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4" r:id="rId1"/>
  </p:sldMasterIdLst>
  <p:notesMasterIdLst>
    <p:notesMasterId r:id="rId14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08" r:id="rId35"/>
    <p:sldId id="386" r:id="rId36"/>
    <p:sldId id="385" r:id="rId37"/>
    <p:sldId id="313" r:id="rId38"/>
    <p:sldId id="311" r:id="rId39"/>
    <p:sldId id="401" r:id="rId40"/>
    <p:sldId id="312" r:id="rId41"/>
    <p:sldId id="293" r:id="rId42"/>
    <p:sldId id="297" r:id="rId43"/>
    <p:sldId id="298" r:id="rId44"/>
    <p:sldId id="296" r:id="rId45"/>
    <p:sldId id="295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09" r:id="rId54"/>
    <p:sldId id="310" r:id="rId55"/>
    <p:sldId id="388" r:id="rId56"/>
    <p:sldId id="306" r:id="rId57"/>
    <p:sldId id="317" r:id="rId58"/>
    <p:sldId id="318" r:id="rId59"/>
    <p:sldId id="321" r:id="rId60"/>
    <p:sldId id="320" r:id="rId61"/>
    <p:sldId id="319" r:id="rId62"/>
    <p:sldId id="322" r:id="rId63"/>
    <p:sldId id="324" r:id="rId64"/>
    <p:sldId id="382" r:id="rId65"/>
    <p:sldId id="299" r:id="rId66"/>
    <p:sldId id="315" r:id="rId67"/>
    <p:sldId id="316" r:id="rId68"/>
    <p:sldId id="323" r:id="rId69"/>
    <p:sldId id="325" r:id="rId70"/>
    <p:sldId id="366" r:id="rId71"/>
    <p:sldId id="367" r:id="rId72"/>
    <p:sldId id="364" r:id="rId73"/>
    <p:sldId id="369" r:id="rId74"/>
    <p:sldId id="368" r:id="rId75"/>
    <p:sldId id="326" r:id="rId76"/>
    <p:sldId id="372" r:id="rId77"/>
    <p:sldId id="327" r:id="rId78"/>
    <p:sldId id="373" r:id="rId79"/>
    <p:sldId id="328" r:id="rId80"/>
    <p:sldId id="370" r:id="rId81"/>
    <p:sldId id="371" r:id="rId82"/>
    <p:sldId id="389" r:id="rId83"/>
    <p:sldId id="329" r:id="rId84"/>
    <p:sldId id="330" r:id="rId85"/>
    <p:sldId id="331" r:id="rId86"/>
    <p:sldId id="332" r:id="rId87"/>
    <p:sldId id="374" r:id="rId88"/>
    <p:sldId id="375" r:id="rId89"/>
    <p:sldId id="333" r:id="rId90"/>
    <p:sldId id="334" r:id="rId91"/>
    <p:sldId id="337" r:id="rId92"/>
    <p:sldId id="338" r:id="rId93"/>
    <p:sldId id="339" r:id="rId94"/>
    <p:sldId id="340" r:id="rId95"/>
    <p:sldId id="378" r:id="rId96"/>
    <p:sldId id="341" r:id="rId97"/>
    <p:sldId id="345" r:id="rId98"/>
    <p:sldId id="343" r:id="rId99"/>
    <p:sldId id="347" r:id="rId100"/>
    <p:sldId id="348" r:id="rId101"/>
    <p:sldId id="349" r:id="rId102"/>
    <p:sldId id="350" r:id="rId103"/>
    <p:sldId id="351" r:id="rId104"/>
    <p:sldId id="352" r:id="rId105"/>
    <p:sldId id="342" r:id="rId106"/>
    <p:sldId id="353" r:id="rId107"/>
    <p:sldId id="354" r:id="rId108"/>
    <p:sldId id="344" r:id="rId109"/>
    <p:sldId id="346" r:id="rId110"/>
    <p:sldId id="379" r:id="rId111"/>
    <p:sldId id="406" r:id="rId112"/>
    <p:sldId id="380" r:id="rId113"/>
    <p:sldId id="336" r:id="rId114"/>
    <p:sldId id="357" r:id="rId115"/>
    <p:sldId id="363" r:id="rId116"/>
    <p:sldId id="376" r:id="rId117"/>
    <p:sldId id="362" r:id="rId118"/>
    <p:sldId id="356" r:id="rId119"/>
    <p:sldId id="358" r:id="rId120"/>
    <p:sldId id="402" r:id="rId121"/>
    <p:sldId id="361" r:id="rId122"/>
    <p:sldId id="387" r:id="rId123"/>
    <p:sldId id="359" r:id="rId124"/>
    <p:sldId id="360" r:id="rId125"/>
    <p:sldId id="383" r:id="rId126"/>
    <p:sldId id="384" r:id="rId127"/>
    <p:sldId id="355" r:id="rId128"/>
    <p:sldId id="381" r:id="rId129"/>
    <p:sldId id="403" r:id="rId130"/>
    <p:sldId id="404" r:id="rId131"/>
    <p:sldId id="390" r:id="rId132"/>
    <p:sldId id="391" r:id="rId133"/>
    <p:sldId id="393" r:id="rId134"/>
    <p:sldId id="400" r:id="rId135"/>
    <p:sldId id="394" r:id="rId136"/>
    <p:sldId id="395" r:id="rId137"/>
    <p:sldId id="396" r:id="rId138"/>
    <p:sldId id="397" r:id="rId139"/>
    <p:sldId id="398" r:id="rId140"/>
    <p:sldId id="399" r:id="rId141"/>
  </p:sldIdLst>
  <p:sldSz cx="12192000" cy="6858000"/>
  <p:notesSz cx="7102475" cy="102314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3A3AB9"/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8" autoAdjust="0"/>
    <p:restoredTop sz="84541" autoAdjust="0"/>
  </p:normalViewPr>
  <p:slideViewPr>
    <p:cSldViewPr snapToGrid="0">
      <p:cViewPr varScale="1">
        <p:scale>
          <a:sx n="119" d="100"/>
          <a:sy n="119" d="100"/>
        </p:scale>
        <p:origin x="264" y="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511572"/>
          </a:xfrm>
          <a:prstGeom prst="rect">
            <a:avLst/>
          </a:prstGeom>
        </p:spPr>
        <p:txBody>
          <a:bodyPr vert="horz" lIns="99018" tIns="49509" rIns="99018" bIns="49509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39" cy="511572"/>
          </a:xfrm>
          <a:prstGeom prst="rect">
            <a:avLst/>
          </a:prstGeom>
        </p:spPr>
        <p:txBody>
          <a:bodyPr vert="horz" lIns="99018" tIns="49509" rIns="99018" bIns="49509" rtlCol="0"/>
          <a:lstStyle>
            <a:lvl1pPr algn="r">
              <a:defRPr sz="1300"/>
            </a:lvl1pPr>
          </a:lstStyle>
          <a:p>
            <a:fld id="{221D4C3E-53AF-4EF3-8225-DBBAB328264B}" type="datetimeFigureOut">
              <a:rPr lang="pl-PL" smtClean="0"/>
              <a:pPr/>
              <a:t>08.01.2026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67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8" tIns="49509" rIns="99018" bIns="4950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18" tIns="49509" rIns="99018" bIns="49509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18092"/>
            <a:ext cx="3077739" cy="511572"/>
          </a:xfrm>
          <a:prstGeom prst="rect">
            <a:avLst/>
          </a:prstGeom>
        </p:spPr>
        <p:txBody>
          <a:bodyPr vert="horz" lIns="99018" tIns="49509" rIns="99018" bIns="49509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093" y="9718092"/>
            <a:ext cx="3077739" cy="511572"/>
          </a:xfrm>
          <a:prstGeom prst="rect">
            <a:avLst/>
          </a:prstGeom>
        </p:spPr>
        <p:txBody>
          <a:bodyPr vert="horz" lIns="99018" tIns="49509" rIns="99018" bIns="49509" rtlCol="0" anchor="b"/>
          <a:lstStyle>
            <a:lvl1pPr algn="r">
              <a:defRPr sz="1300"/>
            </a:lvl1pPr>
          </a:lstStyle>
          <a:p>
            <a:fld id="{F5E97C78-6431-4615-8004-2EF10B7825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53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6725" cy="3835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49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212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915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DC335-1C55-AD8C-6270-427AAFF8E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764C214-F72D-822F-36F9-E373B8101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463664D-8EFB-0150-61A8-EC91D48BC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BD4552-5AE0-9661-2743-EAE73CD67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39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620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073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777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163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355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537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0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989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DB30E-14AA-8810-771C-D07472F1D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E70B775-DDDB-9FF9-5313-72218266D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5559CD1-BE27-13E1-2C31-09BC7F65F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6FF579-2E15-E950-D877-9DB6D2BD9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795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3F8AF-8769-41A3-2846-5FCC2884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276AD1C-9F0B-90F5-C340-27553524F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641AD1F-A445-21C5-FCCC-66A5D263C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F0397E-C8F0-C64F-DBA0-EF1D439B1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75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3C3C3-B835-5E36-7532-94BEF9D15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1E3A24E-B897-71C5-E220-2AF9EA11D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A2A1578-E8BE-19C4-9D93-94D062EA8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132339-C533-2AB5-EBD8-092F69E3D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413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7EF54-6821-0972-3DBF-21AA0419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468CF9A-87C0-4C85-951B-62D22135C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C339106-5B60-3955-D228-58027D6A8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398F6B-DB05-33AD-7E58-1F9F04D89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661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2F473-5065-E19C-8C33-C720522C0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DDDEF1C-27F3-5815-5EFD-5A0ABEA64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6D4485B-3D9A-C5AE-797C-8D0194BA2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5B1CF9-6843-CC7D-7C91-A868A3553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235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216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721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964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915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45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68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314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330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54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162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91829-DAF6-DBF4-B9B2-836FAE687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E6FA706-09AC-07B6-5735-4BE4B9D47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0AD7E11-5EEC-EBE6-AA8B-5DFD9BD49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337414-9D23-34C8-D1D2-53227BEDB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652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86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802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38D4F-F784-6E1C-7D8C-13149DE3C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B2A6AA6-E00E-FACF-EC71-523EA4FA9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ED4BEFA-F796-3124-89C8-5C718169E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B57F5D-9ACE-8205-1573-3CBFE4213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89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3904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91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768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DFCE1-97CB-B03F-B2F8-7379D1E1C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379B2D1-E508-4275-BA72-AF0F28AF3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FE20A75-DC1B-ED1B-1FFD-19954E509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B29AD7-96A3-B269-D126-22B43B8A8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92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8413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69131-D273-0CA6-AFA0-A97E56F38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0170E88-F09D-3D09-34E1-CEFB5434B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4AFBD45-B6F4-916E-2058-BD75874EC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767F28-1280-0DDC-E9FD-23C4DA1E3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94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10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9C2B-E435-EACF-798B-4B74931D9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5BDD89E-BFC0-DBDF-5588-414762B9F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0D24EDA-5276-01DB-5C70-7F55C40FF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i="0" u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2C8C12-80B2-3C7A-5649-C3E0897EA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271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98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583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DCCD7-600A-4032-E1B7-C167C38F3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FB27105-6D7C-156F-403A-1C9EFF4A1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5230F2A-F98F-E216-55EC-6B3135792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858DCF-D115-B2EE-14C2-D4EB41831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99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2928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E8855-9C4D-6EA5-3592-B914899C3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04EA752-C28A-A0E8-AE40-9A3A856CF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98187AE-4942-A036-9002-4D1ECD0C4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DAE8C4-8BE9-1550-C9FB-FC69ECB67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100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6996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106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621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108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0471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109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1409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8008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B0AA0-22D7-BA5C-494C-5DB176EA8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D94751C-E973-2C04-E7D9-18A50970A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3BEBC1F-7F08-1E79-78C6-CAD756445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050AB6-8C1E-D370-02C5-2C6A07CE9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5682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7BCBD-B874-21D9-7900-4EAB59E3A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1C36BEF-F565-E9FE-568D-B610AF589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6C950F4-A9F4-1088-5EB9-DD1DC2BD3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657584-9100-2A60-6F12-917E0C2E1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2307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59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8DFC5-6BE1-2BF0-EDCD-FD1B19E9B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3F3A54D-59A1-BF73-0565-CC15C96B0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073E76B-C4F8-C133-8817-BCBF2C561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i="0" u="non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063107-340C-9A69-C7DC-1E29ED609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950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03638-B17A-3BB1-E8AF-26C68F526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33359CB-78E4-781C-B37D-8DAE88EE4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3D96601-9766-2E85-08AB-129DEEEAB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BE20D18-B65F-8A4D-54FA-F026C091D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6235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2F9CB-DAAC-F0C7-F053-B3783A48F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4B107B5-A7BE-1E4A-9B99-A1FBD7E6D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EE94F8D-6A51-E96E-E264-ABA5E1F8A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4295B8-F669-2EA4-79B3-4AA320CE9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7237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F14FE-31AC-2A15-0E69-53EA8D33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56065B7-2DDD-C7E6-2EE8-864A77E98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D9A3572-1CF7-5A5F-C039-E236E0FFF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625EB4-177C-598C-4C47-D7392169A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4348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E8C4E-E473-5F3A-4D48-C283D2207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DB5064F-D43C-2F3F-07DD-98E88A029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BEAFEB0-DF60-C280-E13C-0C96AA0F7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C481C6-2378-AA04-52EA-337B04FF5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0863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8248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72F02-927E-0973-27E6-12D9CDE1A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C16D71C-A06B-F7D2-A0C3-AAF7A4434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3785C11-EEA2-AB9F-027E-488BB4FFD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E9745F-C8FC-EB7A-EA4E-E24059024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5957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2951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2836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1755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25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51CF7-0931-43A7-1440-6E400AE7A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6C76613-04B2-85B0-9D23-DB2F6A209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8B717CD-8A49-F2DA-7603-6E893FB83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1C5489-760E-23AD-9405-A83EAA43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28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06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6735F-3474-7E3C-B00B-8257A5324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9AD16A5-17DB-9E5F-B3BC-74BF9265D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1111019-EBB2-3F69-3A8C-A73CBCB6E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C0BF0A-97E9-B6FB-6EEC-6C4149F46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72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E5A97-B0A2-EC8E-FE98-CA888BFD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F9A820C-B68F-E641-78B3-3863DBD96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799B860-27E2-6041-0E45-A633D8795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1A1801-C9CA-E727-985C-EDF0093DD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76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D45053F6-8999-499B-8BEA-0C9BB4019DBD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Prostokąt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Prostokąt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Prostokąt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22F0-C7A5-4A5B-A604-515F83327D4B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DB10-6B9D-4AA3-8A3E-860C8DE5B0C1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kumimoji="0" lang="pl-PL" dirty="0"/>
              <a:t>Kliknij, aby edytować styl</a:t>
            </a:r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2177-7C96-459D-9A14-550252B681E2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E0CC61ED-300E-4D12-B91C-81E6926C3B6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 eaLnBrk="1" latinLnBrk="0" hangingPunct="1"/>
            <a:r>
              <a:rPr lang="pl-PL" dirty="0"/>
              <a:t>Kliknij, aby edytować style wzorca tekstu</a:t>
            </a:r>
          </a:p>
          <a:p>
            <a:pPr lvl="1" eaLnBrk="1" latinLnBrk="0" hangingPunct="1"/>
            <a:r>
              <a:rPr lang="pl-PL" dirty="0"/>
              <a:t>Drugi poziom</a:t>
            </a:r>
          </a:p>
          <a:p>
            <a:pPr lvl="2" eaLnBrk="1" latinLnBrk="0" hangingPunct="1"/>
            <a:r>
              <a:rPr lang="pl-PL" dirty="0"/>
              <a:t>Trzeci poziom</a:t>
            </a:r>
          </a:p>
          <a:p>
            <a:pPr lvl="3" eaLnBrk="1" latinLnBrk="0" hangingPunct="1"/>
            <a:r>
              <a:rPr lang="pl-PL" dirty="0"/>
              <a:t>Czwarty poziom</a:t>
            </a:r>
          </a:p>
          <a:p>
            <a:pPr lvl="4" eaLnBrk="1" latinLnBrk="0" hangingPunct="1"/>
            <a:r>
              <a:rPr lang="pl-PL" dirty="0"/>
              <a:t>Piąty poziom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629E484-5A2B-49D8-BB5E-6131A3E5FE69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Prostokąt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9C5-C6F4-47C4-A395-334BDCC03DF8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AE5-BA59-4AA8-A016-49A940AA3FB8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82EF-88AD-461C-98EC-02590553F3BA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5E5-5B23-43BC-9B8D-C0563081CDF2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F2FB-615B-4A4A-B48C-35BCDDCBDFDA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641-EC61-4394-A35A-359A53783BD1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Prostokąt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dirty="0"/>
              <a:t>Kliknij, aby edytować styl</a:t>
            </a:r>
            <a:endParaRPr kumimoji="0" lang="en-US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dirty="0"/>
              <a:t>Kliknij, aby edytować style wzorca tekstu</a:t>
            </a:r>
          </a:p>
          <a:p>
            <a:pPr lvl="1" eaLnBrk="1" latinLnBrk="0" hangingPunct="1"/>
            <a:r>
              <a:rPr kumimoji="0" lang="pl-PL" dirty="0"/>
              <a:t>Drugi poziom</a:t>
            </a:r>
          </a:p>
          <a:p>
            <a:pPr lvl="2" eaLnBrk="1" latinLnBrk="0" hangingPunct="1"/>
            <a:r>
              <a:rPr kumimoji="0" lang="pl-PL" dirty="0"/>
              <a:t>Trzeci poziom</a:t>
            </a:r>
          </a:p>
          <a:p>
            <a:pPr lvl="3" eaLnBrk="1" latinLnBrk="0" hangingPunct="1"/>
            <a:r>
              <a:rPr kumimoji="0" lang="pl-PL" dirty="0"/>
              <a:t>Czwarty poziom</a:t>
            </a:r>
          </a:p>
          <a:p>
            <a:pPr lvl="4" eaLnBrk="1" latinLnBrk="0" hangingPunct="1"/>
            <a:r>
              <a:rPr kumimoji="0" lang="pl-PL" dirty="0"/>
              <a:t>Piąty poziom</a:t>
            </a:r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70D37D-D54A-49CD-A124-C334C8FACEC5}" type="datetime1">
              <a:rPr lang="pl-PL" smtClean="0"/>
              <a:pPr/>
              <a:t>08.01.2026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hdr="0" ftr="0" dt="0"/>
  <p:txStyles>
    <p:titleStyle>
      <a:lvl1pPr algn="ctr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mysql/mysql_datatypes.as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chefriends.org/pl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27.0.0.1/phpmyadmin" TargetMode="External"/><Relationship Id="rId4" Type="http://schemas.openxmlformats.org/officeDocument/2006/relationships/hyperlink" Target="http://localhost/phpmyadmi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66428" y="3789040"/>
            <a:ext cx="9182100" cy="936104"/>
          </a:xfrm>
        </p:spPr>
        <p:txBody>
          <a:bodyPr>
            <a:noAutofit/>
          </a:bodyPr>
          <a:lstStyle/>
          <a:p>
            <a:r>
              <a:rPr lang="pl-PL" sz="2400" dirty="0"/>
              <a:t>Bazy danych </a:t>
            </a:r>
            <a:br>
              <a:rPr lang="pl-PL" sz="2400"/>
            </a:br>
            <a:r>
              <a:rPr lang="pl-PL" sz="2400"/>
              <a:t>Wykład </a:t>
            </a:r>
            <a:r>
              <a:rPr lang="pl-PL" sz="2400" dirty="0"/>
              <a:t>w ramach przedmiotu „Informatyka” (EE-DI)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87500" y="5124450"/>
            <a:ext cx="9182100" cy="533400"/>
          </a:xfrm>
        </p:spPr>
        <p:txBody>
          <a:bodyPr>
            <a:normAutofit/>
          </a:bodyPr>
          <a:lstStyle/>
          <a:p>
            <a:r>
              <a:rPr lang="pl-PL" sz="2800" dirty="0"/>
              <a:t>Dawid Warchoł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06" y="301626"/>
            <a:ext cx="41814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http://docplayer.pl/docs-images/33/15752726/images/1-0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7" name="Picture 13" descr="http://docplayer.pl/docs-images/33/15752726/images/1-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56" y="1817796"/>
            <a:ext cx="1524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15876"/>
            <a:ext cx="42957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4096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BBEDF-2C3C-F4FD-D48E-B443A3A99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8BAAC3-5AD0-112C-B93E-546ED923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Zastosowania baz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669B9B-2D2A-9B4B-4C7B-FB8F6F65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A43130-E979-DCF3-F0D6-A2771BE2B8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1. Biznes i handel:</a:t>
            </a:r>
            <a:endParaRPr lang="pl-PL" dirty="0"/>
          </a:p>
          <a:p>
            <a:r>
              <a:rPr lang="pl-PL" b="1" dirty="0"/>
              <a:t>Systemy zarządzania relacjami z klientami (CRM):</a:t>
            </a:r>
            <a:r>
              <a:rPr lang="pl-PL" dirty="0"/>
              <a:t> </a:t>
            </a:r>
          </a:p>
          <a:p>
            <a:pPr marL="800100" lvl="1" indent="-342900"/>
            <a:r>
              <a:rPr lang="pl-PL" dirty="0"/>
              <a:t>Przechowywanie danych klientów, historii zakupów, preferencji.</a:t>
            </a:r>
          </a:p>
          <a:p>
            <a:pPr marL="800100" lvl="1" indent="-342900"/>
            <a:r>
              <a:rPr lang="pl-PL" dirty="0"/>
              <a:t>Ułatwianie personalizacji ofert i lepszej obsługi klienta.</a:t>
            </a:r>
          </a:p>
          <a:p>
            <a:r>
              <a:rPr lang="pl-PL" b="1" dirty="0"/>
              <a:t>Systemy zarządzania zasobami przedsiębiorstwa (ERP):</a:t>
            </a:r>
            <a:r>
              <a:rPr lang="pl-PL" dirty="0"/>
              <a:t> </a:t>
            </a:r>
          </a:p>
          <a:p>
            <a:pPr marL="800100" lvl="1" indent="-342900"/>
            <a:r>
              <a:rPr lang="pl-PL" dirty="0"/>
              <a:t>Integracja procesów finansowych, logistycznych, produkcyjnych.</a:t>
            </a:r>
          </a:p>
          <a:p>
            <a:pPr marL="800100" lvl="1" indent="-342900"/>
            <a:r>
              <a:rPr lang="pl-PL" dirty="0"/>
              <a:t>Usprawnienie zarządzania magazynem, łańcuchem dostaw.</a:t>
            </a:r>
          </a:p>
          <a:p>
            <a:r>
              <a:rPr lang="pl-PL" b="1" dirty="0"/>
              <a:t>E-commerce (handel internetowy):</a:t>
            </a:r>
            <a:r>
              <a:rPr lang="pl-PL" dirty="0"/>
              <a:t> </a:t>
            </a:r>
          </a:p>
          <a:p>
            <a:pPr marL="800100" lvl="1" indent="-342900"/>
            <a:r>
              <a:rPr lang="pl-PL" dirty="0"/>
              <a:t>Przechowywanie informacji o produktach, zamówieniach, płatnościach.</a:t>
            </a:r>
          </a:p>
          <a:p>
            <a:pPr marL="800100" lvl="1" indent="-342900"/>
            <a:r>
              <a:rPr lang="pl-PL" dirty="0"/>
              <a:t>Umożliwianie efektywnego zarządzania sklepem internetowym.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0733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48DF9-D930-D25F-A7C1-46E64B1D2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E1363-2622-FEFE-DE21-564A7498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9" y="135890"/>
            <a:ext cx="11751096" cy="990600"/>
          </a:xfrm>
        </p:spPr>
        <p:txBody>
          <a:bodyPr>
            <a:normAutofit/>
          </a:bodyPr>
          <a:lstStyle/>
          <a:p>
            <a:r>
              <a:rPr lang="pl-PL" dirty="0"/>
              <a:t>Pobieranie danych z wielu tabel –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RIGHT JOIN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B1CDAF7-FFE7-011E-64E1-91DE979A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3CD00D-588F-BAF2-A5CE-4F8BCEE0E2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8463" y="1047463"/>
            <a:ext cx="11535072" cy="5303614"/>
          </a:xfrm>
        </p:spPr>
        <p:txBody>
          <a:bodyPr>
            <a:normAutofit/>
          </a:bodyPr>
          <a:lstStyle/>
          <a:p>
            <a:r>
              <a:rPr lang="pl-PL" sz="2500" dirty="0"/>
              <a:t>Jeśli chcemy, aby Adam Nowak pojawił się pomimo braku faktury, możemy użyć klauzuli </a:t>
            </a:r>
            <a:r>
              <a:rPr lang="pl-PL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RIGHT JOIN</a:t>
            </a:r>
            <a:r>
              <a:rPr lang="pl-PL" sz="2500" dirty="0"/>
              <a:t>.</a:t>
            </a:r>
          </a:p>
          <a:p>
            <a:r>
              <a:rPr lang="pl-PL" sz="2500" dirty="0"/>
              <a:t>Powoduje ona, że dane z tabeli po prawej stronie od słowa </a:t>
            </a:r>
            <a:r>
              <a:rPr lang="pl-PL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sz="2500" dirty="0"/>
              <a:t>, czyli w naszym przypadku tabeli Klient, wyświetlają się w całości, nawet jeśli dany wiersz nie ma odpowiadającego mu wiersza w drugiej tabeli (klient nie ma przypisanej faktury).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F0356BF-0197-4033-BAD4-E6C00AC39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3" y="4180690"/>
            <a:ext cx="4038889" cy="197211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7A279E5-7739-0298-AC42-A0FA566A58FB}"/>
              </a:ext>
            </a:extLst>
          </p:cNvPr>
          <p:cNvSpPr txBox="1"/>
          <p:nvPr/>
        </p:nvSpPr>
        <p:spPr>
          <a:xfrm>
            <a:off x="1627195" y="3212976"/>
            <a:ext cx="893760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Data_wystawienia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RIGHT JOIN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Klient_ID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41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131941E-3F30-07C7-37D1-DC91406F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C94C2B-6747-0BE9-9885-DFE39E3701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3709" y="1196752"/>
            <a:ext cx="9577064" cy="4960208"/>
          </a:xfrm>
        </p:spPr>
        <p:txBody>
          <a:bodyPr/>
          <a:lstStyle/>
          <a:p>
            <a:r>
              <a:rPr lang="pl-PL" dirty="0"/>
              <a:t>Istnieją również inne rodzaje operacji łączenia.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LEFT JOIN </a:t>
            </a:r>
            <a:r>
              <a:rPr lang="pl-PL" dirty="0"/>
              <a:t>działa podobnie do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RIGHT JOIN</a:t>
            </a:r>
            <a:r>
              <a:rPr lang="pl-PL" dirty="0"/>
              <a:t>, ale wyświetla </a:t>
            </a:r>
            <a:br>
              <a:rPr lang="pl-PL" dirty="0"/>
            </a:br>
            <a:r>
              <a:rPr lang="pl-PL" dirty="0"/>
              <a:t>w pełni dane z tabeli po lewej stronie od słowa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dirty="0"/>
              <a:t>.</a:t>
            </a:r>
          </a:p>
          <a:p>
            <a:r>
              <a:rPr lang="pl-PL" dirty="0"/>
              <a:t>Gdybyśmy mieli w naszej bazie danych faktury nie mające przypisanego klienta, to zostałyby one wyświetlone, jeśli użylibyśmy połączenia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LEFT JOIN</a:t>
            </a:r>
            <a:r>
              <a:rPr lang="pl-PL" dirty="0"/>
              <a:t>.</a:t>
            </a:r>
          </a:p>
          <a:p>
            <a:r>
              <a:rPr lang="pl-PL" dirty="0"/>
              <a:t>Nie ma jednak możliwości, aby taka faktura istniała, ponieważ atrybut </a:t>
            </a:r>
            <a:r>
              <a:rPr lang="pl-PL" dirty="0" err="1"/>
              <a:t>Klient_ID</a:t>
            </a:r>
            <a:r>
              <a:rPr lang="pl-PL" dirty="0"/>
              <a:t> jest obowiązkowy (nie jest opcjonalny).</a:t>
            </a:r>
          </a:p>
          <a:p>
            <a:r>
              <a:rPr lang="pl-PL" dirty="0"/>
              <a:t>Świadczy o tym wypełniony kwadrat przy nazwie atrybutu.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1361C85-C9F0-1931-BE13-6716D1D3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9" y="135890"/>
            <a:ext cx="11751096" cy="990600"/>
          </a:xfrm>
        </p:spPr>
        <p:txBody>
          <a:bodyPr>
            <a:normAutofit/>
          </a:bodyPr>
          <a:lstStyle/>
          <a:p>
            <a:r>
              <a:rPr lang="pl-PL" dirty="0"/>
              <a:t>Pobieranie danych z wielu tabel –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LEFT JOIN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B40D563-D082-52DC-D024-F0F55736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2492896"/>
            <a:ext cx="2112603" cy="24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7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D0D69-B56A-7AD6-3FA9-8221969CF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5B588E1-E0DF-B51C-BB12-C6A0481E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6E1EB7-C617-F60D-A1D1-74F8B4A175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1383" y="1196752"/>
            <a:ext cx="11089233" cy="4960208"/>
          </a:xfrm>
        </p:spPr>
        <p:txBody>
          <a:bodyPr/>
          <a:lstStyle/>
          <a:p>
            <a:r>
              <a:rPr lang="pl-PL" dirty="0"/>
              <a:t>Jest również dostępna operacja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FULL JOIN</a:t>
            </a:r>
            <a:r>
              <a:rPr lang="pl-PL" dirty="0"/>
              <a:t>.</a:t>
            </a:r>
          </a:p>
          <a:p>
            <a:r>
              <a:rPr lang="pl-PL" dirty="0"/>
              <a:t>Wyświetla ona wszystkie dane z obu tabel, niezależnie od istnienia odpowiadających im wierszy.</a:t>
            </a:r>
          </a:p>
          <a:p>
            <a:r>
              <a:rPr lang="pl-PL" dirty="0"/>
              <a:t>Niestety nie jest ona dostępna w bazach danych MySQL i </a:t>
            </a:r>
            <a:r>
              <a:rPr lang="pl-PL" dirty="0" err="1"/>
              <a:t>SQLite</a:t>
            </a:r>
            <a:r>
              <a:rPr lang="pl-PL" dirty="0"/>
              <a:t>. Występuje we wszystkich innych popularnych bazach danych.</a:t>
            </a:r>
          </a:p>
          <a:p>
            <a:endParaRPr lang="pl-PL" dirty="0"/>
          </a:p>
          <a:p>
            <a:r>
              <a:rPr lang="pl-PL" dirty="0"/>
              <a:t>Warto też wiedzieć, że podstawowy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dirty="0"/>
              <a:t> jest skrótową nazwą operacji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INNER JOIN</a:t>
            </a:r>
            <a:r>
              <a:rPr lang="pl-PL" dirty="0"/>
              <a:t>. Oznacza więc dokładnie to samo.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FULL JOIN</a:t>
            </a:r>
            <a:r>
              <a:rPr lang="pl-PL" dirty="0"/>
              <a:t> jest z kolei skrótową nazwą operacji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FULL OUTER JOIN</a:t>
            </a:r>
            <a:r>
              <a:rPr lang="pl-PL" dirty="0"/>
              <a:t>.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8D4CB09-E835-61BB-3152-EB27ADCD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9" y="135890"/>
            <a:ext cx="11751096" cy="990600"/>
          </a:xfrm>
        </p:spPr>
        <p:txBody>
          <a:bodyPr>
            <a:normAutofit/>
          </a:bodyPr>
          <a:lstStyle/>
          <a:p>
            <a:r>
              <a:rPr lang="pl-PL" dirty="0"/>
              <a:t>Pobieranie danych z wielu tabel – różne rodzaje operacji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</a:p>
        </p:txBody>
      </p:sp>
    </p:spTree>
    <p:extLst>
      <p:ext uri="{BB962C8B-B14F-4D97-AF65-F5344CB8AC3E}">
        <p14:creationId xmlns:p14="http://schemas.microsoft.com/office/powerpoint/2010/main" val="876131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E9DC8-96AC-BB4A-4453-4D80337E5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B935DEC-FEB3-9646-3CE2-47917477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103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C84AB7A-8662-CEB7-33F9-095C8051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9" y="135890"/>
            <a:ext cx="11751096" cy="990600"/>
          </a:xfrm>
        </p:spPr>
        <p:txBody>
          <a:bodyPr>
            <a:normAutofit fontScale="90000"/>
          </a:bodyPr>
          <a:lstStyle/>
          <a:p>
            <a:r>
              <a:rPr lang="pl-PL" dirty="0"/>
              <a:t>Pobieranie danych z wielu tabel – różne rodzaje operacji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/>
              <a:t>– wizualizacja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F53ED45-F65B-4978-D2E3-C567B57A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99" y="1182953"/>
            <a:ext cx="7710795" cy="5116934"/>
          </a:xfrm>
          <a:prstGeom prst="rect">
            <a:avLst/>
          </a:prstGeom>
        </p:spPr>
      </p:pic>
      <p:cxnSp>
        <p:nvCxnSpPr>
          <p:cNvPr id="2" name="Łącznik prosty ze strzałką 1">
            <a:extLst>
              <a:ext uri="{FF2B5EF4-FFF2-40B4-BE49-F238E27FC236}">
                <a16:creationId xmlns:a16="http://schemas.microsoft.com/office/drawing/2014/main" id="{C646F0C1-F534-76E7-E7CD-FE9A32CD7D82}"/>
              </a:ext>
            </a:extLst>
          </p:cNvPr>
          <p:cNvCxnSpPr>
            <a:cxnSpLocks/>
          </p:cNvCxnSpPr>
          <p:nvPr/>
        </p:nvCxnSpPr>
        <p:spPr>
          <a:xfrm flipH="1">
            <a:off x="9408368" y="3987642"/>
            <a:ext cx="360040" cy="449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EFBB1AD-D33D-F5F0-87A4-60CA8CE4B29B}"/>
              </a:ext>
            </a:extLst>
          </p:cNvPr>
          <p:cNvSpPr txBox="1"/>
          <p:nvPr/>
        </p:nvSpPr>
        <p:spPr>
          <a:xfrm>
            <a:off x="9768408" y="3398413"/>
            <a:ext cx="2016224" cy="1292662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  <a:t>Niedostępna w MySQL </a:t>
            </a:r>
            <a:b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pl-PL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SQLite</a:t>
            </a:r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071486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532C8-5157-C66B-0869-3913034E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F86D1-1EDD-7E04-DBC5-0525F73A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z wielu tabel + operator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E5D0C6-BA98-6153-CEE8-C7D325A5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AA9B6D-E5D0-9295-C91B-AA6BE7318B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1815" y="1052736"/>
            <a:ext cx="11164092" cy="5303614"/>
          </a:xfrm>
        </p:spPr>
        <p:txBody>
          <a:bodyPr/>
          <a:lstStyle/>
          <a:p>
            <a:r>
              <a:rPr lang="pl-PL" dirty="0"/>
              <a:t>Załóżmy, że chcemy wyświetlić daty wystawienia wraz z imionami </a:t>
            </a:r>
            <a:br>
              <a:rPr lang="pl-PL" dirty="0"/>
            </a:br>
            <a:r>
              <a:rPr lang="pl-PL" dirty="0"/>
              <a:t>i nazwiskami klientów, ale tylko tych, których nazwiska zaczynają się </a:t>
            </a:r>
            <a:br>
              <a:rPr lang="pl-PL" dirty="0"/>
            </a:br>
            <a:r>
              <a:rPr lang="pl-PL" dirty="0"/>
              <a:t>na literę K.</a:t>
            </a:r>
          </a:p>
          <a:p>
            <a:r>
              <a:rPr lang="pl-PL" dirty="0"/>
              <a:t>Możemy to wykonać dopisując do zapytania z poprzednich slajdów nowy warunek (połączony z poprzednim warunkiem operatorem logicznym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l-PL" dirty="0"/>
              <a:t>), w którym zastosujemy operator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Napis 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'K%'</a:t>
            </a:r>
            <a:r>
              <a:rPr lang="pl-PL" dirty="0">
                <a:highlight>
                  <a:srgbClr val="FFFFFF"/>
                </a:highlight>
              </a:rPr>
              <a:t> oznacza wzorzec, w którym pierwszą literą jest K, a potem następuje dowolna ilość dowolnych znaków.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EF4A34E-E19B-D1BA-1783-F326A50B48E9}"/>
              </a:ext>
            </a:extLst>
          </p:cNvPr>
          <p:cNvSpPr txBox="1"/>
          <p:nvPr/>
        </p:nvSpPr>
        <p:spPr>
          <a:xfrm>
            <a:off x="1617415" y="3717032"/>
            <a:ext cx="895289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Data_wystawienia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Faktura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Klient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Klient_ID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pl-PL" sz="2200" dirty="0"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'K%'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8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84F0DB-B794-914B-CC47-6BE0356B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z wielu tabel + operator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59722CC-6982-4593-2FA1-06487FC4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380F21-6BFD-55FE-3554-B0D3CA4017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7461" y="1196752"/>
            <a:ext cx="10972800" cy="5159598"/>
          </a:xfrm>
        </p:spPr>
        <p:txBody>
          <a:bodyPr>
            <a:normAutofit/>
          </a:bodyPr>
          <a:lstStyle/>
          <a:p>
            <a:r>
              <a:rPr lang="pl-PL" dirty="0"/>
              <a:t>Oprócz symbolu </a:t>
            </a:r>
            <a:r>
              <a:rPr lang="pl-PL" b="1" dirty="0">
                <a:solidFill>
                  <a:srgbClr val="0000FF"/>
                </a:solidFill>
              </a:rPr>
              <a:t>%</a:t>
            </a:r>
            <a:r>
              <a:rPr lang="pl-PL" dirty="0"/>
              <a:t>, istnieje jeszcze jeden symbol wieloznaczny. Jest nim </a:t>
            </a:r>
            <a:r>
              <a:rPr lang="pl-PL" b="1" dirty="0">
                <a:solidFill>
                  <a:srgbClr val="0000FF"/>
                </a:solidFill>
              </a:rPr>
              <a:t>_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W miejscu symbolu </a:t>
            </a:r>
            <a:r>
              <a:rPr lang="pl-PL" b="1" dirty="0">
                <a:solidFill>
                  <a:srgbClr val="0000FF"/>
                </a:solidFill>
              </a:rPr>
              <a:t>_</a:t>
            </a:r>
            <a:r>
              <a:rPr lang="pl-PL" dirty="0"/>
              <a:t> może wystąpić dowolny znak, ale tylko jeden.</a:t>
            </a:r>
          </a:p>
          <a:p>
            <a:endParaRPr lang="pl-PL" dirty="0"/>
          </a:p>
          <a:p>
            <a:r>
              <a:rPr lang="pl-PL" dirty="0"/>
              <a:t>Przykład 1: Do wzorca 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'_os'</a:t>
            </a:r>
            <a:r>
              <a:rPr lang="pl-PL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>
                <a:highlight>
                  <a:srgbClr val="FFFFFF"/>
                </a:highlight>
              </a:rPr>
              <a:t>pasują słowa </a:t>
            </a:r>
            <a:r>
              <a:rPr lang="pl-PL" dirty="0">
                <a:solidFill>
                  <a:srgbClr val="00B050"/>
                </a:solidFill>
                <a:highlight>
                  <a:srgbClr val="FFFFFF"/>
                </a:highlight>
              </a:rPr>
              <a:t>sos</a:t>
            </a:r>
            <a:r>
              <a:rPr lang="pl-PL" dirty="0">
                <a:highlight>
                  <a:srgbClr val="FFFFFF"/>
                </a:highlight>
              </a:rPr>
              <a:t> i </a:t>
            </a:r>
            <a:r>
              <a:rPr lang="pl-PL" dirty="0">
                <a:solidFill>
                  <a:srgbClr val="00B050"/>
                </a:solidFill>
                <a:highlight>
                  <a:srgbClr val="FFFFFF"/>
                </a:highlight>
              </a:rPr>
              <a:t>kos</a:t>
            </a:r>
            <a:r>
              <a:rPr lang="pl-PL" dirty="0">
                <a:highlight>
                  <a:srgbClr val="FFFFFF"/>
                </a:highlight>
              </a:rPr>
              <a:t>, ale nie pasuje słowo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</a:rPr>
              <a:t>kosmos</a:t>
            </a:r>
            <a:r>
              <a:rPr lang="pl-PL" dirty="0">
                <a:highlight>
                  <a:srgbClr val="FFFFFF"/>
                </a:highlight>
              </a:rPr>
              <a:t>.</a:t>
            </a:r>
          </a:p>
          <a:p>
            <a:endParaRPr lang="pl-PL" dirty="0">
              <a:highlight>
                <a:srgbClr val="FFFFFF"/>
              </a:highlight>
            </a:endParaRPr>
          </a:p>
          <a:p>
            <a:r>
              <a:rPr lang="pl-PL" dirty="0"/>
              <a:t>Przykład 2: Do wzorca 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'%os'</a:t>
            </a:r>
            <a:r>
              <a:rPr lang="pl-PL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>
                <a:highlight>
                  <a:srgbClr val="FFFFFF"/>
                </a:highlight>
              </a:rPr>
              <a:t>pasują słowa </a:t>
            </a:r>
            <a:r>
              <a:rPr lang="pl-PL" dirty="0">
                <a:solidFill>
                  <a:srgbClr val="00B050"/>
                </a:solidFill>
                <a:highlight>
                  <a:srgbClr val="FFFFFF"/>
                </a:highlight>
              </a:rPr>
              <a:t>sos</a:t>
            </a:r>
            <a:r>
              <a:rPr lang="pl-PL" dirty="0">
                <a:highlight>
                  <a:srgbClr val="FFFFFF"/>
                </a:highlight>
              </a:rPr>
              <a:t>, </a:t>
            </a:r>
            <a:r>
              <a:rPr lang="pl-PL" dirty="0">
                <a:solidFill>
                  <a:srgbClr val="00B050"/>
                </a:solidFill>
                <a:highlight>
                  <a:srgbClr val="FFFFFF"/>
                </a:highlight>
              </a:rPr>
              <a:t>kos </a:t>
            </a:r>
            <a:r>
              <a:rPr lang="pl-PL" dirty="0">
                <a:highlight>
                  <a:srgbClr val="FFFFFF"/>
                </a:highlight>
              </a:rPr>
              <a:t>i</a:t>
            </a:r>
            <a:r>
              <a:rPr lang="pl-PL" dirty="0">
                <a:solidFill>
                  <a:srgbClr val="00B050"/>
                </a:solidFill>
                <a:highlight>
                  <a:srgbClr val="FFFFFF"/>
                </a:highlight>
              </a:rPr>
              <a:t> kosmos</a:t>
            </a:r>
            <a:r>
              <a:rPr lang="pl-PL" dirty="0">
                <a:highlight>
                  <a:srgbClr val="FFFFFF"/>
                </a:highlight>
              </a:rPr>
              <a:t>.</a:t>
            </a:r>
            <a:endParaRPr lang="pl-PL" dirty="0"/>
          </a:p>
          <a:p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2899194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3D538-AF2A-4B21-EB96-12F2CC64F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0B62F-26B3-F9C0-E25B-A622FF4B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z wielu tabel + aliasy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B22A9B8-58EB-9B43-5A80-10F31B20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8FC98E0-CFAA-BE5B-24ED-1BC8CD6A34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7461" y="1052736"/>
            <a:ext cx="10972800" cy="5303614"/>
          </a:xfrm>
        </p:spPr>
        <p:txBody>
          <a:bodyPr>
            <a:normAutofit/>
          </a:bodyPr>
          <a:lstStyle/>
          <a:p>
            <a:r>
              <a:rPr lang="pl-PL" sz="2400" dirty="0"/>
              <a:t>Patrząc na tabelę uzyskaną za pomocą zapytania zwracającego dane </a:t>
            </a:r>
            <a:br>
              <a:rPr lang="pl-PL" sz="2400" dirty="0"/>
            </a:br>
            <a:r>
              <a:rPr lang="pl-PL" sz="2400" dirty="0"/>
              <a:t>z dwóch tabel możemy mieć wątpliwości czego dotyczą niektóre atrybuty.</a:t>
            </a:r>
          </a:p>
          <a:p>
            <a:r>
              <a:rPr lang="pl-PL" sz="2400" dirty="0"/>
              <a:t>Przykładowo, osoba nie znająca struktury bazy danych widząc poniższą tabelę może nie wiedzieć czego dotyczy data wystawienia.</a:t>
            </a:r>
          </a:p>
          <a:p>
            <a:endParaRPr lang="pl-PL" dirty="0"/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Możemy zmienić wyświetlaną nazwę atrybutu </a:t>
            </a:r>
            <a:r>
              <a:rPr lang="pl-PL" sz="2400" dirty="0" err="1"/>
              <a:t>Data_wystawienia</a:t>
            </a:r>
            <a:r>
              <a:rPr lang="pl-PL" sz="2400" dirty="0"/>
              <a:t> na nazwę, która jednoznacznie mówi, czego ten atrybut dotyczy, np. „data </a:t>
            </a:r>
            <a:r>
              <a:rPr lang="pl-PL" sz="2400" dirty="0" err="1"/>
              <a:t>wyst</a:t>
            </a:r>
            <a:r>
              <a:rPr lang="pl-PL" sz="2400" dirty="0"/>
              <a:t>. Faktury”.</a:t>
            </a:r>
          </a:p>
          <a:p>
            <a:r>
              <a:rPr lang="pl-PL" sz="2400" dirty="0"/>
              <a:t>Można to zrobić za pomocą tzw. aliasów (słowo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400" dirty="0"/>
              <a:t> w języku SQL).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CFD36B2-F6B3-D5EA-B66B-919A38457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203" y="2636912"/>
            <a:ext cx="4147316" cy="105809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05AA56F-4B23-5339-DD26-3D1B99C82C49}"/>
              </a:ext>
            </a:extLst>
          </p:cNvPr>
          <p:cNvSpPr txBox="1"/>
          <p:nvPr/>
        </p:nvSpPr>
        <p:spPr>
          <a:xfrm>
            <a:off x="693261" y="4857868"/>
            <a:ext cx="10801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Data_wystawienia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'Data </a:t>
            </a:r>
            <a:r>
              <a:rPr lang="pl-PL" sz="22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wyst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 faktury'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Klient_ID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07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C598C-0D9C-A524-B46C-11B1F5EE7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965566-9BAC-A4D6-1CF3-0E1DA67C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z wielu tabel + aliasy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D24CF5F-35A6-4056-214A-343E8661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E2E51A-4AF0-3293-76A5-58A1A28E90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7461" y="1052736"/>
            <a:ext cx="10972800" cy="5303614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Po wykonaniu powyższego zapytania tabela będzie wyglądała następująco: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9D3CC32-668F-6376-E5DF-C1156FF0964E}"/>
              </a:ext>
            </a:extLst>
          </p:cNvPr>
          <p:cNvSpPr txBox="1"/>
          <p:nvPr/>
        </p:nvSpPr>
        <p:spPr>
          <a:xfrm>
            <a:off x="693261" y="1412776"/>
            <a:ext cx="10801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Data_wystawienia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'Data </a:t>
            </a:r>
            <a:r>
              <a:rPr lang="pl-PL" sz="22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wyst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 faktury'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Klient_ID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B96D1DA-B526-5D48-B056-E6CCA903C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35" y="3501008"/>
            <a:ext cx="4496129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6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99B1E8-5720-4B8C-63C0-EB6C98F5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z wielu tabel – dwuznaczność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F6AAC73-C959-C6EB-D508-7B21A695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97789D-0825-E055-8ECD-D3F27DD0A3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Należy zwrócić uwagę, że może się zdarzyć sytuacja, w której występują atrybuty o tych samych nazwach w wielu tabelach.</a:t>
            </a:r>
          </a:p>
          <a:p>
            <a:r>
              <a:rPr lang="pl-PL" dirty="0"/>
              <a:t>Jeśli chcielibyśmy wybrać któryś z tych atrybutów, to interpreter SQL nie wiedziałby, który dokładnie mamy na myśli. Pojawiłaby się dwuznaczność.</a:t>
            </a:r>
          </a:p>
          <a:p>
            <a:r>
              <a:rPr lang="pl-PL" dirty="0"/>
              <a:t>Aby się upewnić, że takiej dwuznaczności nie będzie, należy nazwy atrybutów poprzedzać nazwami tabel, w których występują i znakiem kropki.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E33B10F-0AB7-4EC0-B8D6-55CD99F07993}"/>
              </a:ext>
            </a:extLst>
          </p:cNvPr>
          <p:cNvSpPr txBox="1"/>
          <p:nvPr/>
        </p:nvSpPr>
        <p:spPr>
          <a:xfrm>
            <a:off x="805248" y="4519344"/>
            <a:ext cx="10581503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Data_wystawienia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Faktura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Klient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Klient_ID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pl-PL" sz="2200" dirty="0"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50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F451E3-CFFE-B6CC-D138-63A3CE54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7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AB6DE6A-50E9-F931-9ADC-A8A34EBA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B8D6DE-D149-A2E3-1912-0193903E84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 pomocą języka SQL wyświetlić tytuły wszystkich książek, których przynajmniej jeden autor jest Polakiem. Obok tytułów należy wyświetlić również imię i nazwisko każdego autora.</a:t>
            </a:r>
          </a:p>
          <a:p>
            <a:endParaRPr lang="pl-PL" sz="1000" dirty="0"/>
          </a:p>
          <a:p>
            <a:pPr marL="0" indent="0">
              <a:buNone/>
            </a:pPr>
            <a:r>
              <a:rPr lang="pl-PL" dirty="0"/>
              <a:t>Podpowiedź: Należy wskazać dwa połączenia tabel, między pierwszą </a:t>
            </a:r>
            <a:br>
              <a:rPr lang="pl-PL" dirty="0"/>
            </a:br>
            <a:r>
              <a:rPr lang="pl-PL" dirty="0"/>
              <a:t>a drugą i między drugą a trzecią (dwa </a:t>
            </a:r>
            <a:r>
              <a:rPr lang="pl-PL" dirty="0" err="1"/>
              <a:t>joiny</a:t>
            </a:r>
            <a:r>
              <a:rPr lang="pl-PL" dirty="0"/>
              <a:t>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8CDE2C-40CD-078C-CA0D-427CAF86C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39" y="3573016"/>
            <a:ext cx="8518721" cy="27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728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68945-48BC-0F63-997C-B198F88A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Zastosowania baz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6021966-BC86-4FB9-D8D0-CAEEB67D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C90380-1C9E-D63D-B422-D17428B484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2. Bankowość i finanse: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Obsługa kont bankowych.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Systemy giełdowe.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500" b="1" dirty="0"/>
          </a:p>
          <a:p>
            <a:pPr>
              <a:buNone/>
            </a:pPr>
            <a:r>
              <a:rPr lang="pl-PL" b="1" dirty="0"/>
              <a:t>3. Administracja publiczna: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Rejestry państwowe.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Systemy e-administracji.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500" dirty="0"/>
          </a:p>
          <a:p>
            <a:pPr>
              <a:buNone/>
            </a:pPr>
            <a:r>
              <a:rPr lang="pl-PL" b="1" dirty="0"/>
              <a:t>4. Opieka zdrowotna: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Elektroniczna dokumentacja medyczna (EDM).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Systemy zarządzania szpitalami.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1333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8573D-F791-AB48-710E-C10A8471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Podzapytania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9045BDE-39E6-720E-2276-E2C9D51C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2EB38C-70C8-CFA6-BC3D-5047FD7FBF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3476378"/>
          </a:xfrm>
        </p:spPr>
        <p:txBody>
          <a:bodyPr/>
          <a:lstStyle/>
          <a:p>
            <a:r>
              <a:rPr lang="pl-PL" dirty="0"/>
              <a:t>W języku SQL istnieje możliwość wykonania zapytania w zapytaniu. Nazywamy to podzapytaniem.</a:t>
            </a:r>
          </a:p>
          <a:p>
            <a:endParaRPr lang="pl-PL" dirty="0"/>
          </a:p>
          <a:p>
            <a:r>
              <a:rPr lang="pl-PL" dirty="0"/>
              <a:t>Po co stosuje się podzapytania? Rozważmy następujący przykład </a:t>
            </a:r>
            <a:br>
              <a:rPr lang="pl-PL" dirty="0"/>
            </a:br>
            <a:r>
              <a:rPr lang="pl-PL" dirty="0"/>
              <a:t>(kolejny slajd).</a:t>
            </a:r>
          </a:p>
        </p:txBody>
      </p:sp>
    </p:spTree>
    <p:extLst>
      <p:ext uri="{BB962C8B-B14F-4D97-AF65-F5344CB8AC3E}">
        <p14:creationId xmlns:p14="http://schemas.microsoft.com/office/powerpoint/2010/main" val="4154031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F15C5-D865-8853-0602-C6A3A420D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C8B3FA1-7F93-7946-2150-A76D78669B60}"/>
              </a:ext>
            </a:extLst>
          </p:cNvPr>
          <p:cNvSpPr txBox="1"/>
          <p:nvPr/>
        </p:nvSpPr>
        <p:spPr>
          <a:xfrm>
            <a:off x="609600" y="4505043"/>
            <a:ext cx="10972800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Klient_ID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Faktura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Pozycjafaktury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Pozycjafaktury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Faktura_ID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Produkt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Pozycjafaktury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Produkt_ID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Produkt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Produkt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Cena_netto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Cena_netto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Produkt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5917A0-4609-3F61-874D-0E7C36C4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Podzapytania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6D204C0-2E74-A531-F494-0D25B987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3BF448-F75D-2566-9889-150B6871E4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726" y="1075486"/>
            <a:ext cx="3761833" cy="3610222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Chcemy wyświetlić numer ID klientów, którzy kupili najdroższy produkt </a:t>
            </a:r>
            <a:br>
              <a:rPr lang="pl-PL" dirty="0"/>
            </a:br>
            <a:r>
              <a:rPr lang="pl-PL" dirty="0"/>
              <a:t>w bazie danych.</a:t>
            </a:r>
          </a:p>
          <a:p>
            <a:r>
              <a:rPr lang="pl-PL" dirty="0"/>
              <a:t>Innymi słowy, chcemy pobrać numer klienta, który widnieje na fakturze, na której pozycji jest produkt, którego cena jest najwyższą ceną ze wszystkich produktów.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EA688547-DDBA-B5B8-BB3C-57E91B6FF94D}"/>
              </a:ext>
            </a:extLst>
          </p:cNvPr>
          <p:cNvCxnSpPr>
            <a:cxnSpLocks/>
          </p:cNvCxnSpPr>
          <p:nvPr/>
        </p:nvCxnSpPr>
        <p:spPr>
          <a:xfrm>
            <a:off x="9451959" y="5255560"/>
            <a:ext cx="0" cy="672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4B0E68-9312-849F-11A4-9AD6EBEF1166}"/>
              </a:ext>
            </a:extLst>
          </p:cNvPr>
          <p:cNvSpPr txBox="1"/>
          <p:nvPr/>
        </p:nvSpPr>
        <p:spPr>
          <a:xfrm>
            <a:off x="7769463" y="4147564"/>
            <a:ext cx="3528392" cy="11079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podzapytanie wybierające najwyższą cenę spośród produktów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496DAB6-CD97-630E-CD33-17EE6C252CEF}"/>
              </a:ext>
            </a:extLst>
          </p:cNvPr>
          <p:cNvSpPr/>
          <p:nvPr/>
        </p:nvSpPr>
        <p:spPr>
          <a:xfrm>
            <a:off x="5292149" y="5927982"/>
            <a:ext cx="6144958" cy="303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522569-7EC2-26D7-503D-8C5BA4975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40" y="1568220"/>
            <a:ext cx="8191508" cy="20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66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6AB98-5175-428B-4378-D03767F09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C08B99-68D0-DD8D-051F-07C9EF2E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8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935CEB9-3BF5-01F3-0869-789D010A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845F3B3-CC7E-3E57-879E-ABBAF3B22D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87" y="1219200"/>
            <a:ext cx="11047026" cy="4937760"/>
          </a:xfrm>
        </p:spPr>
        <p:txBody>
          <a:bodyPr/>
          <a:lstStyle/>
          <a:p>
            <a:r>
              <a:rPr lang="pl-PL" dirty="0"/>
              <a:t>Zmodyfikuj zapytanie z poprzedniego slajdu tak, aby wybierało imię </a:t>
            </a:r>
            <a:br>
              <a:rPr lang="pl-PL" dirty="0"/>
            </a:br>
            <a:r>
              <a:rPr lang="pl-PL" dirty="0"/>
              <a:t>i nazwisko klienta zamiast jego numeru. Czyli chcemy wyświetlić imiona </a:t>
            </a:r>
            <a:br>
              <a:rPr lang="pl-PL" dirty="0"/>
            </a:br>
            <a:r>
              <a:rPr lang="pl-PL" dirty="0"/>
              <a:t>i nazwiska klientów, którzy kupili najdroższy produkt w bazie danych.</a:t>
            </a:r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pl-PL" dirty="0"/>
              <a:t>Podpowiedź: Należy wykonać jeszcze jeden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dirty="0"/>
              <a:t>, tzn. dołączyć tabelę Klient.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7AEA2F3-F00F-FB1B-942B-52005957D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8" y="3351906"/>
            <a:ext cx="115649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8753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0638B7-A44D-CD4A-E546-E329005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Wstawianie danych – polecenie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9B05B6-6C97-D370-A996-79903EA4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E25B28-3F8B-D16C-7F9C-0E55FC0DB7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Polecenie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pl-PL" dirty="0"/>
              <a:t> służy do wstawiania nowych wierszy do bazy danych.</a:t>
            </a:r>
          </a:p>
          <a:p>
            <a:r>
              <a:rPr lang="pl-PL" dirty="0"/>
              <a:t>Przykładowo, poniższe polecenie dodaje do bazy danych nowego autora książek, Adama Mickiewicza: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Należy zauważyć, że dodając autora nie podano jego narodowości (podano wartość NULL).</a:t>
            </a:r>
          </a:p>
          <a:p>
            <a:r>
              <a:rPr lang="pl-PL" dirty="0"/>
              <a:t>Jest to atrybut opcjonalny, więc można nie podać jego wartości i mimo to polecenie wykona się bezproblemowo.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36E14B4-BD79-1348-906B-8A12C596CA20}"/>
              </a:ext>
            </a:extLst>
          </p:cNvPr>
          <p:cNvSpPr txBox="1"/>
          <p:nvPr/>
        </p:nvSpPr>
        <p:spPr>
          <a:xfrm>
            <a:off x="401748" y="2918639"/>
            <a:ext cx="1138850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INSERT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INTO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Autor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Narodowosc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Data_urodzenia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VALUES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'Adam'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'Mickiewicz’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NULL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'1798-12-24'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6879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152A2-DBF7-6A3F-5F33-A1527DFED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06E314-6441-99F1-7A78-3A4ED37E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Wstawianie danych – polecenie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C891FD0-071B-D972-A72B-A62A66C4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CCC878-AB08-8A3B-3A31-DD195EDCE5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508759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Jeśli nie zamierzamy podawać wartości pewnych atrybutów, to możemy polecenie uprościć.</a:t>
            </a:r>
          </a:p>
          <a:p>
            <a:r>
              <a:rPr lang="pl-PL" dirty="0"/>
              <a:t>Zamiast wpisywać NULL można pominąć nazwę i wartość atrybutu: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Należy jednak pamiętać, że jeśli atrybut, który pominiemy będzie oznaczony jako obowiązkowy, to polecenie nie wykona się (zakończy się błędem).</a:t>
            </a:r>
          </a:p>
          <a:p>
            <a:r>
              <a:rPr lang="pl-PL" dirty="0"/>
              <a:t>Warto również pamiętać, że wartość klucza głównego (w naszym przypadku atrybut ID) musi być unikalna. Do tej pory w bazie było siedmiu autorów (numery 1-7), a więc kolejny powinien mieć numer 8.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FFD2836-40E5-2C28-07CE-C3363E748433}"/>
              </a:ext>
            </a:extLst>
          </p:cNvPr>
          <p:cNvSpPr txBox="1"/>
          <p:nvPr/>
        </p:nvSpPr>
        <p:spPr>
          <a:xfrm>
            <a:off x="1451484" y="2708920"/>
            <a:ext cx="928903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INSERT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INTO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Autor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Data_urodzenia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VALUES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'Adam'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'Mickiewicz'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'1798-12-24'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76870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0EFA4-1C15-EEEA-CE24-1280E1EAD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B0F2A1-4267-C366-90CD-1608A4E1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Wstawianie danych – polecenie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pl-PL" dirty="0"/>
              <a:t> – </a:t>
            </a:r>
            <a:br>
              <a:rPr lang="pl-PL" dirty="0"/>
            </a:br>
            <a:r>
              <a:rPr lang="pl-PL" dirty="0"/>
              <a:t>automatyczna inkrementacja kluczy głównych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6EDCD88-4867-8746-2002-236BE7E3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38FDF9-5885-D230-566F-5A951B039F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213350"/>
          </a:xfrm>
        </p:spPr>
        <p:txBody>
          <a:bodyPr>
            <a:normAutofit/>
          </a:bodyPr>
          <a:lstStyle/>
          <a:p>
            <a:r>
              <a:rPr lang="pl-PL" dirty="0"/>
              <a:t>Zauważmy, że za każdym razem, kiedy dodajemy nowy wiersz do tabeli, musimy sprawdzić, jaka jest obecnie największa wartość klucza głównego, dodać do niej 1 i dopiero wtedy wykonać polecenie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pl-PL" dirty="0"/>
              <a:t>.</a:t>
            </a:r>
          </a:p>
          <a:p>
            <a:r>
              <a:rPr lang="pl-PL" dirty="0"/>
              <a:t>Jest to dość czasochłonne. Czy nie da się tego procesu zautomatyzować?</a:t>
            </a:r>
          </a:p>
          <a:p>
            <a:r>
              <a:rPr lang="pl-PL" dirty="0"/>
              <a:t>Da się. Rozwiązaniem jest oznaczenie atrybutu będącego kluczem obcym jako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AUTO_INCREMENT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W 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phpMyAdmin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służy do tego kolumna Extra i opcja </a:t>
            </a:r>
            <a:r>
              <a:rPr lang="pl-PL" dirty="0"/>
              <a:t>AUTO_INCREMENT 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(A_I) w widoku struktury bazy danych.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Tak oznaczony klucz główny będzie sam generował dla siebie wartość przy dodaniu nowego wiersza. Nie trzeba go więc podawać: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044540-7EE7-FD87-FD50-8936A7867D37}"/>
              </a:ext>
            </a:extLst>
          </p:cNvPr>
          <p:cNvSpPr txBox="1"/>
          <p:nvPr/>
        </p:nvSpPr>
        <p:spPr>
          <a:xfrm>
            <a:off x="1451484" y="5517232"/>
            <a:ext cx="928903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INSERT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INTO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Autor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Data_urodzenia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VALUES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'Adam'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'Mickiewicz'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'1798-12-24'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597490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87587-23E9-D95F-AFBF-17F9482A9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81E29-3CE8-7E38-9551-3D27967D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Wstawianie danych – polecenie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pl-PL" dirty="0"/>
              <a:t> – </a:t>
            </a:r>
            <a:br>
              <a:rPr lang="pl-PL" dirty="0"/>
            </a:br>
            <a:r>
              <a:rPr lang="pl-PL" dirty="0"/>
              <a:t>funkcja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60048F4-5BB2-4112-82E6-9C9ED565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9C4E79-59CF-B5F3-A07C-AF635BB3F2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213350"/>
          </a:xfrm>
        </p:spPr>
        <p:txBody>
          <a:bodyPr>
            <a:normAutofit/>
          </a:bodyPr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Funkcja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NOW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(bezparametrowa) służy do zwrócenia aktualnej daty i czasu.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Jeśli podczas dodawania nowej faktury do bazy danych chcielibyśmy, żeby data jej wystawienia była wpisywana automatycznie jako data aktualna, to można to zrobić następująco: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Funkcję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NOW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można zastosować dla atrybutów o typach: DATE, DATETIME, TIMESTAMP oraz YEAR.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Jeśli chcemy pobrać sam czas do kolumny typu TIME, to możemy użyć funkcji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CURTIME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lub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TIME(NOW())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  <a:p>
            <a:endParaRPr lang="pl-PL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5B10E6-67B1-9100-DFB6-01DC8FA443DB}"/>
              </a:ext>
            </a:extLst>
          </p:cNvPr>
          <p:cNvSpPr txBox="1"/>
          <p:nvPr/>
        </p:nvSpPr>
        <p:spPr>
          <a:xfrm>
            <a:off x="1199456" y="2996952"/>
            <a:ext cx="97930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Faktura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Klient_ID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Data_wystawienia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Suma_VAT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Suma_netto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Suma_brutto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NOW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23.00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100.00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123.00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6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E2232-8CEE-B456-421E-37607DB9C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F3CA8-6155-B288-B563-C349270E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Aktualizowanie danych – polecenie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6C64CC7-E807-9840-21B7-36FBC663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A6B4D1-CAD8-3B17-D2BA-4438D77B84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4488" y="1247352"/>
            <a:ext cx="11103024" cy="4937760"/>
          </a:xfrm>
        </p:spPr>
        <p:txBody>
          <a:bodyPr/>
          <a:lstStyle/>
          <a:p>
            <a:r>
              <a:rPr lang="pl-PL" dirty="0"/>
              <a:t>Polecenie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l-PL" dirty="0"/>
              <a:t> służy do aktualizowania danych w tabelach bazy danych.</a:t>
            </a:r>
          </a:p>
          <a:p>
            <a:r>
              <a:rPr lang="pl-PL" dirty="0"/>
              <a:t>Przykładowo, poniższe polecenie zmienia nazwisko studenta o numerze indeksu 123463 na Niewiadomski: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Następujące polecenie zwiększa o 50 dostępną liczbę sztuk kostek masła (produkt o ID równym 4).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DF81F41-02F4-0543-2036-4AC55DCB6723}"/>
              </a:ext>
            </a:extLst>
          </p:cNvPr>
          <p:cNvSpPr txBox="1"/>
          <p:nvPr/>
        </p:nvSpPr>
        <p:spPr>
          <a:xfrm>
            <a:off x="3048395" y="2756286"/>
            <a:ext cx="609521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Student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'Niewiadomski'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Numer_indeksu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123463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C5E093D-6B26-DCB6-12DB-F71F2346BBCA}"/>
              </a:ext>
            </a:extLst>
          </p:cNvPr>
          <p:cNvSpPr txBox="1"/>
          <p:nvPr/>
        </p:nvSpPr>
        <p:spPr>
          <a:xfrm>
            <a:off x="2603612" y="5013176"/>
            <a:ext cx="698477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Produkt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Ilosc_dostepna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Ilosc_dostepna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ID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56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66D5-8977-1519-E45C-D3921C16B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3EF81-DEBB-CE2B-0B59-516DBFFD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9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49694BD-88CC-14FF-6CA1-928DEA13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B0655A-E871-8797-48A4-CB57BB25F5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 pomocą języka SQL obniżyć o 5% ceny wszystkich książek wydanych przed rokiem 2022, których obecna cena jest nie mniejsza niż 50 zł.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AA6A9C0-BA33-C129-86FC-9CCA118E4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39" y="2876012"/>
            <a:ext cx="8518721" cy="27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3944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6F94F-77CB-BD36-70D0-07F07C01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Usuwanie danych – polecenie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DD253D5-EB7D-BFC8-DFC4-CFA32F8A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AD8FE0-155A-AD90-AE49-9D97089F52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Polecenie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dirty="0"/>
              <a:t> służy do usuwania wierszy z bazy danych.</a:t>
            </a:r>
          </a:p>
          <a:p>
            <a:r>
              <a:rPr lang="pl-PL" dirty="0"/>
              <a:t>Przykładowo, poniższe polecenie usuwa ocenę z przedmiotu Teoria obwodów studenta o numerze indeksu 123459: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Student może mieć tylko jedną ocenę końcową z danego przedmiotu, więc mamy pewność, że usunięta zostanie jedna konkretna ocena.</a:t>
            </a:r>
          </a:p>
          <a:p>
            <a:r>
              <a:rPr lang="pl-PL" dirty="0"/>
              <a:t>Jeśli jednak znamy wartość klucza głównego </a:t>
            </a:r>
            <a:r>
              <a:rPr lang="pl-PL" dirty="0" err="1"/>
              <a:t>ID_oceny</a:t>
            </a:r>
            <a:r>
              <a:rPr lang="pl-PL" dirty="0"/>
              <a:t>, to możemy go wpisać, aby uprościć warunek polecenia: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966BB1-A810-FE24-0B68-DF976BC2DF6A}"/>
              </a:ext>
            </a:extLst>
          </p:cNvPr>
          <p:cNvSpPr txBox="1"/>
          <p:nvPr/>
        </p:nvSpPr>
        <p:spPr>
          <a:xfrm>
            <a:off x="851756" y="2659559"/>
            <a:ext cx="104884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Przedmiot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'Teoria obwodów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Numer_indeksu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123459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5CABF49-C483-CC80-AB39-2483C4386FAF}"/>
              </a:ext>
            </a:extLst>
          </p:cNvPr>
          <p:cNvSpPr txBox="1"/>
          <p:nvPr/>
        </p:nvSpPr>
        <p:spPr>
          <a:xfrm>
            <a:off x="4481166" y="5373216"/>
            <a:ext cx="322966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ID_oceny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42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ADDF9-76EC-2171-FBCA-710E3F57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Zastosowania baz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02B5A60-D052-E588-BBCF-FC72115D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06DD8D-9B16-01EA-D3C7-A27481113E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5. Media społecznościowe i aplikacje internetowe:</a:t>
            </a:r>
            <a:endParaRPr lang="pl-PL" dirty="0"/>
          </a:p>
          <a:p>
            <a:r>
              <a:rPr lang="pl-PL" dirty="0"/>
              <a:t>Przechowywanie profili użytkowników, treści.</a:t>
            </a:r>
          </a:p>
          <a:p>
            <a:r>
              <a:rPr lang="pl-PL" dirty="0"/>
              <a:t>Aplikacje mobilne.</a:t>
            </a:r>
          </a:p>
          <a:p>
            <a:endParaRPr lang="pl-PL" sz="1500" dirty="0"/>
          </a:p>
          <a:p>
            <a:pPr>
              <a:buNone/>
            </a:pPr>
            <a:r>
              <a:rPr lang="pl-PL" b="1" dirty="0"/>
              <a:t>6. Nauka i badania:</a:t>
            </a:r>
            <a:endParaRPr lang="pl-PL" dirty="0"/>
          </a:p>
          <a:p>
            <a:r>
              <a:rPr lang="pl-PL" dirty="0"/>
              <a:t>Przechowywanie danych naukowych.</a:t>
            </a:r>
          </a:p>
          <a:p>
            <a:r>
              <a:rPr lang="pl-PL" dirty="0"/>
              <a:t>Systemy informacji geograficznej (GIS).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562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6E61-F05E-3216-CF8D-0AAB3752C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A478EA-788F-A32C-B8CD-8985140D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10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2FC9DF9-AE6F-C5CC-71F9-6B1DFAFC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F5F5E45-ADBB-0915-1C19-FF8DBA4F2F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453" y="1143000"/>
            <a:ext cx="9949430" cy="5213350"/>
          </a:xfrm>
        </p:spPr>
        <p:txBody>
          <a:bodyPr>
            <a:normAutofit fontScale="92500"/>
          </a:bodyPr>
          <a:lstStyle/>
          <a:p>
            <a:r>
              <a:rPr lang="pl-PL" dirty="0"/>
              <a:t>Za pomocą języka SQL usunąć klientów sklepu, którzy nie maja wpisanego adresu e-mail lub ma on niepoprawny format.</a:t>
            </a:r>
          </a:p>
          <a:p>
            <a:r>
              <a:rPr lang="pl-PL" dirty="0"/>
              <a:t>Za niewpisany adres e-mail uznajemy:</a:t>
            </a:r>
          </a:p>
          <a:p>
            <a:pPr lvl="1"/>
            <a:r>
              <a:rPr lang="pl-PL" sz="2400" dirty="0"/>
              <a:t>brak wartości (NULL);</a:t>
            </a:r>
          </a:p>
          <a:p>
            <a:pPr lvl="1"/>
            <a:r>
              <a:rPr lang="pl-PL" sz="2400" dirty="0"/>
              <a:t>pusty napis </a:t>
            </a:r>
            <a:r>
              <a:rPr lang="pl-PL" sz="2400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lang="pl-PL" sz="2400" dirty="0"/>
              <a:t>.</a:t>
            </a:r>
          </a:p>
          <a:p>
            <a:r>
              <a:rPr lang="pl-PL" dirty="0"/>
              <a:t>Za niepoprawny format adresu e-mail uznajemy:</a:t>
            </a:r>
          </a:p>
          <a:p>
            <a:pPr lvl="1"/>
            <a:r>
              <a:rPr lang="pl-PL" sz="2400" dirty="0"/>
              <a:t>adres, który nie zawiera znaków </a:t>
            </a:r>
            <a:r>
              <a:rPr lang="pl-PL" sz="2400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lang="pl-PL" sz="2400" dirty="0"/>
              <a:t> oraz </a:t>
            </a:r>
            <a:r>
              <a:rPr lang="pl-PL" sz="2400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'.'</a:t>
            </a:r>
            <a:r>
              <a:rPr lang="pl-PL" sz="2400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 wpisanych </a:t>
            </a:r>
            <a:br>
              <a:rPr lang="pl-PL" sz="2400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sz="2400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w odpowiedniej kolejności (należy użyć operatora </a:t>
            </a:r>
            <a:r>
              <a:rPr lang="pl-PL" sz="2400" dirty="0"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LIKE</a:t>
            </a:r>
            <a:r>
              <a:rPr lang="pl-PL" sz="2400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pl-PL" sz="2400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adres, który ma mniej niż 6 znaków (do określenia ilości znaków tekstu należy użyć funkcji </a:t>
            </a:r>
            <a:r>
              <a:rPr lang="pl-PL" sz="2400" dirty="0"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CHAR_LENGTH</a:t>
            </a:r>
            <a:r>
              <a:rPr lang="pl-PL" sz="2400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).</a:t>
            </a:r>
            <a:endParaRPr lang="pl-PL" sz="2400" dirty="0">
              <a:ea typeface="Cambria" panose="02040503050406030204" pitchFamily="18" charset="0"/>
            </a:endParaRPr>
          </a:p>
          <a:p>
            <a:r>
              <a:rPr lang="pl-PL" dirty="0"/>
              <a:t>Przed testowaniem zapytania należy wprowadzić do bazy danych czterech klientów, którzy nie mają wpisanego adresu </a:t>
            </a:r>
            <a:br>
              <a:rPr lang="pl-PL" dirty="0"/>
            </a:br>
            <a:r>
              <a:rPr lang="pl-PL" dirty="0"/>
              <a:t>e-mail lub ma on niepoprawny format (zgodnie z każdym podpunktem).</a:t>
            </a:r>
          </a:p>
        </p:txBody>
      </p:sp>
      <p:pic>
        <p:nvPicPr>
          <p:cNvPr id="8" name="Obraz 7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F78CFE18-DB43-2AE7-A82D-688944CF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866" y="1734044"/>
            <a:ext cx="2540034" cy="25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10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CF15F-D13E-CF5C-95FB-674FC3F6C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CE3AE4-7762-C9EB-764D-6E2710A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Usuwanie danych powiązanych z innymi tabelami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CA09B92-B81C-96C2-32F3-E936A689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6CF243-3ABC-76CE-0A73-CD6611C1D8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80223"/>
            <a:ext cx="10972800" cy="5358479"/>
          </a:xfrm>
        </p:spPr>
        <p:txBody>
          <a:bodyPr>
            <a:normAutofit/>
          </a:bodyPr>
          <a:lstStyle/>
          <a:p>
            <a:r>
              <a:rPr lang="pl-PL" sz="2500" dirty="0"/>
              <a:t>Czy możemy usunąć z bazy danych studenta, który ma już wystawioną jakąś ocenę, czyli jest powiązany z inną tabelą (w tabeli Ocena jest wiersz </a:t>
            </a:r>
            <a:br>
              <a:rPr lang="pl-PL" sz="2500" dirty="0"/>
            </a:br>
            <a:r>
              <a:rPr lang="pl-PL" sz="2500" dirty="0"/>
              <a:t>z numerem indeksu tego studenta)?</a:t>
            </a:r>
          </a:p>
          <a:p>
            <a:r>
              <a:rPr lang="pl-PL" sz="2500" dirty="0"/>
              <a:t>Domyślnie nie jest to możliwe. Przy próbie usunięcia pojawi się błąd.</a:t>
            </a:r>
          </a:p>
          <a:p>
            <a:r>
              <a:rPr lang="pl-PL" sz="2500" dirty="0"/>
              <a:t>To zachowanie można jednak zmienić. Służy do tego reguła kluczy obcych </a:t>
            </a:r>
            <a:br>
              <a:rPr lang="pl-PL" sz="2500" dirty="0"/>
            </a:br>
            <a:r>
              <a:rPr lang="pl-PL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ON DELETE</a:t>
            </a:r>
            <a:r>
              <a:rPr lang="pl-PL" sz="2500" dirty="0"/>
              <a:t>, która może przyjąć następujące wartości: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RESTRICT</a:t>
            </a:r>
            <a:r>
              <a:rPr lang="pl-PL" dirty="0"/>
              <a:t> lub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NO ACTION </a:t>
            </a:r>
            <a:r>
              <a:rPr lang="pl-PL" dirty="0"/>
              <a:t>(domyślnie) – nie można usunąć studenta.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SET NULL</a:t>
            </a:r>
            <a:r>
              <a:rPr lang="pl-PL" dirty="0"/>
              <a:t> – student zostanie usunięty, a numer indeksu przy jego ocenach przyjmie wartość NULL (brak wartości).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CASCADE</a:t>
            </a:r>
            <a:r>
              <a:rPr lang="pl-PL" dirty="0"/>
              <a:t> – student zostanie usunięty; zostaną również usunięte wszystkie jego oceny (wszystkie odpowiadające mu wiersze w innych tabelach).</a:t>
            </a:r>
          </a:p>
          <a:p>
            <a:r>
              <a:rPr lang="pl-PL" sz="2500" dirty="0"/>
              <a:t>W </a:t>
            </a:r>
            <a:r>
              <a:rPr lang="pl-PL" sz="2500" dirty="0" err="1"/>
              <a:t>phpMyAdmin</a:t>
            </a:r>
            <a:r>
              <a:rPr lang="pl-PL" sz="2500" dirty="0"/>
              <a:t> reguły </a:t>
            </a:r>
            <a:r>
              <a:rPr lang="pl-PL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ON DELETE</a:t>
            </a:r>
            <a:r>
              <a:rPr lang="pl-PL" sz="2500" dirty="0">
                <a:ea typeface="Cambria" panose="02040503050406030204" pitchFamily="18" charset="0"/>
                <a:cs typeface="Courier New" panose="02070309020205020404" pitchFamily="49" charset="0"/>
              </a:rPr>
              <a:t> można ustawić w zakładce: </a:t>
            </a:r>
            <a:br>
              <a:rPr lang="pl-PL" sz="2500" dirty="0"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sz="2500" dirty="0" err="1">
                <a:ea typeface="Cambria" panose="02040503050406030204" pitchFamily="18" charset="0"/>
                <a:cs typeface="Courier New" panose="02070309020205020404" pitchFamily="49" charset="0"/>
              </a:rPr>
              <a:t>Structure</a:t>
            </a:r>
            <a:r>
              <a:rPr lang="pl-PL" sz="2500" dirty="0">
                <a:ea typeface="Cambria" panose="02040503050406030204" pitchFamily="18" charset="0"/>
                <a:cs typeface="Courier New" panose="02070309020205020404" pitchFamily="49" charset="0"/>
              </a:rPr>
              <a:t> -&gt; Widok relacyjny</a:t>
            </a:r>
            <a:endParaRPr lang="pl-PL" sz="2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4970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E895E-7427-9B22-6CFF-2CAFDB3B0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345857-6F6F-0828-1101-B7C2E824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Zmiana klucza głównego tabeli powiązanej z innymi tabelami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A33F281-CA5C-C7B6-D749-66589191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BCD567-B7C1-04DA-CF55-EA98FB055D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99175"/>
            <a:ext cx="10972800" cy="525717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Istnieje podobna reguła do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ON DELETE</a:t>
            </a:r>
            <a:r>
              <a:rPr lang="pl-PL" dirty="0"/>
              <a:t>, która dotyczy aktualizowania danych w tabeli. Nazywa się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ON UPDATE</a:t>
            </a:r>
            <a:r>
              <a:rPr lang="pl-PL" dirty="0"/>
              <a:t>. </a:t>
            </a:r>
          </a:p>
          <a:p>
            <a:r>
              <a:rPr lang="pl-PL" dirty="0"/>
              <a:t>W przypadku bazy danych „</a:t>
            </a:r>
            <a:r>
              <a:rPr lang="pl-PL" dirty="0" err="1"/>
              <a:t>indeks_studencki</a:t>
            </a:r>
            <a:r>
              <a:rPr lang="pl-PL" dirty="0"/>
              <a:t>” dotyczy ona możliwości zmiany numeru indeksu (wartości klucza głównego) studenta, który ma już wystawioną jakąś ocenę.</a:t>
            </a:r>
          </a:p>
          <a:p>
            <a:r>
              <a:rPr lang="pl-PL" dirty="0"/>
              <a:t>Reguła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ON UPDATE</a:t>
            </a:r>
            <a:r>
              <a:rPr lang="pl-PL" dirty="0"/>
              <a:t> może przyjąć analogiczne wartości do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ON DELETE</a:t>
            </a:r>
            <a:r>
              <a:rPr lang="pl-PL" dirty="0"/>
              <a:t>: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RESTRICT</a:t>
            </a:r>
            <a:r>
              <a:rPr lang="pl-PL" dirty="0"/>
              <a:t> lub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NO ACTION</a:t>
            </a:r>
            <a:r>
              <a:rPr lang="pl-PL" dirty="0"/>
              <a:t> (domyślnie) – nie można zmienić klucza studenta.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SET NULL</a:t>
            </a:r>
            <a:r>
              <a:rPr lang="pl-PL" dirty="0"/>
              <a:t> – klucz studenta zostanie zmieniony, ale numery indeksu przy jego ocenach (klucz obcy tabeli Ocena) przyjmą wartość NULL (brak wartości).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CASCADE</a:t>
            </a:r>
            <a:r>
              <a:rPr lang="pl-PL" dirty="0"/>
              <a:t> – klucz zostanie zmieniony; zostaną również zmienione numery indeksu przy jego ocenach (wszystkie odpowiadające mu wiersze w innych tabelach).</a:t>
            </a:r>
          </a:p>
          <a:p>
            <a:r>
              <a:rPr lang="pl-PL" dirty="0"/>
              <a:t>W </a:t>
            </a:r>
            <a:r>
              <a:rPr lang="pl-PL" dirty="0" err="1"/>
              <a:t>phpMyAdmin</a:t>
            </a:r>
            <a:r>
              <a:rPr lang="pl-PL" dirty="0"/>
              <a:t> reguły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ON UPDATE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można ustawić w zakładce: </a:t>
            </a:r>
            <a:b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Structure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-&gt; Widok relacyjny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6451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AF51B-98B2-B13E-D661-CC51F3BA7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9CD54-1748-E131-5588-35EDE6BA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Zagrożenia związane z poleceniami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F523A93-F924-FA92-FFE7-7310DFA0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1B2B0E-9B75-595F-5D54-B60FFAE15D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1922" y="1280795"/>
            <a:ext cx="11348156" cy="4937760"/>
          </a:xfrm>
        </p:spPr>
        <p:txBody>
          <a:bodyPr/>
          <a:lstStyle/>
          <a:p>
            <a:r>
              <a:rPr lang="pl-PL" dirty="0"/>
              <a:t>UWAGA: Z poleceniami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dirty="0"/>
              <a:t> 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l-PL" dirty="0"/>
              <a:t> trzeba uważać.</a:t>
            </a:r>
          </a:p>
          <a:p>
            <a:endParaRPr lang="pl-PL" dirty="0"/>
          </a:p>
          <a:p>
            <a:r>
              <a:rPr lang="pl-PL" dirty="0"/>
              <a:t>Jeśli nie wpiszemy warunku (lub jeśli wpiszemy warunek, który będzie zawsze spełniony), to usunięte/nadpisane zostaną wszystkie wiersze tabeli.</a:t>
            </a:r>
          </a:p>
          <a:p>
            <a:endParaRPr lang="pl-PL" dirty="0"/>
          </a:p>
          <a:p>
            <a:r>
              <a:rPr lang="pl-PL" dirty="0"/>
              <a:t>Takiej operacji nie można cofnąć (chyba że wykonujemy polecenia w ramach tzw. transakcji).</a:t>
            </a:r>
          </a:p>
          <a:p>
            <a:endParaRPr lang="pl-PL" dirty="0"/>
          </a:p>
          <a:p>
            <a:r>
              <a:rPr lang="pl-PL" dirty="0"/>
              <a:t>Nie wszystkie systemy bazodanowe pytają o potwierdzenie wykonania operacji usunięcia/nadpisania. Niektóre usuwają/nadpisują natychmiastowo.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696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AA546-7E04-650B-8AAA-EB7D8997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Wykonywanie wielu poleceń na raz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8221B4B-56CB-494C-4083-A443BF37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735770-FEA0-9163-69F9-6CFADAF768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3715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Jeśli chcemy wykonać wiele poleceń typu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pl-PL" dirty="0"/>
              <a:t>,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l-PL" dirty="0"/>
              <a:t>,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dirty="0"/>
              <a:t> za jednym razem, to możemy oddzielić je średnikami, tzn. wstawić średnik na końcu każdego polecenia z wyjątkiem ostatniego.</a:t>
            </a:r>
          </a:p>
          <a:p>
            <a:r>
              <a:rPr lang="pl-PL" dirty="0"/>
              <a:t>Przykładowo, powyższy kod usuwa ocenę o ID = 8 oraz zmienia ocenę </a:t>
            </a:r>
            <a:br>
              <a:rPr lang="pl-PL" dirty="0"/>
            </a:br>
            <a:r>
              <a:rPr lang="pl-PL" dirty="0"/>
              <a:t>o ID = 7 na 5.0. Najpierw wykona się pierwsze polecenie, potem drugie.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Jeśli chcemy wykonać tylko jedno polecenie, średnik nie jest konieczny </a:t>
            </a:r>
            <a:br>
              <a:rPr lang="pl-PL" dirty="0"/>
            </a:br>
            <a:r>
              <a:rPr lang="pl-PL" dirty="0"/>
              <a:t>(ale jest dopuszczalny).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830C2A-B339-E75D-03F5-ED682C5B61DA}"/>
              </a:ext>
            </a:extLst>
          </p:cNvPr>
          <p:cNvSpPr txBox="1"/>
          <p:nvPr/>
        </p:nvSpPr>
        <p:spPr>
          <a:xfrm>
            <a:off x="4043772" y="3212976"/>
            <a:ext cx="410445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ID_oceny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</a:p>
          <a:p>
            <a:endParaRPr lang="pl-PL" sz="22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Wartosc_oceny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ID_oceny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pl-PL" sz="22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52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1F93F2-75E9-E64E-F3F2-052F2E7315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Komentarze jednolinijkowe możemy wstawiać w języku SQL przy użyciu podwójnego znaku myślnika </a:t>
            </a:r>
            <a:r>
              <a:rPr lang="pl-PL" sz="2800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pl-PL" dirty="0">
                <a:highlight>
                  <a:srgbClr val="FFFFFF"/>
                </a:highlight>
              </a:rPr>
              <a:t>. </a:t>
            </a:r>
          </a:p>
          <a:p>
            <a:r>
              <a:rPr lang="pl-PL" dirty="0">
                <a:highlight>
                  <a:srgbClr val="FFFFFF"/>
                </a:highlight>
              </a:rPr>
              <a:t>Komentarze wielolinijkowe można wstawić za pomocą kombinacji 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r>
              <a:rPr lang="pl-PL" dirty="0">
                <a:highlight>
                  <a:srgbClr val="FFFFFF"/>
                </a:highlight>
              </a:rPr>
              <a:t> na początku i 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pl-PL" dirty="0">
                <a:highlight>
                  <a:srgbClr val="FFFFFF"/>
                </a:highlight>
              </a:rPr>
              <a:t> na końcu komentarza.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CAFFF1B-8C3E-449F-216B-6C92862FC48B}"/>
              </a:ext>
            </a:extLst>
          </p:cNvPr>
          <p:cNvSpPr txBox="1"/>
          <p:nvPr/>
        </p:nvSpPr>
        <p:spPr>
          <a:xfrm>
            <a:off x="3475954" y="3183278"/>
            <a:ext cx="5240091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-- Usunięcie oceny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ID_oceny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/* Aktualizacja oceny:</a:t>
            </a:r>
          </a:p>
          <a:p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Zamiana oceny o ID 7 na 5.0 */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Wartosc_oceny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ID_oceny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B3C131-684B-6D0B-35BB-F22BB3DE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Komentarze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289820A-6D59-1BC7-889F-06544515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4003983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DE6A25-3E96-E3A2-3E59-B33A776D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</a:t>
            </a:r>
            <a:r>
              <a:rPr lang="pl-PL" dirty="0" err="1"/>
              <a:t>Zakomentowanie</a:t>
            </a:r>
            <a:r>
              <a:rPr lang="pl-PL" dirty="0"/>
              <a:t>” poszczególnych instrukcji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08BF35-7C01-7947-6271-93F513D3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1EBBC2-486C-D7BD-4C3C-3FA029A618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43188"/>
            <a:ext cx="10972800" cy="5113771"/>
          </a:xfrm>
        </p:spPr>
        <p:txBody>
          <a:bodyPr/>
          <a:lstStyle/>
          <a:p>
            <a:r>
              <a:rPr lang="pl-PL" dirty="0"/>
              <a:t>Komentarz wielolinijkowy, podobnie jak w przypadku języków programowania, możemy wykorzystać do „</a:t>
            </a:r>
            <a:r>
              <a:rPr lang="pl-PL" dirty="0" err="1"/>
              <a:t>zakomentowania</a:t>
            </a:r>
            <a:r>
              <a:rPr lang="pl-PL" dirty="0"/>
              <a:t>” poszczególnych instrukcji.</a:t>
            </a:r>
          </a:p>
          <a:p>
            <a:r>
              <a:rPr lang="pl-PL" dirty="0"/>
              <a:t>Takie instrukcje będą traktowane jako komentarz, a więc nie będą wykonywane. Można je potem jednak łatwo przywrócić usuwając znaki początku i końca komentarza.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C89922-4354-3CBC-E0A9-546A462843DE}"/>
              </a:ext>
            </a:extLst>
          </p:cNvPr>
          <p:cNvSpPr txBox="1"/>
          <p:nvPr/>
        </p:nvSpPr>
        <p:spPr>
          <a:xfrm>
            <a:off x="6341502" y="3255833"/>
            <a:ext cx="4055235" cy="3000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1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--Usunięcie oceny</a:t>
            </a:r>
          </a:p>
          <a:p>
            <a:r>
              <a:rPr lang="pl-PL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</a:t>
            </a:r>
          </a:p>
          <a:p>
            <a:r>
              <a:rPr lang="pl-PL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ID_oceny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r>
              <a:rPr lang="pl-PL" sz="21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UPDATE Ocena</a:t>
            </a:r>
          </a:p>
          <a:p>
            <a:r>
              <a:rPr lang="pl-PL" sz="21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pl-PL" sz="21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Wartosc_oceny</a:t>
            </a:r>
            <a:r>
              <a:rPr lang="pl-PL" sz="21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= 5.0 </a:t>
            </a:r>
          </a:p>
          <a:p>
            <a:r>
              <a:rPr lang="pl-PL" sz="21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pl-PL" sz="21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ID_oceny</a:t>
            </a:r>
            <a:r>
              <a:rPr lang="pl-PL" sz="21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= 7</a:t>
            </a:r>
          </a:p>
          <a:p>
            <a:r>
              <a:rPr lang="pl-PL" sz="21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pl-PL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1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79717B-276D-635F-EAFB-A462C886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Kopie bazy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06F1C1-8F80-B03A-5E49-4CFFB9B3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E956E4-0A7C-A724-8461-5A508681D8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Pracując z bazami danych należy pamiętać o regularnym tworzeniu ich kopii, aby uniknąć sytuacji, w których duża ilość ważnych danych zostanie usunięta (np. w skutek awarii dysku lub pomyłkowego usunięcia danych poleceniem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dirty="0"/>
              <a:t>).</a:t>
            </a:r>
          </a:p>
          <a:p>
            <a:endParaRPr lang="pl-PL" dirty="0"/>
          </a:p>
          <a:p>
            <a:r>
              <a:rPr lang="pl-PL" dirty="0"/>
              <a:t>W oprogramowaniu </a:t>
            </a:r>
            <a:r>
              <a:rPr lang="pl-PL" dirty="0" err="1"/>
              <a:t>phpMyAdmin</a:t>
            </a:r>
            <a:r>
              <a:rPr lang="pl-PL" dirty="0"/>
              <a:t> kopię można utworzyć klikając </a:t>
            </a:r>
            <a:br>
              <a:rPr lang="pl-PL" dirty="0"/>
            </a:br>
            <a:r>
              <a:rPr lang="pl-PL" dirty="0"/>
              <a:t>w zakładkę Export.</a:t>
            </a:r>
          </a:p>
          <a:p>
            <a:endParaRPr lang="pl-PL" dirty="0"/>
          </a:p>
          <a:p>
            <a:r>
              <a:rPr lang="pl-PL" dirty="0"/>
              <a:t>Odtworzenie bazy danych z kopii można wykonać za pomocą zakładki Import.</a:t>
            </a:r>
          </a:p>
        </p:txBody>
      </p:sp>
    </p:spTree>
    <p:extLst>
      <p:ext uri="{BB962C8B-B14F-4D97-AF65-F5344CB8AC3E}">
        <p14:creationId xmlns:p14="http://schemas.microsoft.com/office/powerpoint/2010/main" val="150474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3B4DE-C400-6D95-F349-89FF4C9C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Kopie baz danych z niniejszej prezentacji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7CEB04E-CE02-E45B-9701-89D65124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00A865-E79B-E350-C42B-B870057178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Kopie większości baz danych omawianych w ramach tej prezentacji można pobrać ze strony domowej prowadzącego, z materiałów z przedmiotu Informatyka (EE-DI-1). </a:t>
            </a:r>
          </a:p>
          <a:p>
            <a:endParaRPr lang="pl-PL" dirty="0"/>
          </a:p>
          <a:p>
            <a:r>
              <a:rPr lang="pl-PL" dirty="0"/>
              <a:t>Są one w pliku archiwum o nazwie „KOPIE_BAZ_DANYCH.ZIP”.</a:t>
            </a:r>
          </a:p>
        </p:txBody>
      </p:sp>
    </p:spTree>
    <p:extLst>
      <p:ext uri="{BB962C8B-B14F-4D97-AF65-F5344CB8AC3E}">
        <p14:creationId xmlns:p14="http://schemas.microsoft.com/office/powerpoint/2010/main" val="2338462377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DAD46C-B4B8-083E-A34C-DC387018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Przechowywanie dużych ilości danych (np. plików)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BAE0F55-C9C8-9440-0378-CF6CB1B8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EF29597-59E7-3515-1821-949AE097CD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Jeśli chcemy w bazie danych przechowywać pliki, np. obrazy, wideo, audio, </a:t>
            </a:r>
            <a:r>
              <a:rPr lang="pl-PL" dirty="0" err="1"/>
              <a:t>PDFy</a:t>
            </a:r>
            <a:r>
              <a:rPr lang="pl-PL" dirty="0"/>
              <a:t>, to są na to dwa sposoby:</a:t>
            </a:r>
          </a:p>
          <a:p>
            <a:r>
              <a:rPr lang="pl-PL" dirty="0"/>
              <a:t>Sposób I (zalecany): Przechowywać pliki poza bazą, np. na zewnętrznym serwerze, w chmurze. W takim wypadku w bazie danych przechowuje się ich </a:t>
            </a:r>
            <a:r>
              <a:rPr lang="pl-PL"/>
              <a:t>adresy URL (</a:t>
            </a:r>
            <a:r>
              <a:rPr lang="pl-PL" dirty="0"/>
              <a:t>jako napisy, np. VARCHAR).</a:t>
            </a:r>
          </a:p>
          <a:p>
            <a:r>
              <a:rPr lang="pl-PL" dirty="0"/>
              <a:t>Sposób II: Można przechowywać pliki bezpośrednio w bazie danych. </a:t>
            </a:r>
            <a:br>
              <a:rPr lang="pl-PL" dirty="0"/>
            </a:br>
            <a:r>
              <a:rPr lang="pl-PL" dirty="0"/>
              <a:t>W MySQL istnieją specjalne typy do przechowywania dużych danych binarnych:</a:t>
            </a:r>
          </a:p>
          <a:p>
            <a:pPr lvl="1"/>
            <a:r>
              <a:rPr lang="pl-PL" dirty="0"/>
              <a:t>TINYBLOB – do 255 B,</a:t>
            </a:r>
          </a:p>
          <a:p>
            <a:pPr lvl="1"/>
            <a:r>
              <a:rPr lang="pl-PL" dirty="0"/>
              <a:t>BLOB – do 65 KB,</a:t>
            </a:r>
          </a:p>
          <a:p>
            <a:pPr lvl="1"/>
            <a:r>
              <a:rPr lang="pl-PL" dirty="0"/>
              <a:t>MEDIUMBLOB – do 16 MB,</a:t>
            </a:r>
          </a:p>
          <a:p>
            <a:pPr lvl="1"/>
            <a:r>
              <a:rPr lang="pl-PL" dirty="0"/>
              <a:t>LONGBLOB – do 4 GB.</a:t>
            </a:r>
          </a:p>
        </p:txBody>
      </p:sp>
    </p:spTree>
    <p:extLst>
      <p:ext uri="{BB962C8B-B14F-4D97-AF65-F5344CB8AC3E}">
        <p14:creationId xmlns:p14="http://schemas.microsoft.com/office/powerpoint/2010/main" val="3526852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3D11-3EAD-AE28-CC8D-07BCB82F8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299734-6C2F-9C96-79FD-94EBEA36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Zastosowania baz danych - podsumowanie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CD4824B-B0C5-43A3-B3D2-F2460665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BE7F61-A1C2-05E8-68BC-8BEF45CFCE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Bazy danych są stosowane we wszystkich stronach/serwisach/aplikacjach internetowych, w których można założyć konto i zalogować się.</a:t>
            </a:r>
          </a:p>
          <a:p>
            <a:endParaRPr lang="pl-PL" dirty="0"/>
          </a:p>
          <a:p>
            <a:r>
              <a:rPr lang="pl-PL" dirty="0"/>
              <a:t>Zaleca się również stosować bazy danych wtedy, gdy mamy do czynienia </a:t>
            </a:r>
            <a:br>
              <a:rPr lang="pl-PL" dirty="0"/>
            </a:br>
            <a:r>
              <a:rPr lang="pl-PL" dirty="0"/>
              <a:t>z dużą ilością danych i potrzebujemy mieć możliwość szybkiego wyszukiwania/modyfikowania/dodawania/usuwania danych spełniających określone kryteria.</a:t>
            </a:r>
          </a:p>
          <a:p>
            <a:pPr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5900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433D8-E104-415B-0097-CD1A54E1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080E6-577D-AEFA-319D-F60D8FD7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Ładowanie plików do kolumn typu BLOB (i pokrewnych)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AF677A4-011F-DA80-1460-6B6A357E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06A288-A1CE-928B-B236-73A5B61813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395211"/>
          </a:xfrm>
        </p:spPr>
        <p:txBody>
          <a:bodyPr/>
          <a:lstStyle/>
          <a:p>
            <a:r>
              <a:rPr lang="pl-PL" dirty="0"/>
              <a:t>Możemy załadować dane do kolumny typu BLOB, np. z dysku naszego komputera, przy użyciu funkcji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LOAD_FILE</a:t>
            </a:r>
            <a:r>
              <a:rPr lang="pl-PL" dirty="0"/>
              <a:t>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D1887D-A06C-7FDC-8DBA-0333577D3708}"/>
              </a:ext>
            </a:extLst>
          </p:cNvPr>
          <p:cNvSpPr txBox="1"/>
          <p:nvPr/>
        </p:nvSpPr>
        <p:spPr>
          <a:xfrm>
            <a:off x="760927" y="2518759"/>
            <a:ext cx="10670146" cy="800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3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3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Obrazy 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3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Nazwa_obrazu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dane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3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3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3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'zdjecie01'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LOAD_FILE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3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3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C:/album/zdjecie01.jpg'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pl-PL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59479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29AC84-A168-2CA2-DFA6-EB6DA086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Nadawanie uprawnień użytkownikom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9841913-0C77-AB2F-6A04-0EED9C00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9DBFE5-0E8D-4741-942E-59221319A7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W bazach danych istnieje mechanizm kontroli dostępu, który określa jakie operacje dany użytkownik może wykonywać oraz na jakich obiektach (bazy, tabele, kolumny).</a:t>
            </a:r>
          </a:p>
          <a:p>
            <a:r>
              <a:rPr lang="pl-PL" dirty="0"/>
              <a:t>Ogólna składania nadawania uprawnień w języku SQL jest następująca: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068E08C-0B5E-A151-C884-DE1891869421}"/>
              </a:ext>
            </a:extLst>
          </p:cNvPr>
          <p:cNvSpPr txBox="1"/>
          <p:nvPr/>
        </p:nvSpPr>
        <p:spPr>
          <a:xfrm>
            <a:off x="2534652" y="3429000"/>
            <a:ext cx="712269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uprawnienia (kolumna1, kolumna2)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baza.tabela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użytkownik'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'host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21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DD29D-2E4F-ED26-5A22-78715ADD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1D15A3-2EC1-BE60-E189-4F13326A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Nadawanie uprawnień użytkownikom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8953194-0239-EC5E-3602-1D63A149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FC285D-5D4B-D768-C182-CCA087B457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Jeśli chcemy nadać uprawnienia do pobierania i wstawiania danych </a:t>
            </a:r>
            <a:br>
              <a:rPr lang="pl-PL" dirty="0"/>
            </a:br>
            <a:r>
              <a:rPr lang="pl-PL" dirty="0"/>
              <a:t>o produktach z bazy danych „Sklep” użytkownikowi o loginie „</a:t>
            </a:r>
            <a:r>
              <a:rPr lang="pl-PL" dirty="0" err="1"/>
              <a:t>jan</a:t>
            </a:r>
            <a:r>
              <a:rPr lang="pl-PL" dirty="0"/>
              <a:t>”, który łączy się z bazą lokalnie (z naszego komputera), to możemy to zrobić tak: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Jeśli chcemy nadać uprawnienia jedynie do pobierania nazwy i opisu produktu (konkretnych kolumn), to robimy to następująco: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E2C748C-9AB7-23FD-FC5C-1E09D0746126}"/>
              </a:ext>
            </a:extLst>
          </p:cNvPr>
          <p:cNvSpPr txBox="1"/>
          <p:nvPr/>
        </p:nvSpPr>
        <p:spPr>
          <a:xfrm>
            <a:off x="3627521" y="2626439"/>
            <a:ext cx="493695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Sklep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Produkt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FF625E0-562D-F175-0FB8-AB886DAF8B94}"/>
              </a:ext>
            </a:extLst>
          </p:cNvPr>
          <p:cNvSpPr txBox="1"/>
          <p:nvPr/>
        </p:nvSpPr>
        <p:spPr>
          <a:xfrm>
            <a:off x="3627521" y="4880355"/>
            <a:ext cx="493695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Nazwa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Opis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Sklep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Produkt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4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652C7-7153-62C2-AE62-3D4981FCE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6D2316-6555-AF4B-050C-1990D733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Nadawanie uprawnień użytkownikom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D31ACEB-5813-91BF-7F9B-9363A62E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593520-2B2F-D2A1-82D2-2F5697635C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Jeśli chcemy nadać uprawnienia pobierania i wstawiania danych do całej bazy sklepu, to robimy to tak: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Poniższe zapytanie pozwala nadać uprawnienia do wszystkich baz danych w naszym serwerze: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7EFA820-A27E-5B3D-2D4F-46AD3A2C99FD}"/>
              </a:ext>
            </a:extLst>
          </p:cNvPr>
          <p:cNvSpPr txBox="1"/>
          <p:nvPr/>
        </p:nvSpPr>
        <p:spPr>
          <a:xfrm>
            <a:off x="3627521" y="2236236"/>
            <a:ext cx="493695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Sklep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294514F-5A9C-A42B-CE99-46D011B96923}"/>
              </a:ext>
            </a:extLst>
          </p:cNvPr>
          <p:cNvSpPr txBox="1"/>
          <p:nvPr/>
        </p:nvSpPr>
        <p:spPr>
          <a:xfrm>
            <a:off x="3627521" y="4510204"/>
            <a:ext cx="493695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92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15384-B328-9E4B-FD2F-9FD2D036A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58AA39-0EE2-70E3-0D02-8E659399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Nadawanie uprawnień użytkownikom z możliwością ich przekazania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8A2E377-6642-DC8A-3EDB-4EABF491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05ADAB-1A3F-0F99-CE0B-1CD49B66F7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Jeśli chcemy nadać użytkownikowi uprawnienia oraz możliwość przekazania ich innym użytkownikom, to na końcu polecenia należy dodać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WITH GRANT OPTION</a:t>
            </a:r>
            <a:r>
              <a:rPr lang="pl-PL" dirty="0"/>
              <a:t>. Przykład: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C3A4B58-769E-7858-29A9-6DB925D68576}"/>
              </a:ext>
            </a:extLst>
          </p:cNvPr>
          <p:cNvSpPr txBox="1"/>
          <p:nvPr/>
        </p:nvSpPr>
        <p:spPr>
          <a:xfrm>
            <a:off x="3048000" y="2828836"/>
            <a:ext cx="6096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Sklep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Produkt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43734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501444-C8A0-3476-411E-D02683CB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Uprawnienia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41F4087-2931-24EF-6D91-B3E78DD0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5DAB5B-A408-400D-72E0-FB6866B1B84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Najczęściej przydzielanymi uprawnieniami są:</a:t>
            </a:r>
          </a:p>
          <a:p>
            <a:pPr lvl="1"/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dirty="0"/>
              <a:t> – pobieranie danych,</a:t>
            </a:r>
          </a:p>
          <a:p>
            <a:pPr lvl="1"/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pl-PL" sz="2400" dirty="0"/>
              <a:t> – wstawianie danych,</a:t>
            </a:r>
          </a:p>
          <a:p>
            <a:pPr lvl="1"/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l-PL" sz="2400" dirty="0"/>
              <a:t> – aktualizacja danych,</a:t>
            </a:r>
          </a:p>
          <a:p>
            <a:pPr lvl="1"/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sz="2400" dirty="0"/>
              <a:t> – usuwanie danych,</a:t>
            </a:r>
          </a:p>
          <a:p>
            <a:pPr lvl="1"/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pl-PL" sz="2400" dirty="0"/>
              <a:t> – tworzenie bazy danych lub tabeli,</a:t>
            </a:r>
          </a:p>
          <a:p>
            <a:pPr lvl="1"/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pl-PL" sz="2400" dirty="0"/>
              <a:t> – usuwanie bazy danych lub tabeli,</a:t>
            </a:r>
          </a:p>
          <a:p>
            <a:pPr lvl="1"/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ALTER</a:t>
            </a:r>
            <a:r>
              <a:rPr lang="pl-PL" sz="2400" dirty="0"/>
              <a:t> – modyfikacja struktury tabeli,</a:t>
            </a:r>
          </a:p>
          <a:p>
            <a:pPr lvl="1"/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 PRIVELEGES</a:t>
            </a:r>
            <a:r>
              <a:rPr lang="pl-PL" sz="2400" dirty="0"/>
              <a:t> – pełne uprawnienia,</a:t>
            </a:r>
          </a:p>
          <a:p>
            <a:pPr lvl="1"/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GRANT OPTION </a:t>
            </a:r>
            <a:r>
              <a:rPr lang="pl-PL" sz="2400" dirty="0"/>
              <a:t>– możliwość nadawania własnych uprawnień innym użytkownikom.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6213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CB20A3-FED6-5389-4A5F-CCD5E71C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Format określania użytkowników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47B6ED9-210C-4C8A-ECA8-E6935F3A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3699D0-696B-649E-04ED-926DEFC279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Co dokładnie oznacza zapis 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dirty="0" err="1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użytkownik'@'host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dirty="0"/>
              <a:t>, czyli np. 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dirty="0" err="1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lang="pl-PL" dirty="0" err="1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dirty="0">
                <a:highlight>
                  <a:srgbClr val="FFFFFF"/>
                </a:highlight>
              </a:rPr>
              <a:t>?</a:t>
            </a:r>
          </a:p>
          <a:p>
            <a:r>
              <a:rPr lang="pl-PL" dirty="0"/>
              <a:t>Nie jest to adres e-mail pomimo symbolu @.</a:t>
            </a:r>
          </a:p>
          <a:p>
            <a:r>
              <a:rPr lang="pl-PL" dirty="0"/>
              <a:t>Pierwszy człon oznacza login użytkownika, a drugi oznacza adres IP użytkownika, z którego łączy się on z bazą danych lub: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dirty="0"/>
              <a:t> – </a:t>
            </a:r>
            <a:r>
              <a:rPr lang="pl-PL" dirty="0"/>
              <a:t>logowanie tylko z lokalnego komputera (tego, na którym działa serwer bazy danych;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'%'</a:t>
            </a:r>
            <a:r>
              <a:rPr lang="pl-PL" dirty="0"/>
              <a:t> </a:t>
            </a:r>
            <a:r>
              <a:rPr lang="pl-PL" sz="2000" dirty="0"/>
              <a:t>– </a:t>
            </a:r>
            <a:r>
              <a:rPr lang="pl-PL" dirty="0"/>
              <a:t>dowolny host (mało bezpieczne);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'%.firma.pl'</a:t>
            </a:r>
            <a:r>
              <a:rPr lang="pl-PL" dirty="0"/>
              <a:t> </a:t>
            </a:r>
            <a:r>
              <a:rPr lang="pl-PL" sz="2000" dirty="0"/>
              <a:t>– </a:t>
            </a:r>
            <a:r>
              <a:rPr lang="pl-PL" dirty="0"/>
              <a:t>domena (symbol % zastępuje dowolną liczbę dowolnych znaków, np.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pc1.firma.pl</a:t>
            </a:r>
            <a:r>
              <a:rPr lang="pl-PL" dirty="0"/>
              <a:t>,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db01.firma.pl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995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47B60A-BE0B-152A-0E73-CB063F15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Odbieranie uprawnień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7E5551C-22CC-8CE9-45B8-D467263B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8BF0C0-DC4B-ADD6-B7D8-781F3A8EFA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360947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Poniższe zapytanie odbiera użytkownikowi uprawnienia modyfikowania </a:t>
            </a:r>
            <a:br>
              <a:rPr lang="pl-PL" dirty="0"/>
            </a:br>
            <a:r>
              <a:rPr lang="pl-PL" dirty="0"/>
              <a:t>i usuwania danych z tabeli Ocena bazy </a:t>
            </a:r>
            <a:r>
              <a:rPr lang="pl-PL" dirty="0" err="1"/>
              <a:t>Indeks_studencki</a:t>
            </a:r>
            <a:r>
              <a:rPr lang="pl-PL" dirty="0"/>
              <a:t>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Tak możemy odebrać użytkownikowi wszystkie uprawnienia dla bazy danych </a:t>
            </a:r>
            <a:r>
              <a:rPr lang="pl-PL" dirty="0" err="1"/>
              <a:t>Indeks_studencki</a:t>
            </a:r>
            <a:r>
              <a:rPr lang="pl-PL" dirty="0"/>
              <a:t>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F0285E3-74CE-CF01-A6EA-2A81729A28D1}"/>
              </a:ext>
            </a:extLst>
          </p:cNvPr>
          <p:cNvSpPr txBox="1"/>
          <p:nvPr/>
        </p:nvSpPr>
        <p:spPr>
          <a:xfrm>
            <a:off x="3048000" y="2301588"/>
            <a:ext cx="6096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REVOKE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Indeks_studencki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Ocena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470F79-526F-71B5-9B65-4E53D53AD9D1}"/>
              </a:ext>
            </a:extLst>
          </p:cNvPr>
          <p:cNvSpPr txBox="1"/>
          <p:nvPr/>
        </p:nvSpPr>
        <p:spPr>
          <a:xfrm>
            <a:off x="3048000" y="4743998"/>
            <a:ext cx="6096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REVOKE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PRIVILEGES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Indeks_studencki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.*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5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EBCE2-74FB-D369-3C0A-BD4A9B12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Pokazywanie uprawnień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CABB94D-7218-4F6B-D197-44818C21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48FDF6-C2B8-E366-7ED2-BEEFFDB867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Możemy również sprawdzić jakie uprawnienia ma przydzielone użytkownik: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8721A82-CC3E-D93D-1FD6-E6BCE974E06C}"/>
              </a:ext>
            </a:extLst>
          </p:cNvPr>
          <p:cNvSpPr txBox="1"/>
          <p:nvPr/>
        </p:nvSpPr>
        <p:spPr>
          <a:xfrm>
            <a:off x="2987842" y="2522439"/>
            <a:ext cx="62163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GRANTS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en-US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'localhost'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19954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8A12BF-BC4B-4D52-09C8-BA3EEE76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Przydzielanie uprawnień rolom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4C7A305-DCA0-AE56-EA56-E42503D7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5862C7-7311-BD31-AC27-02B70AC0F8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21335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Uprawnienia możemy przydzielać pojedynczym użytkownikom, ale jest to często niewygodne i czasochłonne.</a:t>
            </a:r>
          </a:p>
          <a:p>
            <a:r>
              <a:rPr lang="pl-PL" dirty="0"/>
              <a:t>Załóżmy, że mamy na uczelni 1000 nauczycieli akademickich i każdemu </a:t>
            </a:r>
            <a:br>
              <a:rPr lang="pl-PL" dirty="0"/>
            </a:br>
            <a:r>
              <a:rPr lang="pl-PL" dirty="0"/>
              <a:t>z nich musimy przydzielić uprawnienia.</a:t>
            </a:r>
          </a:p>
          <a:p>
            <a:r>
              <a:rPr lang="pl-PL" dirty="0"/>
              <a:t>Później decyzją władz uczelni potrzebujemy zmienić uprawnienia wszystkich nauczycieli akademickich (np. nadać nowe, niektóre odebrać).</a:t>
            </a:r>
          </a:p>
          <a:p>
            <a:r>
              <a:rPr lang="pl-PL" dirty="0"/>
              <a:t>Musielibyśmy zrobić wpisać 1000 nazw nauczycieli po przecinku </a:t>
            </a:r>
            <a:br>
              <a:rPr lang="pl-PL" dirty="0"/>
            </a:br>
            <a:r>
              <a:rPr lang="pl-PL" dirty="0"/>
              <a:t>w poleceniu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pl-PL" dirty="0"/>
              <a:t>.</a:t>
            </a:r>
          </a:p>
          <a:p>
            <a:r>
              <a:rPr lang="pl-PL" dirty="0"/>
              <a:t>Można jednak utworzyć rolę „</a:t>
            </a:r>
            <a:r>
              <a:rPr lang="pl-PL" dirty="0" err="1"/>
              <a:t>nauczyciel_akademicki</a:t>
            </a:r>
            <a:r>
              <a:rPr lang="pl-PL" dirty="0"/>
              <a:t>”, dodać do niej wszystkich użytkowników pracujących jako nauczyciel, a potem przydzielić uprawnienia dla całej roli.</a:t>
            </a:r>
          </a:p>
          <a:p>
            <a:r>
              <a:rPr lang="pl-PL" dirty="0"/>
              <a:t>W razie potrzeby zmiany uprawnień wystarczy zmienić je dla całej roli, </a:t>
            </a:r>
            <a:br>
              <a:rPr lang="pl-PL" dirty="0"/>
            </a:br>
            <a:r>
              <a:rPr lang="pl-PL" dirty="0"/>
              <a:t>a nie dla wszystkich użytkowników (nie trzeba podawać 1000 loginów).</a:t>
            </a:r>
          </a:p>
        </p:txBody>
      </p:sp>
    </p:spTree>
    <p:extLst>
      <p:ext uri="{BB962C8B-B14F-4D97-AF65-F5344CB8AC3E}">
        <p14:creationId xmlns:p14="http://schemas.microsoft.com/office/powerpoint/2010/main" val="3897338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CEDD06-EB56-7161-1B68-1DDD5908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nie projektować relacyjnej bazy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B8C761E-D36B-86F3-08A3-7030B66F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</a:t>
            </a:fld>
            <a:endParaRPr lang="pl-PL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6E67EF43-4986-9665-D9D2-8D109507FF6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6684596"/>
              </p:ext>
            </p:extLst>
          </p:nvPr>
        </p:nvGraphicFramePr>
        <p:xfrm>
          <a:off x="6960096" y="1988840"/>
          <a:ext cx="4968552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896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210344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68CF29E7-CEDB-EFAF-83C7-9893CB89E9A5}"/>
              </a:ext>
            </a:extLst>
          </p:cNvPr>
          <p:cNvSpPr txBox="1">
            <a:spLocks/>
          </p:cNvSpPr>
          <p:nvPr/>
        </p:nvSpPr>
        <p:spPr>
          <a:xfrm>
            <a:off x="139200" y="1143000"/>
            <a:ext cx="6748888" cy="516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Jest to baza studentów i ich ocen końcowych </a:t>
            </a:r>
            <a:br>
              <a:rPr lang="pl-PL" dirty="0"/>
            </a:br>
            <a:r>
              <a:rPr lang="pl-PL" dirty="0"/>
              <a:t>z przedmiotów.</a:t>
            </a:r>
          </a:p>
          <a:p>
            <a:r>
              <a:rPr lang="pl-PL" dirty="0"/>
              <a:t>Jakie problemy występują z tą bazą danych?</a:t>
            </a:r>
          </a:p>
          <a:p>
            <a:r>
              <a:rPr lang="pl-PL" dirty="0"/>
              <a:t>Jan Nowak i Tomasz Kowalski mają po dwie oceny z tych samych przedmiotów. </a:t>
            </a:r>
          </a:p>
          <a:p>
            <a:r>
              <a:rPr lang="pl-PL" dirty="0"/>
              <a:t>Co może być przyczyną?</a:t>
            </a:r>
          </a:p>
          <a:p>
            <a:endParaRPr lang="pl-PL" dirty="0"/>
          </a:p>
          <a:p>
            <a:pPr marL="0" indent="0">
              <a:buFont typeface="Wingdings 3"/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866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3F262-6E35-099A-F9FB-3ED8230AD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F6CC63-90F6-88CF-828E-32F46CF6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Przydzielanie uprawnień rolom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01299C-D787-355D-C01B-01582E8E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89E5B3-FBD5-9825-D14D-67851E957F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38726"/>
            <a:ext cx="10972800" cy="5317624"/>
          </a:xfrm>
        </p:spPr>
        <p:txBody>
          <a:bodyPr>
            <a:normAutofit/>
          </a:bodyPr>
          <a:lstStyle/>
          <a:p>
            <a:r>
              <a:rPr lang="pl-PL" sz="2300" dirty="0"/>
              <a:t>Rolę możemy utworzyć poleceniem:</a:t>
            </a:r>
          </a:p>
          <a:p>
            <a:endParaRPr lang="pl-PL" sz="2300" dirty="0"/>
          </a:p>
          <a:p>
            <a:r>
              <a:rPr lang="pl-PL" sz="2300" dirty="0"/>
              <a:t>Tak możemy przypisać rolę użytkownikom:</a:t>
            </a:r>
          </a:p>
          <a:p>
            <a:endParaRPr lang="pl-PL" sz="2300" dirty="0"/>
          </a:p>
          <a:p>
            <a:endParaRPr lang="pl-PL" sz="1800" dirty="0"/>
          </a:p>
          <a:p>
            <a:r>
              <a:rPr lang="pl-PL" sz="2300" dirty="0"/>
              <a:t>Musimy ją później aktywować (użytkownik może być w kilku rolach, ale nie musi mieć wszystkich aktywnych):</a:t>
            </a:r>
          </a:p>
          <a:p>
            <a:endParaRPr lang="pl-PL" sz="2300" dirty="0"/>
          </a:p>
          <a:p>
            <a:endParaRPr lang="pl-PL" sz="1800" dirty="0"/>
          </a:p>
          <a:p>
            <a:r>
              <a:rPr lang="pl-PL" sz="2300" dirty="0"/>
              <a:t>W ten sposób możemy nadać uprawnienia całej roli:</a:t>
            </a:r>
          </a:p>
          <a:p>
            <a:endParaRPr lang="pl-PL" sz="23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D7FEEB2-AD3F-34F7-5356-3B782F170DC9}"/>
              </a:ext>
            </a:extLst>
          </p:cNvPr>
          <p:cNvSpPr txBox="1"/>
          <p:nvPr/>
        </p:nvSpPr>
        <p:spPr>
          <a:xfrm>
            <a:off x="2258929" y="1494148"/>
            <a:ext cx="7674142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nauczyciel_akademicki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132CABD-DED7-D393-6A1E-13E5F8BF55B3}"/>
              </a:ext>
            </a:extLst>
          </p:cNvPr>
          <p:cNvSpPr txBox="1"/>
          <p:nvPr/>
        </p:nvSpPr>
        <p:spPr>
          <a:xfrm>
            <a:off x="2251911" y="2332591"/>
            <a:ext cx="768116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nauczyciel_akademicki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adam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0DD0313-A337-8B12-2557-0A34E36BA9FA}"/>
              </a:ext>
            </a:extLst>
          </p:cNvPr>
          <p:cNvSpPr txBox="1"/>
          <p:nvPr/>
        </p:nvSpPr>
        <p:spPr>
          <a:xfrm>
            <a:off x="2251910" y="5132571"/>
            <a:ext cx="7681159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Indeks_studencki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Ocena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nauczyciel_akademicki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3B852B6-95C8-4C5D-1404-94460ED49D69}"/>
              </a:ext>
            </a:extLst>
          </p:cNvPr>
          <p:cNvSpPr txBox="1"/>
          <p:nvPr/>
        </p:nvSpPr>
        <p:spPr>
          <a:xfrm>
            <a:off x="2251910" y="3891893"/>
            <a:ext cx="768115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nauczyciel_akademicki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adam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B896D-1973-DC76-7E1B-CAEE7CBFF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326A0-5DFD-D95C-50D5-890D16D0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nie projektować relacyjnej bazy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02E3922-8CF0-EC87-7668-CCD796FD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</a:t>
            </a:fld>
            <a:endParaRPr lang="pl-PL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C203FF28-AAFF-7902-715E-0AABB24A1CC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7270935"/>
              </p:ext>
            </p:extLst>
          </p:nvPr>
        </p:nvGraphicFramePr>
        <p:xfrm>
          <a:off x="2837638" y="2924944"/>
          <a:ext cx="6516724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solidFill>
                          <a:srgbClr val="3A3AB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45B665F3-278D-A49C-A7E8-3739F1122075}"/>
              </a:ext>
            </a:extLst>
          </p:cNvPr>
          <p:cNvSpPr txBox="1">
            <a:spLocks/>
          </p:cNvSpPr>
          <p:nvPr/>
        </p:nvSpPr>
        <p:spPr>
          <a:xfrm>
            <a:off x="139200" y="1070993"/>
            <a:ext cx="11789448" cy="199796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Dodaliśmy kolumnę </a:t>
            </a:r>
            <a:r>
              <a:rPr lang="pl-PL" sz="2500" i="1" dirty="0" err="1"/>
              <a:t>Numer_indeksu</a:t>
            </a:r>
            <a:r>
              <a:rPr lang="pl-PL" sz="2500" dirty="0"/>
              <a:t>, dzięki czemu możemy stwierdzić, że jest dwóch studentów o imieniu i nazwisku Jan Nowak. Numer indeksu jest unikalny (unikatowy) dla każdego studenta. Pierwszy problem został więc rozwiązany.</a:t>
            </a:r>
          </a:p>
          <a:p>
            <a:r>
              <a:rPr lang="pl-PL" sz="2500" dirty="0"/>
              <a:t>Widzimy jednak, że Tomasz Kowalski jest tylko jeden. Dlaczego więc ma dwie oceny z tego samego przedmiotu?</a:t>
            </a:r>
          </a:p>
        </p:txBody>
      </p:sp>
    </p:spTree>
    <p:extLst>
      <p:ext uri="{BB962C8B-B14F-4D97-AF65-F5344CB8AC3E}">
        <p14:creationId xmlns:p14="http://schemas.microsoft.com/office/powerpoint/2010/main" val="109879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EADF4-8FC1-313F-909E-E3D09854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0EB31-8E09-34F6-D1F8-8BE6EB6B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nie projektować relacyjnej bazy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834BCD3-4175-B30D-C0BB-98F6A8AD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</a:t>
            </a:fld>
            <a:endParaRPr lang="pl-PL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6DC87A96-9E42-4FF8-94BD-4C97D2731A2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437507"/>
              </p:ext>
            </p:extLst>
          </p:nvPr>
        </p:nvGraphicFramePr>
        <p:xfrm>
          <a:off x="1970102" y="2955539"/>
          <a:ext cx="8127644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544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  <a:gridCol w="1789596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120F6890-2047-FE92-7817-6C3E6AEEA55B}"/>
              </a:ext>
            </a:extLst>
          </p:cNvPr>
          <p:cNvSpPr txBox="1">
            <a:spLocks/>
          </p:cNvSpPr>
          <p:nvPr/>
        </p:nvSpPr>
        <p:spPr>
          <a:xfrm>
            <a:off x="139200" y="1052736"/>
            <a:ext cx="11789448" cy="1872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Dodaliśmy kolumny </a:t>
            </a:r>
            <a:r>
              <a:rPr lang="pl-PL" sz="2500" i="1" dirty="0"/>
              <a:t>Rok</a:t>
            </a:r>
            <a:r>
              <a:rPr lang="pl-PL" sz="2500" dirty="0"/>
              <a:t> i </a:t>
            </a:r>
            <a:r>
              <a:rPr lang="pl-PL" sz="2500" i="1" dirty="0"/>
              <a:t>Numer</a:t>
            </a:r>
            <a:r>
              <a:rPr lang="pl-PL" sz="2500" dirty="0"/>
              <a:t>, dzięki czemu możemy stwierdzić, że Tomasz Kowalski nie zaliczył Informatyki w 2024 r., więc zaliczał ją ponownie w 2025 r.</a:t>
            </a:r>
          </a:p>
          <a:p>
            <a:r>
              <a:rPr lang="pl-PL" sz="2500" dirty="0"/>
              <a:t>Wystarczyłoby do tego dodanie kolumny </a:t>
            </a:r>
            <a:r>
              <a:rPr lang="pl-PL" sz="2500" i="1" dirty="0"/>
              <a:t>Rok</a:t>
            </a:r>
            <a:r>
              <a:rPr lang="pl-PL" sz="2500" dirty="0"/>
              <a:t>, jednak przy okazji dodaliśmy </a:t>
            </a:r>
            <a:r>
              <a:rPr lang="pl-PL" sz="2500" i="1" dirty="0"/>
              <a:t>Semestr</a:t>
            </a:r>
            <a:r>
              <a:rPr lang="pl-PL" sz="2500" dirty="0"/>
              <a:t>, aby móc stwierdzić, na którym semestrze odbywa się dany przedmiot.</a:t>
            </a:r>
          </a:p>
        </p:txBody>
      </p:sp>
    </p:spTree>
    <p:extLst>
      <p:ext uri="{BB962C8B-B14F-4D97-AF65-F5344CB8AC3E}">
        <p14:creationId xmlns:p14="http://schemas.microsoft.com/office/powerpoint/2010/main" val="837952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1B482-FFF8-3426-D27A-472BAF1BD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D2A31-A10E-DFC5-8396-76873142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nie projektować relacyjnej bazy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D799FD-2256-2868-B173-35BB9A5B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</a:t>
            </a:fld>
            <a:endParaRPr lang="pl-PL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CDC83EED-C3C8-178F-F45A-F5023D8CBEC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2314589"/>
              </p:ext>
            </p:extLst>
          </p:nvPr>
        </p:nvGraphicFramePr>
        <p:xfrm>
          <a:off x="2057914" y="2924944"/>
          <a:ext cx="8076172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468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0776738B-262A-348D-4922-7D4146C22BDD}"/>
              </a:ext>
            </a:extLst>
          </p:cNvPr>
          <p:cNvSpPr txBox="1">
            <a:spLocks/>
          </p:cNvSpPr>
          <p:nvPr/>
        </p:nvSpPr>
        <p:spPr>
          <a:xfrm>
            <a:off x="139200" y="1143000"/>
            <a:ext cx="11789448" cy="185395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Teraz tabela wygląda w porządku. Ma jednak sporo powtarzających się informacji.</a:t>
            </a:r>
          </a:p>
          <a:p>
            <a:r>
              <a:rPr lang="pl-PL" sz="2500" dirty="0"/>
              <a:t>Zauważmy, że numery indeksu są wprost powiązane z konkretnymi imionami </a:t>
            </a:r>
            <a:br>
              <a:rPr lang="pl-PL" sz="2500" dirty="0"/>
            </a:br>
            <a:r>
              <a:rPr lang="pl-PL" sz="2500" dirty="0"/>
              <a:t>i nazwiskami, które za każdym razem musimy podawać wpisując nową ocenę.</a:t>
            </a:r>
          </a:p>
          <a:p>
            <a:r>
              <a:rPr lang="pl-PL" sz="2500" dirty="0"/>
              <a:t>Gdyby któryś ze studentów zmienił nazwisko, to musielibyśmy zmieniać go w bazie tyle razy, ile ocen ma ten student. Jest to mocno problematyczne. Co z tym zrobić?</a:t>
            </a:r>
          </a:p>
        </p:txBody>
      </p:sp>
    </p:spTree>
    <p:extLst>
      <p:ext uri="{BB962C8B-B14F-4D97-AF65-F5344CB8AC3E}">
        <p14:creationId xmlns:p14="http://schemas.microsoft.com/office/powerpoint/2010/main" val="2877066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F40D-4181-B08A-E1B4-96F973C55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1D49AE-3B8D-9BCB-C582-5A23B163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nie projektować relacyjnej bazy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F8CFC83-253F-1E1A-9057-7C849BD2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</a:t>
            </a:fld>
            <a:endParaRPr lang="pl-PL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5B3580B0-1F57-4A8C-6D89-54C3F350D32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6345999"/>
              </p:ext>
            </p:extLst>
          </p:nvPr>
        </p:nvGraphicFramePr>
        <p:xfrm>
          <a:off x="5447928" y="2928662"/>
          <a:ext cx="6048672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0744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807502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90226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CCF9C569-CFBC-AFBF-A3BE-8089840CDDCF}"/>
              </a:ext>
            </a:extLst>
          </p:cNvPr>
          <p:cNvSpPr txBox="1">
            <a:spLocks/>
          </p:cNvSpPr>
          <p:nvPr/>
        </p:nvSpPr>
        <p:spPr>
          <a:xfrm>
            <a:off x="139200" y="1143000"/>
            <a:ext cx="11789448" cy="14219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Aby poradzić sobie z tym problemem utworzyliśmy dwie tabele: </a:t>
            </a:r>
            <a:r>
              <a:rPr lang="pl-PL" sz="2500" i="1" dirty="0"/>
              <a:t>Student</a:t>
            </a:r>
            <a:r>
              <a:rPr lang="pl-PL" sz="2500" dirty="0"/>
              <a:t> i </a:t>
            </a:r>
            <a:r>
              <a:rPr lang="pl-PL" sz="2500" i="1" dirty="0"/>
              <a:t>Ocena</a:t>
            </a:r>
            <a:r>
              <a:rPr lang="pl-PL" sz="2500" dirty="0"/>
              <a:t>.</a:t>
            </a:r>
          </a:p>
          <a:p>
            <a:r>
              <a:rPr lang="pl-PL" sz="2500" dirty="0"/>
              <a:t>Tabela </a:t>
            </a:r>
            <a:r>
              <a:rPr lang="pl-PL" sz="2500" i="1" dirty="0"/>
              <a:t>Ocena</a:t>
            </a:r>
            <a:r>
              <a:rPr lang="pl-PL" sz="2500" dirty="0"/>
              <a:t> przechowuje informacje o ocenach i zawiera jedynie numer indeksu studenta. W tabeli </a:t>
            </a:r>
            <a:r>
              <a:rPr lang="pl-PL" sz="2500" i="1" dirty="0"/>
              <a:t>Student</a:t>
            </a:r>
            <a:r>
              <a:rPr lang="pl-PL" sz="2500" dirty="0"/>
              <a:t> znajdują się dodatkowe dane studentów.</a:t>
            </a:r>
          </a:p>
        </p:txBody>
      </p:sp>
      <p:graphicFrame>
        <p:nvGraphicFramePr>
          <p:cNvPr id="4" name="Symbol zastępczy zawartości 8">
            <a:extLst>
              <a:ext uri="{FF2B5EF4-FFF2-40B4-BE49-F238E27FC236}">
                <a16:creationId xmlns:a16="http://schemas.microsoft.com/office/drawing/2014/main" id="{4F296E23-E77E-4C87-6264-B2E53514C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250515"/>
              </p:ext>
            </p:extLst>
          </p:nvPr>
        </p:nvGraphicFramePr>
        <p:xfrm>
          <a:off x="911424" y="3669790"/>
          <a:ext cx="3792759" cy="188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28463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</a:tbl>
          </a:graphicData>
        </a:graphic>
      </p:graphicFrame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7ECED293-1D52-E6EB-39AF-11821E571601}"/>
              </a:ext>
            </a:extLst>
          </p:cNvPr>
          <p:cNvSpPr txBox="1">
            <a:spLocks/>
          </p:cNvSpPr>
          <p:nvPr/>
        </p:nvSpPr>
        <p:spPr>
          <a:xfrm>
            <a:off x="2162320" y="3174490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4DE6D258-B4B3-F9D3-1FE2-2BA8144BFBA8}"/>
              </a:ext>
            </a:extLst>
          </p:cNvPr>
          <p:cNvSpPr txBox="1">
            <a:spLocks/>
          </p:cNvSpPr>
          <p:nvPr/>
        </p:nvSpPr>
        <p:spPr>
          <a:xfrm>
            <a:off x="7762463" y="2492727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</a:t>
            </a:r>
          </a:p>
        </p:txBody>
      </p:sp>
    </p:spTree>
    <p:extLst>
      <p:ext uri="{BB962C8B-B14F-4D97-AF65-F5344CB8AC3E}">
        <p14:creationId xmlns:p14="http://schemas.microsoft.com/office/powerpoint/2010/main" val="107765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BFF2B-1A77-32A0-BB90-A4FB91DC5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7B091-7A45-2F28-858C-76DBBB7A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nie projektować relacyjnej bazy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74768E1-C207-1B0E-6D8D-5D906BA7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63FB5370-9685-0357-C2F0-9FDBBF60F2FC}"/>
              </a:ext>
            </a:extLst>
          </p:cNvPr>
          <p:cNvSpPr txBox="1">
            <a:spLocks/>
          </p:cNvSpPr>
          <p:nvPr/>
        </p:nvSpPr>
        <p:spPr>
          <a:xfrm>
            <a:off x="139200" y="1143000"/>
            <a:ext cx="11789448" cy="163792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Co nam to dało? Po pierwsze, nie musimy powtarzać tych samych danych za każdym razem, kiedy dodajemy nową ocenę studenta.</a:t>
            </a:r>
          </a:p>
          <a:p>
            <a:r>
              <a:rPr lang="pl-PL" sz="2500" dirty="0"/>
              <a:t>Po drugie, jeśli chcielibyśmy zmienić nazwisko studenta, to wystarczy zrobić to tylko raz, </a:t>
            </a:r>
            <a:br>
              <a:rPr lang="pl-PL" sz="2500" dirty="0"/>
            </a:br>
            <a:r>
              <a:rPr lang="pl-PL" sz="2500" dirty="0"/>
              <a:t>a nie przy każdym wpisie dotyczącym oceny.</a:t>
            </a:r>
          </a:p>
        </p:txBody>
      </p:sp>
      <p:graphicFrame>
        <p:nvGraphicFramePr>
          <p:cNvPr id="11" name="Symbol zastępczy zawartości 8">
            <a:extLst>
              <a:ext uri="{FF2B5EF4-FFF2-40B4-BE49-F238E27FC236}">
                <a16:creationId xmlns:a16="http://schemas.microsoft.com/office/drawing/2014/main" id="{4C3740E6-799A-1096-D4B4-E29E6A4C4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933632"/>
              </p:ext>
            </p:extLst>
          </p:nvPr>
        </p:nvGraphicFramePr>
        <p:xfrm>
          <a:off x="5447928" y="2928662"/>
          <a:ext cx="6048672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0744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807502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90226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8">
            <a:extLst>
              <a:ext uri="{FF2B5EF4-FFF2-40B4-BE49-F238E27FC236}">
                <a16:creationId xmlns:a16="http://schemas.microsoft.com/office/drawing/2014/main" id="{4DF9F895-160A-0C82-4E07-4EB93362F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130692"/>
              </p:ext>
            </p:extLst>
          </p:nvPr>
        </p:nvGraphicFramePr>
        <p:xfrm>
          <a:off x="911424" y="3669790"/>
          <a:ext cx="3792759" cy="188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28463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</a:tbl>
          </a:graphicData>
        </a:graphic>
      </p:graphicFrame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DE66142-76AF-E000-D34A-1C5B86BCE5FE}"/>
              </a:ext>
            </a:extLst>
          </p:cNvPr>
          <p:cNvSpPr txBox="1">
            <a:spLocks/>
          </p:cNvSpPr>
          <p:nvPr/>
        </p:nvSpPr>
        <p:spPr>
          <a:xfrm>
            <a:off x="2162320" y="3174490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07A93039-C625-4142-F8D8-DD781D920916}"/>
              </a:ext>
            </a:extLst>
          </p:cNvPr>
          <p:cNvSpPr txBox="1">
            <a:spLocks/>
          </p:cNvSpPr>
          <p:nvPr/>
        </p:nvSpPr>
        <p:spPr>
          <a:xfrm>
            <a:off x="7762463" y="2492727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</a:t>
            </a:r>
          </a:p>
        </p:txBody>
      </p:sp>
    </p:spTree>
    <p:extLst>
      <p:ext uri="{BB962C8B-B14F-4D97-AF65-F5344CB8AC3E}">
        <p14:creationId xmlns:p14="http://schemas.microsoft.com/office/powerpoint/2010/main" val="2612725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9AD53-C186-454D-BC4E-0338EFC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81DD155-EC6E-4D72-B27E-D2BC2789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DBBCFC-8F50-4AAD-BCBB-48109FA2DF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37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Książki polecane przez prowadzącego: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Vinicius</a:t>
            </a:r>
            <a:r>
              <a:rPr lang="pl-PL" dirty="0"/>
              <a:t> M. </a:t>
            </a:r>
            <a:r>
              <a:rPr lang="pl-PL" dirty="0" err="1"/>
              <a:t>Grippa</a:t>
            </a:r>
            <a:r>
              <a:rPr lang="pl-PL" dirty="0"/>
              <a:t>, </a:t>
            </a:r>
            <a:r>
              <a:rPr lang="pl-PL" dirty="0" err="1"/>
              <a:t>Sergey</a:t>
            </a:r>
            <a:r>
              <a:rPr lang="pl-PL" dirty="0"/>
              <a:t> </a:t>
            </a:r>
            <a:r>
              <a:rPr lang="pl-PL" dirty="0" err="1"/>
              <a:t>Kuzmichev</a:t>
            </a:r>
            <a:r>
              <a:rPr lang="pl-PL" dirty="0"/>
              <a:t>, „MySQL. Jak zaprojektować </a:t>
            </a:r>
            <a:br>
              <a:rPr lang="pl-PL" dirty="0"/>
            </a:br>
            <a:r>
              <a:rPr lang="pl-PL" dirty="0"/>
              <a:t>i wdrożyć wydajną bazę danych. Wydanie II”, Helion, 2022;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Hernandez Michael J., „Projektowanie baz danych dla każdego. Przewodnik krok po kroku”, Helion, 2021.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Szczególnie polecana jest pierwsza pozycja, która została wykorzystana przy tworzeniu tego wykładu.</a:t>
            </a:r>
          </a:p>
        </p:txBody>
      </p:sp>
    </p:spTree>
    <p:extLst>
      <p:ext uri="{BB962C8B-B14F-4D97-AF65-F5344CB8AC3E}">
        <p14:creationId xmlns:p14="http://schemas.microsoft.com/office/powerpoint/2010/main" val="1324658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7B156-5DC8-7889-7B50-3B23F3B94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E383A6-808B-0FD4-7FCF-6BB6488E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nie projektować relacyjnej bazy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57514FE-4775-FAD0-9984-C1A47DAA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A5D4EA0B-1F35-7A8E-9770-EC5FF9C2EEC9}"/>
              </a:ext>
            </a:extLst>
          </p:cNvPr>
          <p:cNvSpPr txBox="1">
            <a:spLocks/>
          </p:cNvSpPr>
          <p:nvPr/>
        </p:nvSpPr>
        <p:spPr>
          <a:xfrm>
            <a:off x="139200" y="1142999"/>
            <a:ext cx="11789448" cy="188795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Te tabele są już sensowne. Jednak w relacyjnej bazie danych zakłada się, że każda tabela powinna mieć kolumnę z unikalnymi wartościami, stanowiącą identyfikator. Taką kolumnę nazywa się </a:t>
            </a:r>
            <a:r>
              <a:rPr lang="pl-PL" sz="2500" b="1" dirty="0"/>
              <a:t>kluczem głównym </a:t>
            </a:r>
            <a:r>
              <a:rPr lang="pl-PL" sz="2500" dirty="0"/>
              <a:t>(podstawowym, ang. </a:t>
            </a:r>
            <a:r>
              <a:rPr lang="pl-PL" sz="2500" dirty="0" err="1"/>
              <a:t>primary</a:t>
            </a:r>
            <a:r>
              <a:rPr lang="pl-PL" sz="2500" dirty="0"/>
              <a:t> </a:t>
            </a:r>
            <a:r>
              <a:rPr lang="pl-PL" sz="2500" dirty="0" err="1"/>
              <a:t>key</a:t>
            </a:r>
            <a:r>
              <a:rPr lang="pl-PL" sz="2500" dirty="0"/>
              <a:t>).</a:t>
            </a:r>
          </a:p>
          <a:p>
            <a:r>
              <a:rPr lang="pl-PL" sz="2500" dirty="0"/>
              <a:t>W tabeli </a:t>
            </a:r>
            <a:r>
              <a:rPr lang="pl-PL" sz="2500" i="1" dirty="0"/>
              <a:t>Student</a:t>
            </a:r>
            <a:r>
              <a:rPr lang="pl-PL" sz="2500" dirty="0"/>
              <a:t> kluczem głównym może być </a:t>
            </a:r>
            <a:r>
              <a:rPr lang="pl-PL" sz="2500" i="1" dirty="0" err="1"/>
              <a:t>Numer_indeksu</a:t>
            </a:r>
            <a:r>
              <a:rPr lang="pl-PL" sz="2500" dirty="0"/>
              <a:t>. Tabela </a:t>
            </a:r>
            <a:r>
              <a:rPr lang="pl-PL" sz="2500" i="1" dirty="0"/>
              <a:t>Ocena</a:t>
            </a:r>
            <a:r>
              <a:rPr lang="pl-PL" sz="2500" dirty="0"/>
              <a:t> nie posiada klucza głównego. Dodajmy go więc.</a:t>
            </a:r>
          </a:p>
        </p:txBody>
      </p:sp>
      <p:graphicFrame>
        <p:nvGraphicFramePr>
          <p:cNvPr id="11" name="Symbol zastępczy zawartości 8">
            <a:extLst>
              <a:ext uri="{FF2B5EF4-FFF2-40B4-BE49-F238E27FC236}">
                <a16:creationId xmlns:a16="http://schemas.microsoft.com/office/drawing/2014/main" id="{1C4C2F70-E2C2-E359-39E9-10D8EE04F6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682856"/>
              </p:ext>
            </p:extLst>
          </p:nvPr>
        </p:nvGraphicFramePr>
        <p:xfrm>
          <a:off x="5447928" y="2928662"/>
          <a:ext cx="6048672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0744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807502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90226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8">
            <a:extLst>
              <a:ext uri="{FF2B5EF4-FFF2-40B4-BE49-F238E27FC236}">
                <a16:creationId xmlns:a16="http://schemas.microsoft.com/office/drawing/2014/main" id="{F6871CD9-46CC-C771-600E-8B96323697A7}"/>
              </a:ext>
            </a:extLst>
          </p:cNvPr>
          <p:cNvGraphicFramePr>
            <a:graphicFrameLocks/>
          </p:cNvGraphicFramePr>
          <p:nvPr/>
        </p:nvGraphicFramePr>
        <p:xfrm>
          <a:off x="911424" y="3669790"/>
          <a:ext cx="3792759" cy="188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28463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</a:tbl>
          </a:graphicData>
        </a:graphic>
      </p:graphicFrame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BC36A90-EF27-300A-A773-3E16521846FF}"/>
              </a:ext>
            </a:extLst>
          </p:cNvPr>
          <p:cNvSpPr txBox="1">
            <a:spLocks/>
          </p:cNvSpPr>
          <p:nvPr/>
        </p:nvSpPr>
        <p:spPr>
          <a:xfrm>
            <a:off x="2162320" y="3174490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1B994576-41A9-CB4D-DA1A-9FFC44E8E41B}"/>
              </a:ext>
            </a:extLst>
          </p:cNvPr>
          <p:cNvSpPr txBox="1">
            <a:spLocks/>
          </p:cNvSpPr>
          <p:nvPr/>
        </p:nvSpPr>
        <p:spPr>
          <a:xfrm>
            <a:off x="7762463" y="2492727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</a:t>
            </a:r>
          </a:p>
        </p:txBody>
      </p:sp>
    </p:spTree>
    <p:extLst>
      <p:ext uri="{BB962C8B-B14F-4D97-AF65-F5344CB8AC3E}">
        <p14:creationId xmlns:p14="http://schemas.microsoft.com/office/powerpoint/2010/main" val="2678909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31315-7595-D799-A597-BB3B6E1F9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56E4F-5686-B930-748A-047FA21C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trike="sngStrike" dirty="0"/>
              <a:t>Jak nie projektować relacyjnej bazy danych</a:t>
            </a:r>
            <a:br>
              <a:rPr lang="pl-PL" dirty="0"/>
            </a:br>
            <a:r>
              <a:rPr lang="pl-PL" dirty="0"/>
              <a:t>Jak zaprojektować relacyjną bazę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9C50C97-E506-94B6-5A45-DB5AD19A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1B333A11-CD98-8154-470A-028ED435E66E}"/>
              </a:ext>
            </a:extLst>
          </p:cNvPr>
          <p:cNvSpPr txBox="1">
            <a:spLocks/>
          </p:cNvSpPr>
          <p:nvPr/>
        </p:nvSpPr>
        <p:spPr>
          <a:xfrm>
            <a:off x="139200" y="1143000"/>
            <a:ext cx="11789448" cy="16379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Jak widać, kolumna </a:t>
            </a:r>
            <a:r>
              <a:rPr lang="pl-PL" sz="2500" i="1" dirty="0" err="1"/>
              <a:t>ID_oceny</a:t>
            </a:r>
            <a:r>
              <a:rPr lang="pl-PL" sz="2500" dirty="0"/>
              <a:t> (klucz główny) ma wartości niepowtarzające się, podobnie jak kolumna </a:t>
            </a:r>
            <a:r>
              <a:rPr lang="pl-PL" sz="2500" i="1" dirty="0" err="1"/>
              <a:t>Numer_indeksu</a:t>
            </a:r>
            <a:r>
              <a:rPr lang="pl-PL" sz="2500" dirty="0"/>
              <a:t> tabeli </a:t>
            </a:r>
            <a:r>
              <a:rPr lang="pl-PL" sz="2500" i="1" dirty="0"/>
              <a:t>Student</a:t>
            </a:r>
            <a:r>
              <a:rPr lang="pl-PL" sz="2500" dirty="0"/>
              <a:t>.</a:t>
            </a:r>
          </a:p>
        </p:txBody>
      </p:sp>
      <p:graphicFrame>
        <p:nvGraphicFramePr>
          <p:cNvPr id="11" name="Symbol zastępczy zawartości 8">
            <a:extLst>
              <a:ext uri="{FF2B5EF4-FFF2-40B4-BE49-F238E27FC236}">
                <a16:creationId xmlns:a16="http://schemas.microsoft.com/office/drawing/2014/main" id="{54AF904E-669A-CDA4-FEC3-67EA7C24A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620891"/>
              </p:ext>
            </p:extLst>
          </p:nvPr>
        </p:nvGraphicFramePr>
        <p:xfrm>
          <a:off x="4727848" y="2924944"/>
          <a:ext cx="7128792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134">
                  <a:extLst>
                    <a:ext uri="{9D8B030D-6E8A-4147-A177-3AD203B41FA5}">
                      <a16:colId xmlns:a16="http://schemas.microsoft.com/office/drawing/2014/main" val="846246267"/>
                    </a:ext>
                  </a:extLst>
                </a:gridCol>
                <a:gridCol w="1697190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752212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977276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839867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ID_oceny</a:t>
                      </a:r>
                      <a:endParaRPr lang="pl-PL" b="1" dirty="0">
                        <a:solidFill>
                          <a:srgbClr val="3A3AB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8">
            <a:extLst>
              <a:ext uri="{FF2B5EF4-FFF2-40B4-BE49-F238E27FC236}">
                <a16:creationId xmlns:a16="http://schemas.microsoft.com/office/drawing/2014/main" id="{03468002-55C7-89C7-6560-B4185D1B4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777850"/>
              </p:ext>
            </p:extLst>
          </p:nvPr>
        </p:nvGraphicFramePr>
        <p:xfrm>
          <a:off x="407368" y="3645024"/>
          <a:ext cx="3792759" cy="188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28463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</a:tbl>
          </a:graphicData>
        </a:graphic>
      </p:graphicFrame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A445D3CC-505D-CF34-5145-0A00B007EF4C}"/>
              </a:ext>
            </a:extLst>
          </p:cNvPr>
          <p:cNvSpPr txBox="1">
            <a:spLocks/>
          </p:cNvSpPr>
          <p:nvPr/>
        </p:nvSpPr>
        <p:spPr>
          <a:xfrm>
            <a:off x="1658264" y="3149724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1735A2A2-32AA-030E-2F03-FFF2B14A4261}"/>
              </a:ext>
            </a:extLst>
          </p:cNvPr>
          <p:cNvSpPr txBox="1">
            <a:spLocks/>
          </p:cNvSpPr>
          <p:nvPr/>
        </p:nvSpPr>
        <p:spPr>
          <a:xfrm>
            <a:off x="7546439" y="2489009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</a:t>
            </a:r>
          </a:p>
        </p:txBody>
      </p:sp>
    </p:spTree>
    <p:extLst>
      <p:ext uri="{BB962C8B-B14F-4D97-AF65-F5344CB8AC3E}">
        <p14:creationId xmlns:p14="http://schemas.microsoft.com/office/powerpoint/2010/main" val="310093560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AF398-6BAE-14FB-7780-56B37346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04583-2738-2AF6-C2B1-97970834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trike="sngStrike" dirty="0"/>
              <a:t>Jak nie projektować relacyjnej bazy danych</a:t>
            </a:r>
            <a:br>
              <a:rPr lang="pl-PL" dirty="0"/>
            </a:br>
            <a:r>
              <a:rPr lang="pl-PL" dirty="0"/>
              <a:t>Jak zaprojektować relacyjną bazę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B0D8295-3C28-2352-939B-45D1C50A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BC7C3082-A138-6EA1-6BCC-EE1C2BE01466}"/>
              </a:ext>
            </a:extLst>
          </p:cNvPr>
          <p:cNvSpPr txBox="1">
            <a:spLocks/>
          </p:cNvSpPr>
          <p:nvPr/>
        </p:nvSpPr>
        <p:spPr>
          <a:xfrm>
            <a:off x="139200" y="1143000"/>
            <a:ext cx="11789448" cy="163792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Czy kolumna </a:t>
            </a:r>
            <a:r>
              <a:rPr lang="pl-PL" sz="2500" i="1" dirty="0" err="1"/>
              <a:t>Numer_indeksu</a:t>
            </a:r>
            <a:r>
              <a:rPr lang="pl-PL" sz="2500" dirty="0"/>
              <a:t> występująca w tabeli </a:t>
            </a:r>
            <a:r>
              <a:rPr lang="pl-PL" sz="2500" i="1" dirty="0"/>
              <a:t>Ocena</a:t>
            </a:r>
            <a:r>
              <a:rPr lang="pl-PL" sz="2500" dirty="0"/>
              <a:t> nie mogłaby być kluczem głównym?</a:t>
            </a:r>
          </a:p>
          <a:p>
            <a:r>
              <a:rPr lang="pl-PL" sz="2500" dirty="0"/>
              <a:t>Nie, ponieważ jej wartości nie są unikalne wewnątrz tabeli </a:t>
            </a:r>
            <a:r>
              <a:rPr lang="pl-PL" sz="2500" i="1" dirty="0"/>
              <a:t>Ocena</a:t>
            </a:r>
            <a:r>
              <a:rPr lang="pl-PL" sz="2500" dirty="0"/>
              <a:t>. Może być wiele ocen przypisanych do jednego studenta.</a:t>
            </a:r>
          </a:p>
        </p:txBody>
      </p:sp>
      <p:graphicFrame>
        <p:nvGraphicFramePr>
          <p:cNvPr id="11" name="Symbol zastępczy zawartości 8">
            <a:extLst>
              <a:ext uri="{FF2B5EF4-FFF2-40B4-BE49-F238E27FC236}">
                <a16:creationId xmlns:a16="http://schemas.microsoft.com/office/drawing/2014/main" id="{3499E941-AF99-30DE-FA98-13A9DDAC3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620039"/>
              </p:ext>
            </p:extLst>
          </p:nvPr>
        </p:nvGraphicFramePr>
        <p:xfrm>
          <a:off x="4727848" y="2924944"/>
          <a:ext cx="7128792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134">
                  <a:extLst>
                    <a:ext uri="{9D8B030D-6E8A-4147-A177-3AD203B41FA5}">
                      <a16:colId xmlns:a16="http://schemas.microsoft.com/office/drawing/2014/main" val="846246267"/>
                    </a:ext>
                  </a:extLst>
                </a:gridCol>
                <a:gridCol w="1697190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752212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977276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839867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ID_oceny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8">
            <a:extLst>
              <a:ext uri="{FF2B5EF4-FFF2-40B4-BE49-F238E27FC236}">
                <a16:creationId xmlns:a16="http://schemas.microsoft.com/office/drawing/2014/main" id="{97785CD4-24E2-E497-2F62-6FF8AA2DEB09}"/>
              </a:ext>
            </a:extLst>
          </p:cNvPr>
          <p:cNvGraphicFramePr>
            <a:graphicFrameLocks/>
          </p:cNvGraphicFramePr>
          <p:nvPr/>
        </p:nvGraphicFramePr>
        <p:xfrm>
          <a:off x="407368" y="3645024"/>
          <a:ext cx="3792759" cy="188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28463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</a:tbl>
          </a:graphicData>
        </a:graphic>
      </p:graphicFrame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69B1E206-0345-3043-C350-26FD8CFDCEA1}"/>
              </a:ext>
            </a:extLst>
          </p:cNvPr>
          <p:cNvSpPr txBox="1">
            <a:spLocks/>
          </p:cNvSpPr>
          <p:nvPr/>
        </p:nvSpPr>
        <p:spPr>
          <a:xfrm>
            <a:off x="1658264" y="3149724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E786383B-B737-9FD5-2496-DD978A6C93DE}"/>
              </a:ext>
            </a:extLst>
          </p:cNvPr>
          <p:cNvSpPr txBox="1">
            <a:spLocks/>
          </p:cNvSpPr>
          <p:nvPr/>
        </p:nvSpPr>
        <p:spPr>
          <a:xfrm>
            <a:off x="7546439" y="2489009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</a:t>
            </a:r>
          </a:p>
        </p:txBody>
      </p:sp>
    </p:spTree>
    <p:extLst>
      <p:ext uri="{BB962C8B-B14F-4D97-AF65-F5344CB8AC3E}">
        <p14:creationId xmlns:p14="http://schemas.microsoft.com/office/powerpoint/2010/main" val="4136495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4114B-1D75-0303-F9EB-BBC1AB579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1AA80-5D29-B3BA-4184-2D5C21B2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trike="sngStrike" dirty="0"/>
              <a:t>Jak nie projektować relacyjnej bazy danych</a:t>
            </a:r>
            <a:br>
              <a:rPr lang="pl-PL" dirty="0"/>
            </a:br>
            <a:r>
              <a:rPr lang="pl-PL" dirty="0"/>
              <a:t>Jak zaprojektować relacyjną bazę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91BD104-162F-C010-729C-5893FC1E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EC3CC703-0FCE-7428-399E-BF9338E78704}"/>
              </a:ext>
            </a:extLst>
          </p:cNvPr>
          <p:cNvSpPr txBox="1">
            <a:spLocks/>
          </p:cNvSpPr>
          <p:nvPr/>
        </p:nvSpPr>
        <p:spPr>
          <a:xfrm>
            <a:off x="139200" y="1143000"/>
            <a:ext cx="11789448" cy="16379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Czym więc jest kolumna </a:t>
            </a:r>
            <a:r>
              <a:rPr lang="pl-PL" sz="2500" i="1" dirty="0" err="1"/>
              <a:t>Numer_indeksu</a:t>
            </a:r>
            <a:r>
              <a:rPr lang="pl-PL" sz="2500" dirty="0"/>
              <a:t> w tabeli </a:t>
            </a:r>
            <a:r>
              <a:rPr lang="pl-PL" sz="2500" i="1" dirty="0"/>
              <a:t>Ocena</a:t>
            </a:r>
            <a:r>
              <a:rPr lang="pl-PL" sz="2500" dirty="0"/>
              <a:t>? </a:t>
            </a:r>
          </a:p>
          <a:p>
            <a:r>
              <a:rPr lang="pl-PL" sz="2500" dirty="0"/>
              <a:t>Jest to tzw. </a:t>
            </a:r>
            <a:r>
              <a:rPr lang="pl-PL" sz="2500" b="1" dirty="0"/>
              <a:t>klucz obcy </a:t>
            </a:r>
            <a:r>
              <a:rPr lang="pl-PL" sz="2500" dirty="0"/>
              <a:t>(ang. </a:t>
            </a:r>
            <a:r>
              <a:rPr lang="pl-PL" sz="2500" dirty="0" err="1"/>
              <a:t>foreign</a:t>
            </a:r>
            <a:r>
              <a:rPr lang="pl-PL" sz="2500" dirty="0"/>
              <a:t> </a:t>
            </a:r>
            <a:r>
              <a:rPr lang="pl-PL" sz="2500" dirty="0" err="1"/>
              <a:t>key</a:t>
            </a:r>
            <a:r>
              <a:rPr lang="pl-PL" sz="2500" dirty="0"/>
              <a:t>).</a:t>
            </a:r>
          </a:p>
          <a:p>
            <a:r>
              <a:rPr lang="pl-PL" sz="2500" dirty="0"/>
              <a:t>Klucz obcy jest kolumną, która odnosi się do klucza głównego z innej tabeli.</a:t>
            </a:r>
          </a:p>
        </p:txBody>
      </p:sp>
      <p:graphicFrame>
        <p:nvGraphicFramePr>
          <p:cNvPr id="11" name="Symbol zastępczy zawartości 8">
            <a:extLst>
              <a:ext uri="{FF2B5EF4-FFF2-40B4-BE49-F238E27FC236}">
                <a16:creationId xmlns:a16="http://schemas.microsoft.com/office/drawing/2014/main" id="{944C3902-7A54-A56A-0E46-A215C6BB2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847437"/>
              </p:ext>
            </p:extLst>
          </p:nvPr>
        </p:nvGraphicFramePr>
        <p:xfrm>
          <a:off x="4727848" y="2924944"/>
          <a:ext cx="7128792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134">
                  <a:extLst>
                    <a:ext uri="{9D8B030D-6E8A-4147-A177-3AD203B41FA5}">
                      <a16:colId xmlns:a16="http://schemas.microsoft.com/office/drawing/2014/main" val="846246267"/>
                    </a:ext>
                  </a:extLst>
                </a:gridCol>
                <a:gridCol w="1697190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752212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977276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839867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ID_oceny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8">
            <a:extLst>
              <a:ext uri="{FF2B5EF4-FFF2-40B4-BE49-F238E27FC236}">
                <a16:creationId xmlns:a16="http://schemas.microsoft.com/office/drawing/2014/main" id="{F28894A9-682D-95F0-8405-BE014ED5BAC9}"/>
              </a:ext>
            </a:extLst>
          </p:cNvPr>
          <p:cNvGraphicFramePr>
            <a:graphicFrameLocks/>
          </p:cNvGraphicFramePr>
          <p:nvPr/>
        </p:nvGraphicFramePr>
        <p:xfrm>
          <a:off x="407368" y="3645024"/>
          <a:ext cx="3792759" cy="188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28463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</a:tbl>
          </a:graphicData>
        </a:graphic>
      </p:graphicFrame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3CE0CFF5-56CB-39ED-88E5-9BE0A7F8F02F}"/>
              </a:ext>
            </a:extLst>
          </p:cNvPr>
          <p:cNvSpPr txBox="1">
            <a:spLocks/>
          </p:cNvSpPr>
          <p:nvPr/>
        </p:nvSpPr>
        <p:spPr>
          <a:xfrm>
            <a:off x="1658264" y="3149724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2097A677-696E-29EC-9270-10464F614BB8}"/>
              </a:ext>
            </a:extLst>
          </p:cNvPr>
          <p:cNvSpPr txBox="1">
            <a:spLocks/>
          </p:cNvSpPr>
          <p:nvPr/>
        </p:nvSpPr>
        <p:spPr>
          <a:xfrm>
            <a:off x="7546439" y="2489009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7E6B2C3-09FB-0618-2E4D-17E1990C6696}"/>
              </a:ext>
            </a:extLst>
          </p:cNvPr>
          <p:cNvCxnSpPr/>
          <p:nvPr/>
        </p:nvCxnSpPr>
        <p:spPr>
          <a:xfrm flipV="1">
            <a:off x="6672064" y="270892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68F93488-8121-E38B-D5D3-585E9692DDD7}"/>
              </a:ext>
            </a:extLst>
          </p:cNvPr>
          <p:cNvCxnSpPr/>
          <p:nvPr/>
        </p:nvCxnSpPr>
        <p:spPr>
          <a:xfrm rot="10800000" flipV="1">
            <a:off x="1199456" y="2708920"/>
            <a:ext cx="5472608" cy="936104"/>
          </a:xfrm>
          <a:prstGeom prst="bentConnector3">
            <a:avLst>
              <a:gd name="adj1" fmla="val 9994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37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7654F-2ED8-529C-46F4-E55916EE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7D4DFF-AE67-7957-6F77-112293AA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trike="sngStrike" dirty="0"/>
              <a:t>Jak nie projektować relacyjnej bazy danych</a:t>
            </a:r>
            <a:br>
              <a:rPr lang="pl-PL" dirty="0"/>
            </a:br>
            <a:r>
              <a:rPr lang="pl-PL" dirty="0"/>
              <a:t>Jak zaprojektować relacyjną bazę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CBD0525-523E-8067-2499-A522FDF9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8C2EB30D-18F2-0F52-5106-94696C146556}"/>
              </a:ext>
            </a:extLst>
          </p:cNvPr>
          <p:cNvSpPr txBox="1">
            <a:spLocks/>
          </p:cNvSpPr>
          <p:nvPr/>
        </p:nvSpPr>
        <p:spPr>
          <a:xfrm>
            <a:off x="139200" y="1143000"/>
            <a:ext cx="11789448" cy="16379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Klucz obcy może nazywać się inaczej niż klucz główny, do którego się odnosi.</a:t>
            </a:r>
          </a:p>
          <a:p>
            <a:r>
              <a:rPr lang="pl-PL" sz="2500" dirty="0"/>
              <a:t>Tzn. atrybut </a:t>
            </a:r>
            <a:r>
              <a:rPr lang="pl-PL" sz="2500" i="1" dirty="0" err="1"/>
              <a:t>Numer_indeksu</a:t>
            </a:r>
            <a:r>
              <a:rPr lang="pl-PL" sz="2500" dirty="0"/>
              <a:t> w tabeli </a:t>
            </a:r>
            <a:r>
              <a:rPr lang="pl-PL" sz="2500" i="1" dirty="0"/>
              <a:t>Ocena</a:t>
            </a:r>
            <a:r>
              <a:rPr lang="pl-PL" sz="2500" dirty="0"/>
              <a:t> mógłby nazywać się np. </a:t>
            </a:r>
            <a:r>
              <a:rPr lang="pl-PL" sz="2500" i="1" dirty="0"/>
              <a:t>Student</a:t>
            </a:r>
            <a:r>
              <a:rPr lang="pl-PL" sz="2500" dirty="0"/>
              <a:t> albo </a:t>
            </a:r>
            <a:r>
              <a:rPr lang="pl-PL" sz="2500" i="1" dirty="0" err="1"/>
              <a:t>ID_studenta</a:t>
            </a:r>
            <a:r>
              <a:rPr lang="pl-PL" sz="2500" dirty="0"/>
              <a:t>.</a:t>
            </a:r>
          </a:p>
        </p:txBody>
      </p:sp>
      <p:graphicFrame>
        <p:nvGraphicFramePr>
          <p:cNvPr id="11" name="Symbol zastępczy zawartości 8">
            <a:extLst>
              <a:ext uri="{FF2B5EF4-FFF2-40B4-BE49-F238E27FC236}">
                <a16:creationId xmlns:a16="http://schemas.microsoft.com/office/drawing/2014/main" id="{0062D81B-826E-CEDA-41F1-946C8A8550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995003"/>
              </p:ext>
            </p:extLst>
          </p:nvPr>
        </p:nvGraphicFramePr>
        <p:xfrm>
          <a:off x="4727848" y="2924944"/>
          <a:ext cx="7128792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134">
                  <a:extLst>
                    <a:ext uri="{9D8B030D-6E8A-4147-A177-3AD203B41FA5}">
                      <a16:colId xmlns:a16="http://schemas.microsoft.com/office/drawing/2014/main" val="846246267"/>
                    </a:ext>
                  </a:extLst>
                </a:gridCol>
                <a:gridCol w="1697190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752212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977276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839867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ID_oceny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8">
            <a:extLst>
              <a:ext uri="{FF2B5EF4-FFF2-40B4-BE49-F238E27FC236}">
                <a16:creationId xmlns:a16="http://schemas.microsoft.com/office/drawing/2014/main" id="{07FF923B-8B10-79B7-0A5E-6452D6723FD1}"/>
              </a:ext>
            </a:extLst>
          </p:cNvPr>
          <p:cNvGraphicFramePr>
            <a:graphicFrameLocks/>
          </p:cNvGraphicFramePr>
          <p:nvPr/>
        </p:nvGraphicFramePr>
        <p:xfrm>
          <a:off x="407368" y="3645024"/>
          <a:ext cx="3792759" cy="188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28463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</a:tbl>
          </a:graphicData>
        </a:graphic>
      </p:graphicFrame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BA2215A7-C4D1-5BC6-0CE0-120267ACB02D}"/>
              </a:ext>
            </a:extLst>
          </p:cNvPr>
          <p:cNvSpPr txBox="1">
            <a:spLocks/>
          </p:cNvSpPr>
          <p:nvPr/>
        </p:nvSpPr>
        <p:spPr>
          <a:xfrm>
            <a:off x="1658264" y="3149724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F1C9BC2B-BBF4-5384-3DB6-CE9F8B63D202}"/>
              </a:ext>
            </a:extLst>
          </p:cNvPr>
          <p:cNvSpPr txBox="1">
            <a:spLocks/>
          </p:cNvSpPr>
          <p:nvPr/>
        </p:nvSpPr>
        <p:spPr>
          <a:xfrm>
            <a:off x="7546439" y="2489009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C858FB1-502B-C692-77E5-B89D599E01B2}"/>
              </a:ext>
            </a:extLst>
          </p:cNvPr>
          <p:cNvCxnSpPr/>
          <p:nvPr/>
        </p:nvCxnSpPr>
        <p:spPr>
          <a:xfrm flipV="1">
            <a:off x="6672064" y="270892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Łącznik: łamany 4">
            <a:extLst>
              <a:ext uri="{FF2B5EF4-FFF2-40B4-BE49-F238E27FC236}">
                <a16:creationId xmlns:a16="http://schemas.microsoft.com/office/drawing/2014/main" id="{CD59AF40-6B5E-F95D-50A6-ED12640D3C34}"/>
              </a:ext>
            </a:extLst>
          </p:cNvPr>
          <p:cNvCxnSpPr/>
          <p:nvPr/>
        </p:nvCxnSpPr>
        <p:spPr>
          <a:xfrm rot="10800000" flipV="1">
            <a:off x="1199456" y="2708920"/>
            <a:ext cx="5472608" cy="936104"/>
          </a:xfrm>
          <a:prstGeom prst="bentConnector3">
            <a:avLst>
              <a:gd name="adj1" fmla="val 9994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36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55E9D-340A-D0C8-ABD1-37BB1A0A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F81F65-73DC-3975-EB8F-1C3C9D67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trike="sngStrike" dirty="0"/>
              <a:t>Jak nie projektować relacyjnej bazy danych</a:t>
            </a:r>
            <a:br>
              <a:rPr lang="pl-PL" dirty="0"/>
            </a:br>
            <a:r>
              <a:rPr lang="pl-PL" dirty="0"/>
              <a:t>Jak zaprojektować relacyjną bazę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473EF8-9215-90BB-A913-4D729FDA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7E90053B-08FA-2798-ABB4-8DFFD263B727}"/>
              </a:ext>
            </a:extLst>
          </p:cNvPr>
          <p:cNvSpPr txBox="1">
            <a:spLocks/>
          </p:cNvSpPr>
          <p:nvPr/>
        </p:nvSpPr>
        <p:spPr>
          <a:xfrm>
            <a:off x="139200" y="1143000"/>
            <a:ext cx="11789448" cy="163792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Jest jeszcze jeden drobny problem z nasza baza danych.</a:t>
            </a:r>
          </a:p>
          <a:p>
            <a:r>
              <a:rPr lang="pl-PL" sz="2500" dirty="0"/>
              <a:t>Tabela Ocena ma kolumnę o nazwie Ocena. Czy może tak być? </a:t>
            </a:r>
          </a:p>
          <a:p>
            <a:r>
              <a:rPr lang="pl-PL" sz="2500" dirty="0"/>
              <a:t>Tak, ale nie jest to zalecane, ponieważ zmniejsza czytelność kodu zapytań i może prowadzić do problemów z korzystaniem z bazy.</a:t>
            </a:r>
          </a:p>
        </p:txBody>
      </p:sp>
      <p:graphicFrame>
        <p:nvGraphicFramePr>
          <p:cNvPr id="11" name="Symbol zastępczy zawartości 8">
            <a:extLst>
              <a:ext uri="{FF2B5EF4-FFF2-40B4-BE49-F238E27FC236}">
                <a16:creationId xmlns:a16="http://schemas.microsoft.com/office/drawing/2014/main" id="{72D889E8-4959-4274-C266-94F78E57D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864984"/>
              </p:ext>
            </p:extLst>
          </p:nvPr>
        </p:nvGraphicFramePr>
        <p:xfrm>
          <a:off x="4727848" y="2924944"/>
          <a:ext cx="7128792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134">
                  <a:extLst>
                    <a:ext uri="{9D8B030D-6E8A-4147-A177-3AD203B41FA5}">
                      <a16:colId xmlns:a16="http://schemas.microsoft.com/office/drawing/2014/main" val="846246267"/>
                    </a:ext>
                  </a:extLst>
                </a:gridCol>
                <a:gridCol w="1697190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752212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977276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839867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ID_oceny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8">
            <a:extLst>
              <a:ext uri="{FF2B5EF4-FFF2-40B4-BE49-F238E27FC236}">
                <a16:creationId xmlns:a16="http://schemas.microsoft.com/office/drawing/2014/main" id="{5AE37AA9-4E25-BEEE-76F3-3DB3D6F9F667}"/>
              </a:ext>
            </a:extLst>
          </p:cNvPr>
          <p:cNvGraphicFramePr>
            <a:graphicFrameLocks/>
          </p:cNvGraphicFramePr>
          <p:nvPr/>
        </p:nvGraphicFramePr>
        <p:xfrm>
          <a:off x="407368" y="3645024"/>
          <a:ext cx="3792759" cy="188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128463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</a:tbl>
          </a:graphicData>
        </a:graphic>
      </p:graphicFrame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EDD3CB07-8270-EBD4-0E19-7ABD0101971E}"/>
              </a:ext>
            </a:extLst>
          </p:cNvPr>
          <p:cNvSpPr txBox="1">
            <a:spLocks/>
          </p:cNvSpPr>
          <p:nvPr/>
        </p:nvSpPr>
        <p:spPr>
          <a:xfrm>
            <a:off x="1658264" y="3149724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836BA3C2-54F2-4606-D7ED-7632796749D4}"/>
              </a:ext>
            </a:extLst>
          </p:cNvPr>
          <p:cNvSpPr txBox="1">
            <a:spLocks/>
          </p:cNvSpPr>
          <p:nvPr/>
        </p:nvSpPr>
        <p:spPr>
          <a:xfrm>
            <a:off x="7546439" y="2489009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</a:t>
            </a:r>
          </a:p>
        </p:txBody>
      </p:sp>
    </p:spTree>
    <p:extLst>
      <p:ext uri="{BB962C8B-B14F-4D97-AF65-F5344CB8AC3E}">
        <p14:creationId xmlns:p14="http://schemas.microsoft.com/office/powerpoint/2010/main" val="338238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5E7A8-782B-D505-C588-5EEC5D32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9A5A90-75CA-C9F2-8E74-17C6B71A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zaprojektować relacyjną bazę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B82B577-3BCB-CF3F-6015-A10C2B56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8B77CF62-D993-5AA6-A4AC-34FC9B0B0918}"/>
              </a:ext>
            </a:extLst>
          </p:cNvPr>
          <p:cNvSpPr txBox="1">
            <a:spLocks/>
          </p:cNvSpPr>
          <p:nvPr/>
        </p:nvSpPr>
        <p:spPr>
          <a:xfrm>
            <a:off x="139200" y="1143000"/>
            <a:ext cx="11789448" cy="16379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Zmieniliśmy nazwę kolumny Ocena na </a:t>
            </a:r>
            <a:r>
              <a:rPr lang="pl-PL" sz="2500" dirty="0" err="1"/>
              <a:t>Wartosc_oceny</a:t>
            </a:r>
            <a:r>
              <a:rPr lang="pl-PL" sz="2500" dirty="0"/>
              <a:t>.</a:t>
            </a:r>
          </a:p>
          <a:p>
            <a:r>
              <a:rPr lang="pl-PL" sz="2500" dirty="0"/>
              <a:t>Ostateczna wersja naszej bazy danych wygląda następująco.</a:t>
            </a:r>
          </a:p>
        </p:txBody>
      </p:sp>
      <p:graphicFrame>
        <p:nvGraphicFramePr>
          <p:cNvPr id="11" name="Symbol zastępczy zawartości 8">
            <a:extLst>
              <a:ext uri="{FF2B5EF4-FFF2-40B4-BE49-F238E27FC236}">
                <a16:creationId xmlns:a16="http://schemas.microsoft.com/office/drawing/2014/main" id="{5A41BA07-D471-49F9-F7CC-94D96442A6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971142"/>
              </p:ext>
            </p:extLst>
          </p:nvPr>
        </p:nvGraphicFramePr>
        <p:xfrm>
          <a:off x="4007768" y="2924944"/>
          <a:ext cx="7920881" cy="337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84624626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199300795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ID_oceny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Semestr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rgbClr val="3A3AB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Wartosc_oceny</a:t>
                      </a:r>
                      <a:endParaRPr lang="pl-PL" b="1" dirty="0">
                        <a:solidFill>
                          <a:srgbClr val="3A3AB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92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Teoria obwodów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1863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8">
            <a:extLst>
              <a:ext uri="{FF2B5EF4-FFF2-40B4-BE49-F238E27FC236}">
                <a16:creationId xmlns:a16="http://schemas.microsoft.com/office/drawing/2014/main" id="{32DF0C92-5A7C-86B9-7BCD-D0D4360A3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096203"/>
              </p:ext>
            </p:extLst>
          </p:nvPr>
        </p:nvGraphicFramePr>
        <p:xfrm>
          <a:off x="263352" y="3645024"/>
          <a:ext cx="3672408" cy="188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240733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7979201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Numer_indeksu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583"/>
                  </a:ext>
                </a:extLst>
              </a:tr>
            </a:tbl>
          </a:graphicData>
        </a:graphic>
      </p:graphicFrame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4D9049D9-FCBF-719B-7E3F-1B2403684539}"/>
              </a:ext>
            </a:extLst>
          </p:cNvPr>
          <p:cNvSpPr txBox="1">
            <a:spLocks/>
          </p:cNvSpPr>
          <p:nvPr/>
        </p:nvSpPr>
        <p:spPr>
          <a:xfrm>
            <a:off x="1514248" y="3149724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E192167A-3AF2-E241-8E58-1BD703117DA9}"/>
              </a:ext>
            </a:extLst>
          </p:cNvPr>
          <p:cNvSpPr txBox="1">
            <a:spLocks/>
          </p:cNvSpPr>
          <p:nvPr/>
        </p:nvSpPr>
        <p:spPr>
          <a:xfrm>
            <a:off x="7546439" y="2489009"/>
            <a:ext cx="1296144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</a:t>
            </a:r>
          </a:p>
        </p:txBody>
      </p:sp>
    </p:spTree>
    <p:extLst>
      <p:ext uri="{BB962C8B-B14F-4D97-AF65-F5344CB8AC3E}">
        <p14:creationId xmlns:p14="http://schemas.microsoft.com/office/powerpoint/2010/main" val="2097145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ED4896-F01C-736E-17C5-22146004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ERD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FC86BE0-FD96-D09C-E18C-E98D7E2C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D9070BA-1DC0-2092-5687-84BE54BC17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4488" y="1124744"/>
            <a:ext cx="11103024" cy="1872208"/>
          </a:xfrm>
        </p:spPr>
        <p:txBody>
          <a:bodyPr>
            <a:normAutofit fontScale="92500"/>
          </a:bodyPr>
          <a:lstStyle/>
          <a:p>
            <a:r>
              <a:rPr lang="pl-PL" dirty="0"/>
              <a:t>Strukturę bazy danych można przedstawić w formie diagramu związków encji (ang. </a:t>
            </a:r>
            <a:r>
              <a:rPr lang="pl-PL" dirty="0" err="1"/>
              <a:t>entity</a:t>
            </a:r>
            <a:r>
              <a:rPr lang="pl-PL" dirty="0"/>
              <a:t> </a:t>
            </a:r>
            <a:r>
              <a:rPr lang="pl-PL" dirty="0" err="1"/>
              <a:t>relationship</a:t>
            </a:r>
            <a:r>
              <a:rPr lang="pl-PL" dirty="0"/>
              <a:t> diagram, ERD), zwanym czasem diagramem bazy danych.</a:t>
            </a:r>
          </a:p>
          <a:p>
            <a:r>
              <a:rPr lang="pl-PL" dirty="0"/>
              <a:t>ERD składa się z tzw. encji, które odpowiadają tabelom bazy.</a:t>
            </a:r>
          </a:p>
          <a:p>
            <a:r>
              <a:rPr lang="pl-PL" dirty="0"/>
              <a:t>Encje składają się z atrybutów, które odpowiadają kolumnom bazy.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17C8C2B-4249-1762-470F-B989C80E1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41" y="3068960"/>
            <a:ext cx="7045118" cy="32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33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5C827-F660-A203-22F3-3B5601926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CBA1C-06E8-2242-65EC-B9AD8C83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ERD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8C37640-CE7B-F808-6F73-831D175E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E1C812-2940-5A3C-BAB2-8E86D2F1DD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201622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diagramach utworzonych przy użyciu narzędzia MySQL Workbench:</a:t>
            </a:r>
          </a:p>
          <a:p>
            <a:pPr lvl="1"/>
            <a:r>
              <a:rPr lang="pl-PL" dirty="0"/>
              <a:t>atrybut oznaczony złotym kluczem oznacza klucz główny,</a:t>
            </a:r>
          </a:p>
          <a:p>
            <a:pPr lvl="1"/>
            <a:r>
              <a:rPr lang="pl-PL" dirty="0"/>
              <a:t>atrybut oznaczony czerwonym kwadratem oznacza klucz obcy,</a:t>
            </a:r>
          </a:p>
          <a:p>
            <a:pPr lvl="1"/>
            <a:r>
              <a:rPr lang="pl-PL" dirty="0"/>
              <a:t>atrybut oznaczony wypełnionym kwadratem jest obowiązkowy,</a:t>
            </a:r>
          </a:p>
          <a:p>
            <a:pPr lvl="1"/>
            <a:r>
              <a:rPr lang="pl-PL" dirty="0"/>
              <a:t>atrybut oznaczony pustym kwadratem jest opcjonalny.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3006551-B931-0868-8721-C1B34662F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41" y="3068960"/>
            <a:ext cx="7045118" cy="32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04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16437-9CB4-844E-8DD2-6BE91E78F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925B3257-E97E-73B3-5CAE-F1D2DE8BE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68960"/>
            <a:ext cx="7045118" cy="32677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41AA0BC-0312-553F-7268-B33DCF0D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ERD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C5CFA6B-0EEF-9730-D80F-635DB08D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29</a:t>
            </a:fld>
            <a:endParaRPr lang="pl-PL" dirty="0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73321866-5FC0-626E-B9F2-42A6C84F0B93}"/>
              </a:ext>
            </a:extLst>
          </p:cNvPr>
          <p:cNvCxnSpPr>
            <a:cxnSpLocks/>
            <a:stCxn id="21" idx="1"/>
            <a:endCxn id="7" idx="3"/>
          </p:cNvCxnSpPr>
          <p:nvPr/>
        </p:nvCxnSpPr>
        <p:spPr>
          <a:xfrm flipH="1" flipV="1">
            <a:off x="7884534" y="4702851"/>
            <a:ext cx="648194" cy="7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55D9925-A0C2-7B0F-5D53-6AD983A675D7}"/>
              </a:ext>
            </a:extLst>
          </p:cNvPr>
          <p:cNvSpPr txBox="1"/>
          <p:nvPr/>
        </p:nvSpPr>
        <p:spPr>
          <a:xfrm>
            <a:off x="8532728" y="4463907"/>
            <a:ext cx="931665" cy="492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  <a:t>encja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89865B0E-0727-A31F-75AF-7396B25B954B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024752" y="5201534"/>
            <a:ext cx="1507976" cy="585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B204E05-11A7-D64F-87CB-F9795D7C3E2A}"/>
              </a:ext>
            </a:extLst>
          </p:cNvPr>
          <p:cNvSpPr txBox="1"/>
          <p:nvPr/>
        </p:nvSpPr>
        <p:spPr>
          <a:xfrm>
            <a:off x="8532728" y="5013813"/>
            <a:ext cx="3312368" cy="492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  <a:t>atrybut obowiązkowy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F509EC03-D590-4CF6-4160-BF25CBB7DD64}"/>
              </a:ext>
            </a:extLst>
          </p:cNvPr>
          <p:cNvCxnSpPr>
            <a:cxnSpLocks/>
          </p:cNvCxnSpPr>
          <p:nvPr/>
        </p:nvCxnSpPr>
        <p:spPr>
          <a:xfrm flipH="1">
            <a:off x="6804536" y="3626459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4956695-3CDF-D520-41BC-EB57F45B3CDC}"/>
              </a:ext>
            </a:extLst>
          </p:cNvPr>
          <p:cNvSpPr txBox="1"/>
          <p:nvPr/>
        </p:nvSpPr>
        <p:spPr>
          <a:xfrm>
            <a:off x="8532728" y="3380237"/>
            <a:ext cx="2088232" cy="492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  <a:t>klucz główny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3A9406DF-EB08-99CC-4CEB-DB973A3F2490}"/>
              </a:ext>
            </a:extLst>
          </p:cNvPr>
          <p:cNvCxnSpPr>
            <a:cxnSpLocks/>
          </p:cNvCxnSpPr>
          <p:nvPr/>
        </p:nvCxnSpPr>
        <p:spPr>
          <a:xfrm flipH="1" flipV="1">
            <a:off x="7308592" y="4059774"/>
            <a:ext cx="1224136" cy="108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BC860EA-2922-642C-CACF-7A041B4E7671}"/>
              </a:ext>
            </a:extLst>
          </p:cNvPr>
          <p:cNvSpPr txBox="1"/>
          <p:nvPr/>
        </p:nvSpPr>
        <p:spPr>
          <a:xfrm>
            <a:off x="8532728" y="3922070"/>
            <a:ext cx="1728192" cy="492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  <a:t>klucz obcy</a:t>
            </a:r>
          </a:p>
        </p:txBody>
      </p: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CFC8456F-4FE3-161F-36E2-BCEC8CB6EE00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7774548" y="5597903"/>
            <a:ext cx="758180" cy="212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08107EE-C608-DEEF-63C6-2E5DDA995203}"/>
              </a:ext>
            </a:extLst>
          </p:cNvPr>
          <p:cNvSpPr txBox="1"/>
          <p:nvPr/>
        </p:nvSpPr>
        <p:spPr>
          <a:xfrm>
            <a:off x="8532728" y="5563719"/>
            <a:ext cx="2880320" cy="492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600" dirty="0">
                <a:latin typeface="Cambria" panose="02040503050406030204" pitchFamily="18" charset="0"/>
                <a:ea typeface="Cambria" panose="02040503050406030204" pitchFamily="18" charset="0"/>
              </a:rPr>
              <a:t>atrybut opcjonalny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35B72DD4-8B2E-6C0B-D505-887D0B40B5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201622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diagramach utworzonych przy użyciu narzędzia MySQL Workbench:</a:t>
            </a:r>
          </a:p>
          <a:p>
            <a:pPr lvl="1"/>
            <a:r>
              <a:rPr lang="pl-PL" dirty="0"/>
              <a:t>atrybut oznaczony złotym kluczem oznacza klucz główny,</a:t>
            </a:r>
          </a:p>
          <a:p>
            <a:pPr lvl="1"/>
            <a:r>
              <a:rPr lang="pl-PL" dirty="0"/>
              <a:t>atrybut oznaczony czerwonym kluczem oznacza klucz obcy,</a:t>
            </a:r>
          </a:p>
          <a:p>
            <a:pPr lvl="1"/>
            <a:r>
              <a:rPr lang="pl-PL" dirty="0"/>
              <a:t>atrybut oznaczony wypełnionym kwadratem jest obowiązkowy,</a:t>
            </a:r>
          </a:p>
          <a:p>
            <a:pPr lvl="1"/>
            <a:r>
              <a:rPr lang="pl-PL" dirty="0"/>
              <a:t>atrybut oznaczony pustym kwadratem jest opcjonalny.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D60549D9-F078-66BC-9167-08736E52E488}"/>
              </a:ext>
            </a:extLst>
          </p:cNvPr>
          <p:cNvCxnSpPr>
            <a:cxnSpLocks/>
          </p:cNvCxnSpPr>
          <p:nvPr/>
        </p:nvCxnSpPr>
        <p:spPr>
          <a:xfrm flipV="1">
            <a:off x="4212248" y="4797100"/>
            <a:ext cx="0" cy="1012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238932E-2155-37FB-BD9A-3C1564FA62C5}"/>
              </a:ext>
            </a:extLst>
          </p:cNvPr>
          <p:cNvSpPr txBox="1"/>
          <p:nvPr/>
        </p:nvSpPr>
        <p:spPr>
          <a:xfrm>
            <a:off x="263352" y="5809941"/>
            <a:ext cx="4680519" cy="4616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relacja (będzie omawiana później)</a:t>
            </a:r>
          </a:p>
        </p:txBody>
      </p:sp>
    </p:spTree>
    <p:extLst>
      <p:ext uri="{BB962C8B-B14F-4D97-AF65-F5344CB8AC3E}">
        <p14:creationId xmlns:p14="http://schemas.microsoft.com/office/powerpoint/2010/main" val="2053664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9" grpId="0" animBg="1"/>
      <p:bldP spid="12" grpId="0" animBg="1"/>
      <p:bldP spid="3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911A72-D48C-E7F3-13AE-BFADFADF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baza danych?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50CEF2F-9B45-2572-19A9-9C367376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3D31FA-5FC3-83A6-FEA9-41A05ABB39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Jest to zbiór powiązanych ze sobą informacji, które są przechowywane </a:t>
            </a:r>
            <a:br>
              <a:rPr lang="pl-PL" dirty="0"/>
            </a:br>
            <a:r>
              <a:rPr lang="pl-PL" dirty="0"/>
              <a:t>i zarządzane w sposób umożliwiający ich łatwe wyszukiwanie, modyfikowanie i organizowanie.</a:t>
            </a:r>
          </a:p>
          <a:p>
            <a:endParaRPr lang="pl-PL" dirty="0"/>
          </a:p>
          <a:p>
            <a:r>
              <a:rPr lang="pl-PL" dirty="0"/>
              <a:t>Bazę danych można również zdefiniować jako abstrakcyjne, informatyczne odzwierciedlenie fragmentu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1231757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2D9E2-A111-300B-8D0A-2D59467E6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7E587-40FD-C1A0-6887-E1439CB0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ERD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88D3A3A-5BBB-EB1C-3078-FA89EAFB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2BA833-B185-021D-9146-2AD7717DD4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2016224"/>
          </a:xfrm>
        </p:spPr>
        <p:txBody>
          <a:bodyPr>
            <a:normAutofit/>
          </a:bodyPr>
          <a:lstStyle/>
          <a:p>
            <a:r>
              <a:rPr lang="pl-PL" dirty="0"/>
              <a:t>Atrybut obowiązkowy oznacza, że tworząc nowy wpis (wiersz) w bazie, musimy podać jego wartość.</a:t>
            </a:r>
          </a:p>
          <a:p>
            <a:r>
              <a:rPr lang="pl-PL" dirty="0"/>
              <a:t>Atrybut opcjonalny oznacza, że możemy pominąć jego wartość. W bazach danych brak wartości określa się słowem NULL.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795949-5B25-E82C-A840-E40C0952E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41" y="3068960"/>
            <a:ext cx="7045118" cy="32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54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2C20F-088E-83B1-E529-7183FC9F6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B2E9B7-4EF6-2B56-F3F3-7BFC3CC3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ERD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E5F258A-430D-5332-D4E9-F0E4B7EB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7332D1-7123-BED3-E999-D98B8D2BE4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2016224"/>
          </a:xfrm>
        </p:spPr>
        <p:txBody>
          <a:bodyPr>
            <a:normAutofit/>
          </a:bodyPr>
          <a:lstStyle/>
          <a:p>
            <a:r>
              <a:rPr lang="pl-PL" dirty="0"/>
              <a:t>Dlaczego </a:t>
            </a:r>
            <a:r>
              <a:rPr lang="pl-PL" dirty="0" err="1"/>
              <a:t>Wartosc_oceny</a:t>
            </a:r>
            <a:r>
              <a:rPr lang="pl-PL" dirty="0"/>
              <a:t> jest atrybutem opcjonalnym?</a:t>
            </a:r>
          </a:p>
          <a:p>
            <a:r>
              <a:rPr lang="pl-PL" dirty="0"/>
              <a:t>Można to skojarzyć z pustą komórką w indeksie/dzienniku. Taka komórka nie zawiera jeszcze konkretnej oceny, ale od razu wiadomo jakiego przedmiotu, roku, semestru i studenta dotyczy.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29F9A5B-3C97-0F17-5245-CB632848D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41" y="3068960"/>
            <a:ext cx="7045118" cy="32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58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2E6DF-F32D-0F9A-D4DC-25E105B42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812F3C5-7A27-B8F9-40A1-0FD062D42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96" y="3789040"/>
            <a:ext cx="7369808" cy="253349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D961EF8-8715-F5F6-6A30-0F6030A2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ERD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7C8A2B-B681-F56D-ED50-1758E8B7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75B35A-6869-52AA-5742-42A0A4C919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368" y="1084422"/>
            <a:ext cx="11377264" cy="297964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 popularnym programie do obsługi baz danych </a:t>
            </a:r>
            <a:r>
              <a:rPr lang="pl-PL" dirty="0" err="1"/>
              <a:t>phpMyAdmin</a:t>
            </a:r>
            <a:r>
              <a:rPr lang="pl-PL" dirty="0"/>
              <a:t> diagramy ERD są tworzone automatycznie po utworzeniu bazy.</a:t>
            </a:r>
          </a:p>
          <a:p>
            <a:r>
              <a:rPr lang="pl-PL" dirty="0"/>
              <a:t>Takie diagramy mają trochę inny wygląd. Jakie są różnice?</a:t>
            </a:r>
          </a:p>
          <a:p>
            <a:pPr lvl="1"/>
            <a:r>
              <a:rPr lang="pl-PL" sz="2400" dirty="0"/>
              <a:t>W nagłówkach encji, obok ich nazw widnieje nazwa bazy danych, w naszym przypadku „</a:t>
            </a:r>
            <a:r>
              <a:rPr lang="pl-PL" sz="2400" dirty="0" err="1"/>
              <a:t>indeks_studencki</a:t>
            </a:r>
            <a:r>
              <a:rPr lang="pl-PL" sz="2400" dirty="0"/>
              <a:t>”.</a:t>
            </a:r>
          </a:p>
          <a:p>
            <a:pPr lvl="1"/>
            <a:r>
              <a:rPr lang="pl-PL" sz="2400" dirty="0"/>
              <a:t>Klucze obce nie są oznaczone symbolem klucza. Opcjonalność również nie jest oznaczona</a:t>
            </a:r>
          </a:p>
          <a:p>
            <a:pPr lvl="1"/>
            <a:r>
              <a:rPr lang="pl-PL" sz="2400" dirty="0"/>
              <a:t>Pozostałe atrybuty mają symbole zależne od ich typu (np. ikona kalendarza w typach związanych z datą).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74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558F-FBFC-94C7-2530-B4E3239F7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754099-A69C-10F5-B75A-EA2B14CA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ERD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9A8B03A-89C5-23D7-ECF9-91FE5DE2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8A6ADE-1A16-FB5B-1CFB-82574635CA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368" y="1023370"/>
            <a:ext cx="11377264" cy="3040694"/>
          </a:xfrm>
        </p:spPr>
        <p:txBody>
          <a:bodyPr>
            <a:normAutofit fontScale="92500"/>
          </a:bodyPr>
          <a:lstStyle/>
          <a:p>
            <a:r>
              <a:rPr lang="pl-PL" dirty="0" err="1"/>
              <a:t>phpMyAdmin</a:t>
            </a:r>
            <a:r>
              <a:rPr lang="pl-PL" dirty="0"/>
              <a:t> jest jednym z najbardziej popularnych programów do zarządzania bazami danych i jest/będzie wykorzystywany na zajęciach laboratoryjnych.</a:t>
            </a:r>
          </a:p>
          <a:p>
            <a:r>
              <a:rPr lang="pl-PL" dirty="0"/>
              <a:t>Z tego powodu scharakteryzowane zostały diagramy ERD automatycznie generowane przez </a:t>
            </a:r>
            <a:r>
              <a:rPr lang="pl-PL" dirty="0" err="1"/>
              <a:t>phpMyAdmin</a:t>
            </a:r>
            <a:r>
              <a:rPr lang="pl-PL" dirty="0"/>
              <a:t>.</a:t>
            </a:r>
          </a:p>
          <a:p>
            <a:r>
              <a:rPr lang="pl-PL" dirty="0"/>
              <a:t>Przykłady w dalszej części wykładu będą jednak prezentowane głównie za pomocą diagramów utworzonych w MySQL Workbench, ponieważ są one czytelniejsze </a:t>
            </a:r>
            <a:br>
              <a:rPr lang="pl-PL" dirty="0"/>
            </a:br>
            <a:r>
              <a:rPr lang="pl-PL" dirty="0"/>
              <a:t>i zawierają więcej przydatnych informacji.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BC2EA32-702D-7E5F-04DA-A7B149D01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96" y="3789040"/>
            <a:ext cx="7369808" cy="25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5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F85CB3-5188-0DEE-CC98-35F80C8A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Ważniejsze typy danych w bazach MySQL – dane tekstowe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85663D-BF7E-DBDF-F3CE-1F19F8A5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F426BF-1101-BBA2-0387-F50D1AE147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1404" y="1280795"/>
            <a:ext cx="10765196" cy="4937760"/>
          </a:xfrm>
        </p:spPr>
        <p:txBody>
          <a:bodyPr>
            <a:normAutofit/>
          </a:bodyPr>
          <a:lstStyle/>
          <a:p>
            <a:r>
              <a:rPr lang="pl-PL" dirty="0"/>
              <a:t>VARCHAR(</a:t>
            </a:r>
            <a:r>
              <a:rPr lang="pl-PL" i="1" dirty="0"/>
              <a:t>n</a:t>
            </a:r>
            <a:r>
              <a:rPr lang="pl-PL" dirty="0"/>
              <a:t>) – napis o maksymalnej długości </a:t>
            </a:r>
            <a:r>
              <a:rPr lang="pl-PL" i="1" dirty="0"/>
              <a:t>n</a:t>
            </a:r>
            <a:r>
              <a:rPr lang="pl-PL" dirty="0"/>
              <a:t> (0 – 65535).</a:t>
            </a:r>
          </a:p>
          <a:p>
            <a:pPr lvl="1"/>
            <a:r>
              <a:rPr lang="pl-PL" sz="2500" dirty="0"/>
              <a:t>Stosuje się go do napisów takich jak: imiona, nazwiska, adresy e-mail, numery telefonów, kody produktów itp.</a:t>
            </a:r>
          </a:p>
          <a:p>
            <a:endParaRPr lang="pl-PL" dirty="0"/>
          </a:p>
          <a:p>
            <a:r>
              <a:rPr lang="pl-PL" dirty="0"/>
              <a:t>TEXT – długi tekst o maksymalnej długości 65535 znaków.</a:t>
            </a:r>
          </a:p>
          <a:p>
            <a:pPr lvl="1"/>
            <a:r>
              <a:rPr lang="pl-PL" sz="2500" dirty="0"/>
              <a:t>Stosuje się je do: opisów, komentarzy, logów, danych o zmiennej </a:t>
            </a:r>
            <a:br>
              <a:rPr lang="pl-PL" sz="2500" dirty="0"/>
            </a:br>
            <a:r>
              <a:rPr lang="pl-PL" sz="2500" dirty="0"/>
              <a:t>i nieprzewidywalnej długości.</a:t>
            </a:r>
          </a:p>
          <a:p>
            <a:pPr lvl="1"/>
            <a:r>
              <a:rPr lang="pl-PL" sz="2500" dirty="0"/>
              <a:t>W pozostałych przypadkach lepiej użyć VARCHAR dla oszczędności miejsca w pamięci i lepszej wydajności zapytań w bazie danych.</a:t>
            </a:r>
          </a:p>
        </p:txBody>
      </p:sp>
    </p:spTree>
    <p:extLst>
      <p:ext uri="{BB962C8B-B14F-4D97-AF65-F5344CB8AC3E}">
        <p14:creationId xmlns:p14="http://schemas.microsoft.com/office/powerpoint/2010/main" val="3120063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51FE-4E15-86A2-FD12-4D82B2AD2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FF40C-9B87-A98C-E687-25CFAEAA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Ważniejsze typy danych w bazach MySQL – liczby całkowite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302D37C-0306-406B-68EE-ADBF30B9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35</a:t>
            </a:fld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5CBDE74F-A8AD-E8CA-7DD6-22DC8D4472B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31404" y="1143000"/>
                <a:ext cx="10765196" cy="52133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dirty="0"/>
                  <a:t>TINYINT(</a:t>
                </a:r>
                <a:r>
                  <a:rPr lang="pl-PL" i="1" dirty="0"/>
                  <a:t>n</a:t>
                </a:r>
                <a:r>
                  <a:rPr lang="pl-PL" dirty="0"/>
                  <a:t>) – liczba całkowita 1-bajtowa. </a:t>
                </a:r>
                <a:br>
                  <a:rPr lang="pl-PL" dirty="0"/>
                </a:br>
                <a:r>
                  <a:rPr lang="pl-PL" dirty="0"/>
                  <a:t>                           Zakres liczbowy: [-128 – 128].</a:t>
                </a:r>
              </a:p>
              <a:p>
                <a:r>
                  <a:rPr lang="pl-PL" dirty="0"/>
                  <a:t>SMALLINT(</a:t>
                </a:r>
                <a:r>
                  <a:rPr lang="pl-PL" i="1" dirty="0"/>
                  <a:t>n</a:t>
                </a:r>
                <a:r>
                  <a:rPr lang="pl-PL" dirty="0"/>
                  <a:t>) – liczba całkowita 2-bajtowa. </a:t>
                </a:r>
                <a:br>
                  <a:rPr lang="pl-PL" dirty="0"/>
                </a:br>
                <a:r>
                  <a:rPr lang="pl-PL" dirty="0"/>
                  <a:t>                               Zakres liczbowy: [-32 768 – 32 767].</a:t>
                </a:r>
              </a:p>
              <a:p>
                <a:r>
                  <a:rPr lang="pl-PL" dirty="0"/>
                  <a:t>MEDIUMINT(</a:t>
                </a:r>
                <a:r>
                  <a:rPr lang="pl-PL" i="1" dirty="0"/>
                  <a:t>n</a:t>
                </a:r>
                <a:r>
                  <a:rPr lang="pl-PL" dirty="0"/>
                  <a:t>) – liczba całkowita 3-bajtowa. </a:t>
                </a:r>
                <a:br>
                  <a:rPr lang="pl-PL" dirty="0"/>
                </a:br>
                <a:r>
                  <a:rPr lang="pl-PL" dirty="0"/>
                  <a:t>                                  Zakres liczbowy: [-8 388 608 – 8 388 608]. </a:t>
                </a:r>
              </a:p>
              <a:p>
                <a:r>
                  <a:rPr lang="pl-PL" dirty="0"/>
                  <a:t>INT(</a:t>
                </a:r>
                <a:r>
                  <a:rPr lang="pl-PL" i="1" dirty="0"/>
                  <a:t>n</a:t>
                </a:r>
                <a:r>
                  <a:rPr lang="pl-PL" dirty="0"/>
                  <a:t>) – liczba całkowita 4-bajtowa. </a:t>
                </a:r>
                <a:br>
                  <a:rPr lang="pl-PL" dirty="0"/>
                </a:br>
                <a:r>
                  <a:rPr lang="pl-PL" dirty="0"/>
                  <a:t>                 Zakres liczbowy: [-2 147 483 648 – 2 147 483 648]. </a:t>
                </a:r>
              </a:p>
              <a:p>
                <a:r>
                  <a:rPr lang="pl-PL" dirty="0"/>
                  <a:t>BIGINT(</a:t>
                </a:r>
                <a:r>
                  <a:rPr lang="pl-PL" i="1" dirty="0"/>
                  <a:t>n</a:t>
                </a:r>
                <a:r>
                  <a:rPr lang="pl-PL" dirty="0"/>
                  <a:t>) – liczba całkowita 8-bajtowa. </a:t>
                </a:r>
                <a:br>
                  <a:rPr lang="pl-PL" dirty="0"/>
                </a:br>
                <a:r>
                  <a:rPr lang="pl-PL" dirty="0"/>
                  <a:t>                        Zakres liczbowy: [-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</m:sSup>
                  </m:oMath>
                </a14:m>
                <a:r>
                  <a:rPr lang="pl-PL" dirty="0"/>
                  <a:t>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</m:sSup>
                  </m:oMath>
                </a14:m>
                <a:r>
                  <a:rPr lang="pl-PL" dirty="0"/>
                  <a:t>].</a:t>
                </a:r>
              </a:p>
              <a:p>
                <a:endParaRPr lang="pl-PL" dirty="0"/>
              </a:p>
              <a:p>
                <a:r>
                  <a:rPr lang="pl-PL" dirty="0"/>
                  <a:t>Parametr </a:t>
                </a:r>
                <a:r>
                  <a:rPr lang="pl-PL" i="1" dirty="0"/>
                  <a:t>n</a:t>
                </a:r>
                <a:r>
                  <a:rPr lang="pl-PL" dirty="0"/>
                  <a:t> oznacza minimalną długość wyświetlania (z ewentualnymi zerami z przodu).</a:t>
                </a:r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5CBDE74F-A8AD-E8CA-7DD6-22DC8D447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31404" y="1143000"/>
                <a:ext cx="10765196" cy="5213349"/>
              </a:xfrm>
              <a:blipFill>
                <a:blip r:embed="rId2"/>
                <a:stretch>
                  <a:fillRect l="-510" t="-1988" b="-23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36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4BEEA-6055-0B4D-96B5-E660A7569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8187C4-D097-737E-1E54-E95094CC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Ważniejsze typy danych w bazach MySQL – liczby rzeczywiste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0ECC5DB-B084-C25E-2E6C-8D6B1249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B76885-DE4E-C052-A930-819696EFAB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1404" y="1280795"/>
            <a:ext cx="10765196" cy="4937760"/>
          </a:xfrm>
        </p:spPr>
        <p:txBody>
          <a:bodyPr>
            <a:normAutofit/>
          </a:bodyPr>
          <a:lstStyle/>
          <a:p>
            <a:r>
              <a:rPr lang="pl-PL" dirty="0"/>
              <a:t>FLOAT(</a:t>
            </a:r>
            <a:r>
              <a:rPr lang="pl-PL" i="1" dirty="0" err="1"/>
              <a:t>n</a:t>
            </a:r>
            <a:r>
              <a:rPr lang="pl-PL" dirty="0" err="1"/>
              <a:t>,</a:t>
            </a:r>
            <a:r>
              <a:rPr lang="pl-PL" i="1" dirty="0" err="1"/>
              <a:t>d</a:t>
            </a:r>
            <a:r>
              <a:rPr lang="pl-PL" dirty="0"/>
              <a:t>), DOUBLE(</a:t>
            </a:r>
            <a:r>
              <a:rPr lang="pl-PL" i="1" dirty="0" err="1"/>
              <a:t>n</a:t>
            </a:r>
            <a:r>
              <a:rPr lang="pl-PL" dirty="0" err="1"/>
              <a:t>,</a:t>
            </a:r>
            <a:r>
              <a:rPr lang="pl-PL" i="1" dirty="0" err="1"/>
              <a:t>d</a:t>
            </a:r>
            <a:r>
              <a:rPr lang="pl-PL" dirty="0"/>
              <a:t>) – liczba zmiennoprzecinkowa odpowiednio pojedynczej i podwójnej precyzji.</a:t>
            </a:r>
          </a:p>
          <a:p>
            <a:endParaRPr lang="pl-PL" sz="1500" dirty="0"/>
          </a:p>
          <a:p>
            <a:r>
              <a:rPr lang="pl-PL" dirty="0"/>
              <a:t>DECIMAL(</a:t>
            </a:r>
            <a:r>
              <a:rPr lang="pl-PL" i="1" dirty="0" err="1"/>
              <a:t>n</a:t>
            </a:r>
            <a:r>
              <a:rPr lang="pl-PL" dirty="0" err="1"/>
              <a:t>,</a:t>
            </a:r>
            <a:r>
              <a:rPr lang="pl-PL" i="1" dirty="0" err="1"/>
              <a:t>d</a:t>
            </a:r>
            <a:r>
              <a:rPr lang="pl-PL" dirty="0"/>
              <a:t>) – liczba stałoprzecinkowa.</a:t>
            </a:r>
          </a:p>
          <a:p>
            <a:endParaRPr lang="pl-PL" dirty="0"/>
          </a:p>
          <a:p>
            <a:r>
              <a:rPr lang="pl-PL" dirty="0"/>
              <a:t>Parametr </a:t>
            </a:r>
            <a:r>
              <a:rPr lang="pl-PL" i="1" dirty="0"/>
              <a:t>n</a:t>
            </a:r>
            <a:r>
              <a:rPr lang="pl-PL" dirty="0"/>
              <a:t> oznacza całkowitą liczbę cyfr, a </a:t>
            </a:r>
            <a:r>
              <a:rPr lang="pl-PL" i="1" dirty="0"/>
              <a:t>d</a:t>
            </a:r>
            <a:r>
              <a:rPr lang="pl-PL" dirty="0"/>
              <a:t> liczbę cyfr po przecinku.</a:t>
            </a:r>
          </a:p>
          <a:p>
            <a:endParaRPr lang="pl-PL" dirty="0"/>
          </a:p>
          <a:p>
            <a:r>
              <a:rPr lang="pl-PL" dirty="0"/>
              <a:t>Kiedy stosować FLOAT/DOUBLE, a kiedy DECIMAL? Wyjaśnienie na następnym slajdzie.</a:t>
            </a:r>
          </a:p>
        </p:txBody>
      </p:sp>
    </p:spTree>
    <p:extLst>
      <p:ext uri="{BB962C8B-B14F-4D97-AF65-F5344CB8AC3E}">
        <p14:creationId xmlns:p14="http://schemas.microsoft.com/office/powerpoint/2010/main" val="1499182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CEA89-F53D-A36A-D9CC-8BB216129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E9CFA-09AC-B311-CAF6-F5BDDFAB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Liczby zmiennoprzecinkowe a stałoprzecinkowe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EFDA969-0E1E-5963-C26B-434697F9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D09747-53C6-4462-C2E2-F3012858E2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8022" y="1136080"/>
            <a:ext cx="11495955" cy="522719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Czym różnią się liczby zmiennoprzecinkowe od stałoprzecinkowych?</a:t>
            </a:r>
          </a:p>
          <a:p>
            <a:r>
              <a:rPr lang="pl-PL" dirty="0"/>
              <a:t>Oba typy nadają się do przechowywania liczb, które mogą być ułamkami.</a:t>
            </a:r>
          </a:p>
          <a:p>
            <a:r>
              <a:rPr lang="pl-PL" dirty="0"/>
              <a:t>Liczby stałoprzecinkowe (DECIMAL) powinno się używać do reprezentowania kwot, ponieważ są w 100% precyzyjne.</a:t>
            </a:r>
          </a:p>
          <a:p>
            <a:r>
              <a:rPr lang="pl-PL" dirty="0"/>
              <a:t>Przykładowo, w systemach bankowych nie można używać typów zmiennoprzecinkowych do reprezentowania kwot przelewów i stanu konta, ponieważ mają ograniczoną precyzję.</a:t>
            </a:r>
          </a:p>
          <a:p>
            <a:pPr marL="0" indent="0">
              <a:buNone/>
            </a:pPr>
            <a:endParaRPr lang="pl-PL" sz="2500" dirty="0"/>
          </a:p>
          <a:p>
            <a:r>
              <a:rPr lang="pl-PL" dirty="0"/>
              <a:t>Dlaczego zatem nie używa się liczb stałoprzecinkowych zawsze?</a:t>
            </a:r>
          </a:p>
          <a:p>
            <a:r>
              <a:rPr lang="pl-PL" dirty="0"/>
              <a:t>Ponieważ zajmują więcej pamięci i są znacznie wolniejsze w przetwarzaniu.</a:t>
            </a:r>
          </a:p>
          <a:p>
            <a:r>
              <a:rPr lang="pl-PL" dirty="0"/>
              <a:t>Liczby zmiennoprzecinkowe są przetwarzane w komputerze przez koprocesor arytmetyczny (FPU – </a:t>
            </a:r>
            <a:r>
              <a:rPr lang="pl-PL" dirty="0" err="1"/>
              <a:t>Floating</a:t>
            </a:r>
            <a:r>
              <a:rPr lang="pl-PL" dirty="0"/>
              <a:t> Point Unit), który bardzo przyspiesza obliczenia. Liczby stałoprzecinkowe są przetwarzane przez jednostkę arytmetyczno-logiczną procesora (ALU – </a:t>
            </a:r>
            <a:r>
              <a:rPr lang="pl-PL" dirty="0" err="1"/>
              <a:t>Arithmetic</a:t>
            </a:r>
            <a:r>
              <a:rPr lang="pl-PL" dirty="0"/>
              <a:t> </a:t>
            </a:r>
            <a:r>
              <a:rPr lang="pl-PL" dirty="0" err="1"/>
              <a:t>Logic</a:t>
            </a:r>
            <a:r>
              <a:rPr lang="pl-PL" dirty="0"/>
              <a:t> Unit), tak samo jak liczby całkowite.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612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55666-BF86-08F0-12CC-E8F1E3A24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E2198D-53AF-6EDB-63B6-D7E19A68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Ważniejsze typy danych w bazach MySQL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7AF508A-73A8-2275-6A4D-57FED415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236C64-F82A-BA01-CE4F-D4A6D84A2D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280795"/>
            <a:ext cx="10873208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Typy związane z datą i czasem:</a:t>
            </a:r>
          </a:p>
          <a:p>
            <a:r>
              <a:rPr lang="pl-PL" dirty="0"/>
              <a:t>DATE – data w formacie YYYY-MM-DD</a:t>
            </a:r>
          </a:p>
          <a:p>
            <a:r>
              <a:rPr lang="pl-PL" dirty="0"/>
              <a:t>DATETIME – data i czas (zależny od strefy czasowej) w formacie </a:t>
            </a:r>
            <a:br>
              <a:rPr lang="pl-PL" dirty="0"/>
            </a:br>
            <a:r>
              <a:rPr lang="pl-PL" dirty="0"/>
              <a:t>YYYY-MM-DD </a:t>
            </a:r>
            <a:r>
              <a:rPr lang="pl-PL" dirty="0" err="1"/>
              <a:t>hh:mm:ss</a:t>
            </a:r>
            <a:endParaRPr lang="pl-PL" dirty="0"/>
          </a:p>
          <a:p>
            <a:r>
              <a:rPr lang="pl-PL" dirty="0"/>
              <a:t>TIMESTAMP – data i czas (niezależny od strefy czasowej) w formacie YYYY-MM-DD </a:t>
            </a:r>
            <a:r>
              <a:rPr lang="pl-PL" dirty="0" err="1"/>
              <a:t>hh:mm:ss</a:t>
            </a:r>
            <a:endParaRPr lang="pl-PL" dirty="0"/>
          </a:p>
          <a:p>
            <a:r>
              <a:rPr lang="pl-PL" dirty="0"/>
              <a:t>TIME – czas w formacie </a:t>
            </a:r>
            <a:r>
              <a:rPr lang="pl-PL" dirty="0" err="1"/>
              <a:t>hh:mm:ss</a:t>
            </a:r>
            <a:endParaRPr lang="pl-PL" dirty="0"/>
          </a:p>
          <a:p>
            <a:r>
              <a:rPr lang="pl-PL" dirty="0"/>
              <a:t>YEAR – rok w formacie YYYY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Y – rok, M – miesiąc, D – dzień, h – godzina, m – minuta, s – sekunda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7276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FD03C7-36F7-048F-E5CA-0D04FD5A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Stałe (literały) określonych typów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BEC58C9-2C98-08D9-3234-B39AAE57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912D04-C05A-38EB-6F7E-EBDA6C2A8C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W MySQL stałe typów tekstowych oraz typów związanych z datą i czasem zapisujemy w apostrofach, np.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'Jan'</a:t>
            </a:r>
            <a:r>
              <a:rPr lang="pl-PL" dirty="0"/>
              <a:t>,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'Kowalski'</a:t>
            </a:r>
            <a:r>
              <a:rPr lang="pl-PL" dirty="0"/>
              <a:t>,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'1918-11-11’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Stałe typów liczbowych zapisujemy bez cudzysłowów (i żadnych innych dodatkowych znaków).</a:t>
            </a:r>
          </a:p>
          <a:p>
            <a:endParaRPr lang="pl-PL" dirty="0"/>
          </a:p>
          <a:p>
            <a:r>
              <a:rPr lang="pl-PL" dirty="0"/>
              <a:t>Ułamki zmiennoprzecinkowe oraz stałoprzecinkowe zapisujemy przy użyciu kropki jako separatora dziesiętnego, np.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2.4</a:t>
            </a:r>
            <a:r>
              <a:rPr lang="pl-PL" dirty="0"/>
              <a:t>, a 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2,4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4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137FF-AC5B-A5A7-E392-7F8A735B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Historia baz danych </a:t>
            </a:r>
            <a:br>
              <a:rPr lang="pl-PL" dirty="0"/>
            </a:br>
            <a:r>
              <a:rPr lang="pl-PL" dirty="0"/>
              <a:t>Część I – przed erą komputerów (do lat 50. włącznie):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D251105-DC03-269E-F193-092915E6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9A135F-EC64-773D-A957-465641C577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Ręczne systemy kartotekowe: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Dane były przechowywane w formie kartotek papierowych.</a:t>
            </a:r>
          </a:p>
          <a:p>
            <a:endParaRPr lang="pl-PL" dirty="0"/>
          </a:p>
          <a:p>
            <a:r>
              <a:rPr lang="pl-PL" dirty="0"/>
              <a:t>Informacje były organizowane w segregatorach, kartotekach lub rejestrach (np. księgi rachunkowe, rejestry pacjentów w szpitalach).</a:t>
            </a:r>
          </a:p>
          <a:p>
            <a:endParaRPr lang="pl-PL" dirty="0"/>
          </a:p>
          <a:p>
            <a:r>
              <a:rPr lang="pl-PL" dirty="0"/>
              <a:t>Problemem był długi czas dostępu do danych oraz trudność w ich aktualizacji.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4724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FD650-B220-3F12-BF24-043B79A6F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F45EDA-CDFF-774B-0C81-8306FEE3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Specjalne typy danych w bazach MySQL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E2A1FB-73C5-2B53-AFC2-744256C0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6BF40E9-A17D-4BF8-8B6D-3610E5A222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9792" y="1075486"/>
            <a:ext cx="11190280" cy="528086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ENUM(</a:t>
            </a:r>
            <a:r>
              <a:rPr lang="pl-PL" i="1" dirty="0"/>
              <a:t>val1</a:t>
            </a:r>
            <a:r>
              <a:rPr lang="pl-PL" dirty="0"/>
              <a:t>, </a:t>
            </a:r>
            <a:r>
              <a:rPr lang="pl-PL" i="1" dirty="0"/>
              <a:t>val2</a:t>
            </a:r>
            <a:r>
              <a:rPr lang="pl-PL" dirty="0"/>
              <a:t>, </a:t>
            </a:r>
            <a:r>
              <a:rPr lang="pl-PL" i="1" dirty="0"/>
              <a:t>val3</a:t>
            </a:r>
            <a:r>
              <a:rPr lang="pl-PL" dirty="0"/>
              <a:t>,…), SET(</a:t>
            </a:r>
            <a:r>
              <a:rPr lang="pl-PL" i="1" dirty="0"/>
              <a:t>val1</a:t>
            </a:r>
            <a:r>
              <a:rPr lang="pl-PL" dirty="0"/>
              <a:t>, </a:t>
            </a:r>
            <a:r>
              <a:rPr lang="pl-PL" i="1" dirty="0"/>
              <a:t>val2</a:t>
            </a:r>
            <a:r>
              <a:rPr lang="pl-PL" dirty="0"/>
              <a:t>, </a:t>
            </a:r>
            <a:r>
              <a:rPr lang="pl-PL" i="1" dirty="0"/>
              <a:t>val3</a:t>
            </a:r>
            <a:r>
              <a:rPr lang="pl-PL" dirty="0"/>
              <a:t>,…) – specjalne typy tekstowe. Atrybuty należące do tych typów mogą mogą przyjmować jedynie napisy </a:t>
            </a:r>
            <a:br>
              <a:rPr lang="pl-PL" dirty="0"/>
            </a:br>
            <a:r>
              <a:rPr lang="pl-PL" dirty="0"/>
              <a:t>z ustalonego zbioru. </a:t>
            </a:r>
          </a:p>
          <a:p>
            <a:r>
              <a:rPr lang="pl-PL" dirty="0"/>
              <a:t>W przypadku ENUM atrybut może przyjąć tylko jedną wartość (spośród wartości określonych w nawiasie).</a:t>
            </a:r>
          </a:p>
          <a:p>
            <a:endParaRPr lang="pl-PL" dirty="0"/>
          </a:p>
          <a:p>
            <a:endParaRPr lang="pl-PL" sz="2000" dirty="0"/>
          </a:p>
          <a:p>
            <a:r>
              <a:rPr lang="pl-PL" dirty="0"/>
              <a:t>W przypadku SET atrybut może przyjąć wiele wartości (spośród wartości określonych w nawiasie).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Pełna lista typów danych MySQL wraz ze szczegółowymi opisami znajduje się na stronie: </a:t>
            </a:r>
            <a:r>
              <a:rPr lang="pl-PL" i="1" dirty="0">
                <a:hlinkClick r:id="rId3"/>
              </a:rPr>
              <a:t>https://www.w3schools.com/mysql/mysql_datatypes.asp</a:t>
            </a:r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677FE7D-16A4-6C1F-3992-E6F4FC76B28E}"/>
              </a:ext>
            </a:extLst>
          </p:cNvPr>
          <p:cNvSpPr txBox="1"/>
          <p:nvPr/>
        </p:nvSpPr>
        <p:spPr>
          <a:xfrm>
            <a:off x="463888" y="3023470"/>
            <a:ext cx="113284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status </a:t>
            </a:r>
            <a:r>
              <a:rPr lang="pl-PL" sz="2400" dirty="0">
                <a:solidFill>
                  <a:srgbClr val="8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oczekuje'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'wysłane'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'dostarczone'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'anulowane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9E880B5-32AF-6E07-5D0E-E8C16774394F}"/>
              </a:ext>
            </a:extLst>
          </p:cNvPr>
          <p:cNvSpPr txBox="1"/>
          <p:nvPr/>
        </p:nvSpPr>
        <p:spPr>
          <a:xfrm>
            <a:off x="430723" y="4599892"/>
            <a:ext cx="113284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uprawnienia </a:t>
            </a:r>
            <a:r>
              <a:rPr lang="pl-PL" sz="2400" dirty="0">
                <a:solidFill>
                  <a:srgbClr val="8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pobieranie'‚'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dodawanie</a:t>
            </a:r>
            <a:r>
              <a:rPr lang="pl-PL" sz="24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usuwanie</a:t>
            </a:r>
            <a:r>
              <a:rPr lang="pl-PL" sz="24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edycja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6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C6BAAC-86E1-A111-A178-DF2BBB3C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DE96B58-D720-BD15-7529-7F411DA7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6F3555-4614-D96A-9D4B-3C44929543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368" y="1080224"/>
            <a:ext cx="11449272" cy="527612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programie </a:t>
            </a:r>
            <a:r>
              <a:rPr lang="pl-PL" dirty="0" err="1"/>
              <a:t>phpMyAdmin</a:t>
            </a:r>
            <a:r>
              <a:rPr lang="pl-PL" dirty="0"/>
              <a:t> utworzyć bazę danych „</a:t>
            </a:r>
            <a:r>
              <a:rPr lang="pl-PL" dirty="0" err="1"/>
              <a:t>indeks_studencki</a:t>
            </a:r>
            <a:r>
              <a:rPr lang="pl-PL" dirty="0"/>
              <a:t>” zaprezentowaną na poprzednich slajdach.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Od czego zacząć?</a:t>
            </a:r>
          </a:p>
          <a:p>
            <a:r>
              <a:rPr lang="pl-PL" dirty="0"/>
              <a:t>Najpierw należy zainstalować program XAMPP (</a:t>
            </a:r>
            <a:r>
              <a:rPr lang="pl-PL" i="1" dirty="0">
                <a:hlinkClick r:id="rId3"/>
              </a:rPr>
              <a:t>https://www.apachefriends.org/pl/index.html</a:t>
            </a:r>
            <a:r>
              <a:rPr lang="pl-PL" dirty="0"/>
              <a:t>).</a:t>
            </a:r>
          </a:p>
          <a:p>
            <a:r>
              <a:rPr lang="pl-PL" dirty="0"/>
              <a:t>Następnie za pomocą </a:t>
            </a:r>
            <a:r>
              <a:rPr lang="pl-PL" dirty="0" err="1"/>
              <a:t>XAMPPa</a:t>
            </a:r>
            <a:r>
              <a:rPr lang="pl-PL" dirty="0"/>
              <a:t> należy uruchomić serwery Apache i MySQL.</a:t>
            </a:r>
          </a:p>
          <a:p>
            <a:r>
              <a:rPr lang="pl-PL" dirty="0"/>
              <a:t>Program </a:t>
            </a:r>
            <a:r>
              <a:rPr lang="pl-PL" dirty="0" err="1"/>
              <a:t>phpMyAdmin</a:t>
            </a:r>
            <a:r>
              <a:rPr lang="pl-PL" dirty="0"/>
              <a:t> można od teraz uruchomić za pomocą przeglądarki internetowej wpisując w polu adresu </a:t>
            </a:r>
            <a:r>
              <a:rPr lang="pl-PL" i="1" dirty="0">
                <a:hlinkClick r:id="rId4"/>
              </a:rPr>
              <a:t>http://localhost/phpmyadmin</a:t>
            </a:r>
            <a:r>
              <a:rPr lang="pl-PL" i="1" dirty="0"/>
              <a:t> </a:t>
            </a:r>
            <a:r>
              <a:rPr lang="pl-PL" dirty="0"/>
              <a:t>lub </a:t>
            </a:r>
            <a:r>
              <a:rPr lang="pl-PL" i="1" dirty="0">
                <a:hlinkClick r:id="rId5"/>
              </a:rPr>
              <a:t>http://127.0.0.1/phpmyadmin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Serwer Apache umożliwia otwarcie strony (z aplikacją </a:t>
            </a:r>
            <a:r>
              <a:rPr lang="pl-PL" dirty="0" err="1"/>
              <a:t>phpMyAdmin</a:t>
            </a:r>
            <a:r>
              <a:rPr lang="pl-PL" dirty="0"/>
              <a:t>) postawionej na własnym komputerze, natomiast serwer MySQL umożliwia korzystanie z bazy danych.</a:t>
            </a:r>
          </a:p>
        </p:txBody>
      </p:sp>
    </p:spTree>
    <p:extLst>
      <p:ext uri="{BB962C8B-B14F-4D97-AF65-F5344CB8AC3E}">
        <p14:creationId xmlns:p14="http://schemas.microsoft.com/office/powerpoint/2010/main" val="1998922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76D2B-EF44-CFA6-820A-4E4DAB926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FACB41-6EFD-7C8B-01D1-E598EB50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relacji w relacyjnych bazach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B589923-F20D-1FA6-3A04-6EAF53D2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685167-3D9C-319F-3C00-3379671C9B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252028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Zwróćmy uwagę na połączenie między encjami Student i Ocena.</a:t>
            </a:r>
          </a:p>
          <a:p>
            <a:r>
              <a:rPr lang="pl-PL" dirty="0"/>
              <a:t>Jest to linia, która z jednej strony ma rozgałęzienie (jest ono lepiej widoczne na diagramie MySQL Workbench).</a:t>
            </a:r>
          </a:p>
          <a:p>
            <a:r>
              <a:rPr lang="pl-PL" dirty="0"/>
              <a:t>Oznacza to, że encje są połączone relacją </a:t>
            </a:r>
            <a:r>
              <a:rPr lang="pl-PL" b="1" dirty="0"/>
              <a:t>jeden-do-wielu</a:t>
            </a:r>
            <a:r>
              <a:rPr lang="pl-PL" dirty="0"/>
              <a:t>.</a:t>
            </a:r>
          </a:p>
          <a:p>
            <a:r>
              <a:rPr lang="pl-PL" b="1" dirty="0"/>
              <a:t>Jeden</a:t>
            </a:r>
            <a:r>
              <a:rPr lang="pl-PL" dirty="0"/>
              <a:t> student ma </a:t>
            </a:r>
            <a:r>
              <a:rPr lang="pl-PL" b="1" dirty="0"/>
              <a:t>wiele</a:t>
            </a:r>
            <a:r>
              <a:rPr lang="pl-PL" dirty="0"/>
              <a:t> ocen, ale konkretna ocena należy tylko do </a:t>
            </a:r>
            <a:r>
              <a:rPr lang="pl-PL" b="1" dirty="0"/>
              <a:t>jednego</a:t>
            </a:r>
            <a:r>
              <a:rPr lang="pl-PL" dirty="0"/>
              <a:t> studenta.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957FA49-E376-551A-08D2-5A60B17DE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31" y="3973798"/>
            <a:ext cx="5903535" cy="202944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EE627D8-78E2-CE5C-72FE-6F75DABAA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680780"/>
            <a:ext cx="5698260" cy="26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34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7F07F-EDC4-F78D-51CC-F39AC39C5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096EA-D539-7E76-570D-0F008265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relacji w relacyjnych bazach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66EFDEF-2875-8ABC-BD0C-819D3615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8A12F3-7E27-BCBD-749B-5BC21629FD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28800"/>
            <a:ext cx="10972800" cy="2016224"/>
          </a:xfrm>
        </p:spPr>
        <p:txBody>
          <a:bodyPr>
            <a:normAutofit/>
          </a:bodyPr>
          <a:lstStyle/>
          <a:p>
            <a:r>
              <a:rPr lang="pl-PL" dirty="0"/>
              <a:t>W relacji jeden-do-wielu klucz obcy występuje zawsze po stronie tej encji, przy której jest rozgałęzienie.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45DDFA9-917E-B7C9-B21B-D89EC3334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31" y="3973798"/>
            <a:ext cx="5903535" cy="20294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12A7411-AC46-2EF5-2671-F0C0F4D8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680780"/>
            <a:ext cx="5698260" cy="26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8821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438BC-FF90-264B-BD64-165AD8F56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3F3FC-50E7-3AA8-38DF-9B30CC2A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Rodzaje relacji w relacyjnych bazach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D8B6E48-3319-038C-AF0D-4CD27A97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66C3EA-6640-2D54-BEFD-9A114B8BCA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8230" y="1233414"/>
            <a:ext cx="11495540" cy="4937760"/>
          </a:xfrm>
        </p:spPr>
        <p:txBody>
          <a:bodyPr/>
          <a:lstStyle/>
          <a:p>
            <a:r>
              <a:rPr lang="pl-PL" dirty="0"/>
              <a:t>Czy w relacyjnych bazach danych są możliwe relacje inne niż </a:t>
            </a:r>
            <a:r>
              <a:rPr lang="pl-PL" b="1" dirty="0"/>
              <a:t>jeden-do-wielu</a:t>
            </a:r>
            <a:r>
              <a:rPr lang="pl-PL" dirty="0"/>
              <a:t>?</a:t>
            </a:r>
          </a:p>
          <a:p>
            <a:endParaRPr lang="pl-PL" dirty="0"/>
          </a:p>
          <a:p>
            <a:r>
              <a:rPr lang="pl-PL" dirty="0"/>
              <a:t>Relacje </a:t>
            </a:r>
            <a:r>
              <a:rPr lang="pl-PL" b="1" dirty="0"/>
              <a:t>jeden-do-jednego</a:t>
            </a:r>
            <a:r>
              <a:rPr lang="pl-PL" dirty="0"/>
              <a:t> są dopuszczalne, ale rzadko stosowane.</a:t>
            </a:r>
          </a:p>
          <a:p>
            <a:endParaRPr lang="pl-PL" dirty="0"/>
          </a:p>
          <a:p>
            <a:r>
              <a:rPr lang="pl-PL" dirty="0"/>
              <a:t>Relacje </a:t>
            </a:r>
            <a:r>
              <a:rPr lang="pl-PL" b="1" dirty="0"/>
              <a:t>wiele-do-wielu</a:t>
            </a:r>
            <a:r>
              <a:rPr lang="pl-PL" dirty="0"/>
              <a:t> są niedopuszczalne. Mogą wystąpić na początkowym etapie projektowania bazy danych, ale trzeba je później wyeliminować.</a:t>
            </a:r>
          </a:p>
        </p:txBody>
      </p:sp>
    </p:spTree>
    <p:extLst>
      <p:ext uri="{BB962C8B-B14F-4D97-AF65-F5344CB8AC3E}">
        <p14:creationId xmlns:p14="http://schemas.microsoft.com/office/powerpoint/2010/main" val="4011013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C59F9-BBBC-DCF4-57EE-2DC1FD2A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Relacja jeden-do-jednego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27B765B-FD63-24F9-1054-2A11A15F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06ACC8-8B20-C28A-DDD9-89594DC214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9175" y="1292771"/>
            <a:ext cx="11573649" cy="2065784"/>
          </a:xfrm>
        </p:spPr>
        <p:txBody>
          <a:bodyPr>
            <a:normAutofit/>
          </a:bodyPr>
          <a:lstStyle/>
          <a:p>
            <a:r>
              <a:rPr lang="pl-PL" dirty="0"/>
              <a:t>Połączenie jeden-do-jednego nie ma rozgałęzienia. Co ono oznacza w praktyce?</a:t>
            </a:r>
          </a:p>
          <a:p>
            <a:r>
              <a:rPr lang="pl-PL" dirty="0"/>
              <a:t>Użytkownik ma tylko </a:t>
            </a:r>
            <a:r>
              <a:rPr lang="pl-PL" b="1" dirty="0"/>
              <a:t>jeden</a:t>
            </a:r>
            <a:r>
              <a:rPr lang="pl-PL" dirty="0"/>
              <a:t> zestaw danych logowania (nie może logować się przy użyciu różnych haseł).</a:t>
            </a:r>
          </a:p>
          <a:p>
            <a:r>
              <a:rPr lang="pl-PL" dirty="0"/>
              <a:t>Dane logowania dotyczą tylko </a:t>
            </a:r>
            <a:r>
              <a:rPr lang="pl-PL" b="1" dirty="0"/>
              <a:t>jednego</a:t>
            </a:r>
            <a:r>
              <a:rPr lang="pl-PL" dirty="0"/>
              <a:t> użytkownika.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0973F18-2181-DA90-1EF9-2CD84E4A4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83" y="3520997"/>
            <a:ext cx="7436833" cy="28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88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6B89-765A-72B4-32E0-1A9EAF0B3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3C3814-326C-26A1-11EE-43D9D1AA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Relacja jeden-do-jednego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256AC82-A1DF-B8B3-B402-9BD45CEC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F04949-5EBB-9544-8EA6-7FE3ADCC51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3372" y="1084961"/>
            <a:ext cx="11305256" cy="242938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której encji wstawia się klucz obcy w relacji jeden-do-jednego?</a:t>
            </a:r>
          </a:p>
          <a:p>
            <a:r>
              <a:rPr lang="pl-PL" dirty="0"/>
              <a:t>Z technicznego punktu widzenia można w dowolnej encji.</a:t>
            </a:r>
          </a:p>
          <a:p>
            <a:r>
              <a:rPr lang="pl-PL" dirty="0"/>
              <a:t>W praktyce klucz najlepiej wstawić w tej tabeli, która jest logicznie zależna od drugiej. W tym przypadku dane logowania są zależne od użytkownika, </a:t>
            </a:r>
            <a:br>
              <a:rPr lang="pl-PL" dirty="0"/>
            </a:br>
            <a:r>
              <a:rPr lang="pl-PL" dirty="0"/>
              <a:t>a nie użytkownik od danych logowania (aby istniały dane logowania, musi istnieć użytkownik).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39E566-27B8-F240-251D-6F4754D0B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83" y="3520997"/>
            <a:ext cx="7436833" cy="28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19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6AC97-A4E2-E0F5-3EDA-D223A4F2E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58A830-0C1A-E791-AAF4-CE3EA715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Relacja jeden-do-jednego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A298B8A-18DF-16BB-E8A5-84272D2B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01DFC0-4A15-0771-A24D-432F51325F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3372" y="1167379"/>
            <a:ext cx="11305256" cy="254965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Należy zwrócić uwagę, że w encji </a:t>
            </a:r>
            <a:r>
              <a:rPr lang="pl-PL" dirty="0" err="1"/>
              <a:t>DaneLogowania</a:t>
            </a:r>
            <a:r>
              <a:rPr lang="pl-PL" dirty="0"/>
              <a:t> klucz obcy </a:t>
            </a:r>
            <a:r>
              <a:rPr lang="pl-PL" dirty="0" err="1"/>
              <a:t>ID_danych</a:t>
            </a:r>
            <a:r>
              <a:rPr lang="pl-PL" dirty="0"/>
              <a:t> jest jednocześnie kluczem głównym (ikona czerwonego klucza).</a:t>
            </a:r>
          </a:p>
          <a:p>
            <a:r>
              <a:rPr lang="pl-PL" dirty="0"/>
              <a:t>Jest to najlepszy sposób na realizację relacji jeden-do-jednego w praktyce.</a:t>
            </a:r>
          </a:p>
          <a:p>
            <a:r>
              <a:rPr lang="pl-PL" dirty="0"/>
              <a:t>Wartość takiego klucza obcego nie może się powtarzać, ponieważ, jako klucz główny jest on unikalny. Oznacza to, że dane logowania zawsze dotyczą tylko jednego użytkownika.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3646DFF-553F-1061-4B15-96CFBE5A5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83" y="3520997"/>
            <a:ext cx="7436833" cy="28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44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C11C-46BE-E7A2-BDFF-61CF33243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2E6577-8999-F7B7-F969-A0B9C653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Relacja jeden-do-jednego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374AE8B-9FEC-A631-473F-80A4DA84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C065A9-7F47-A8A3-483F-88CEB962C6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368" y="1167379"/>
            <a:ext cx="8784976" cy="5141941"/>
          </a:xfrm>
        </p:spPr>
        <p:txBody>
          <a:bodyPr>
            <a:normAutofit/>
          </a:bodyPr>
          <a:lstStyle/>
          <a:p>
            <a:r>
              <a:rPr lang="pl-PL" dirty="0"/>
              <a:t>Czy relacja jeden-do-jednego jest absolutnie konieczna? Czy można zamiast niej zrobić tylko jedną encję </a:t>
            </a:r>
            <a:r>
              <a:rPr lang="pl-PL" dirty="0" err="1"/>
              <a:t>Uzytkownik</a:t>
            </a:r>
            <a:r>
              <a:rPr lang="pl-PL" dirty="0"/>
              <a:t> i powstawiać do niej wszystkie atrybuty?</a:t>
            </a:r>
          </a:p>
          <a:p>
            <a:endParaRPr lang="pl-PL" dirty="0"/>
          </a:p>
          <a:p>
            <a:r>
              <a:rPr lang="pl-PL" dirty="0"/>
              <a:t>Można. Oba podejścia mają sens, ale mają również wady </a:t>
            </a:r>
            <a:br>
              <a:rPr lang="pl-PL" dirty="0"/>
            </a:br>
            <a:r>
              <a:rPr lang="pl-PL" dirty="0"/>
              <a:t>i zalety.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2EEEDFA-D955-EF25-1D51-E5D8D101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55" y="1628800"/>
            <a:ext cx="2973364" cy="36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5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DF82D-D871-F417-9440-B4A66AF1E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036D7-3A6C-C9C2-26B5-B05F48B5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Zalety jednej tabeli z umieszczonymi w niej wszystkimi atrybutami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FF80F1E-CC90-3E8B-5A36-58A6AE49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B167E7-DB86-991C-D1D5-8194174577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368" y="1167379"/>
            <a:ext cx="11449272" cy="5141941"/>
          </a:xfrm>
        </p:spPr>
        <p:txBody>
          <a:bodyPr>
            <a:normAutofit/>
          </a:bodyPr>
          <a:lstStyle/>
          <a:p>
            <a:r>
              <a:rPr lang="pl-PL" dirty="0"/>
              <a:t>Struktura bazy danych będzie uproszczona. Ułatwi to:</a:t>
            </a:r>
          </a:p>
          <a:p>
            <a:pPr lvl="1"/>
            <a:r>
              <a:rPr lang="pl-PL" dirty="0"/>
              <a:t>utworzenie takiej bazy danych,</a:t>
            </a:r>
          </a:p>
          <a:p>
            <a:pPr lvl="1"/>
            <a:r>
              <a:rPr lang="pl-PL" dirty="0"/>
              <a:t>wykonywanie zapytań i modyfikacje danych,</a:t>
            </a:r>
          </a:p>
          <a:p>
            <a:pPr lvl="1"/>
            <a:r>
              <a:rPr lang="pl-PL" dirty="0"/>
              <a:t>analizę takiej bazy danych, szczególnie w przypadku, gdy składa się ona z wielu tabel.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E627FD5-E48F-266B-7D37-59FA7D6F1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30" y="2900785"/>
            <a:ext cx="27573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6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3025A-CD61-E219-EB76-0ACB48CE5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4C0305-99B2-128C-DB4E-90EB05E2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Historia baz danych </a:t>
            </a:r>
            <a:br>
              <a:rPr lang="pl-PL" dirty="0"/>
            </a:br>
            <a:r>
              <a:rPr lang="pl-PL" dirty="0"/>
              <a:t>Część II – lata 60. </a:t>
            </a:r>
            <a:r>
              <a:rPr lang="pl-PL" b="1" dirty="0"/>
              <a:t>– </a:t>
            </a:r>
            <a:r>
              <a:rPr lang="pl-PL" dirty="0"/>
              <a:t>70.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762B11A-19E8-C627-C140-3A15868C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3049F8-7AA2-B86E-307B-025F78D375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16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Bazy hierarchiczne i sieciowe:</a:t>
            </a:r>
          </a:p>
          <a:p>
            <a:r>
              <a:rPr lang="pl-PL" dirty="0"/>
              <a:t>Wraz z rozwojem komputerów powstały pierwsze elektroniczne systemy baz danych, np. IBM Information Management System (1966).</a:t>
            </a:r>
          </a:p>
          <a:p>
            <a:endParaRPr lang="pl-PL" sz="2000" dirty="0"/>
          </a:p>
          <a:p>
            <a:r>
              <a:rPr lang="pl-PL" dirty="0"/>
              <a:t>Struktura hierarchiczna: dane były przechowywane w postaci drzewa (podobnie jak system plików i folderów w systemach operacyjnych).</a:t>
            </a:r>
          </a:p>
          <a:p>
            <a:endParaRPr lang="pl-PL" sz="2000" dirty="0"/>
          </a:p>
          <a:p>
            <a:r>
              <a:rPr lang="pl-PL" dirty="0"/>
              <a:t>Model sieciowy (np. IDS – </a:t>
            </a:r>
            <a:r>
              <a:rPr lang="pl-PL" dirty="0" err="1"/>
              <a:t>Integrated</a:t>
            </a:r>
            <a:r>
              <a:rPr lang="pl-PL" dirty="0"/>
              <a:t> Data </a:t>
            </a:r>
            <a:r>
              <a:rPr lang="pl-PL" dirty="0" err="1"/>
              <a:t>Store</a:t>
            </a:r>
            <a:r>
              <a:rPr lang="pl-PL" dirty="0"/>
              <a:t>, CODASYL) umożliwiał bardziej skomplikowane powiązania między danymi.</a:t>
            </a:r>
          </a:p>
          <a:p>
            <a:endParaRPr lang="pl-PL" sz="2000" dirty="0"/>
          </a:p>
          <a:p>
            <a:r>
              <a:rPr lang="pl-PL" dirty="0"/>
              <a:t>Problemem tych baz była trudność w modyfikacji struktury </a:t>
            </a:r>
            <a:br>
              <a:rPr lang="pl-PL" dirty="0"/>
            </a:br>
            <a:r>
              <a:rPr lang="pl-PL" dirty="0"/>
              <a:t>i skomplikowane zapytania.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063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38E8C-BBEA-2F2C-0392-B0DC75C7E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C9C406-F895-E703-CB1D-4B9F88A0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Zalety utworzenia dwóch tabel połączonych relacją </a:t>
            </a:r>
            <a:br>
              <a:rPr lang="pl-PL" dirty="0"/>
            </a:br>
            <a:r>
              <a:rPr lang="pl-PL" dirty="0"/>
              <a:t>jeden-do-jednego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AB4A5CC-AA0B-4648-08A8-BAF79031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C2BAB5-3116-991D-AE65-4ADB8BB97D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3372" y="1167379"/>
            <a:ext cx="11305256" cy="2261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Zaleta 1. Bezpieczeństwo.</a:t>
            </a:r>
          </a:p>
          <a:p>
            <a:r>
              <a:rPr lang="pl-PL" dirty="0"/>
              <a:t>Np. możemy nadać działowi HR uprawnienia z dostępem do tabeli </a:t>
            </a:r>
            <a:r>
              <a:rPr lang="pl-PL" dirty="0" err="1"/>
              <a:t>Uzytkownik</a:t>
            </a:r>
            <a:r>
              <a:rPr lang="pl-PL" dirty="0"/>
              <a:t> (dane osobowe), ale nie dawać mu dostępu do tabeli </a:t>
            </a:r>
            <a:r>
              <a:rPr lang="pl-PL" dirty="0" err="1"/>
              <a:t>DaneLogowania</a:t>
            </a:r>
            <a:r>
              <a:rPr lang="pl-PL" dirty="0"/>
              <a:t> (np. loginów, daty ostatniego logowania).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2B54B3-BA60-5626-9573-6739091B3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83" y="3520997"/>
            <a:ext cx="7436833" cy="28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43FFF-7068-F5B8-D4D5-B2C791C58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8B1C4-B5CB-2891-E3FE-31BC3A52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Zalety utworzenia dwóch tabel połączonych relacją </a:t>
            </a:r>
            <a:br>
              <a:rPr lang="pl-PL" dirty="0"/>
            </a:br>
            <a:r>
              <a:rPr lang="pl-PL" dirty="0"/>
              <a:t>jeden-do-jednego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A7ED1C4-7821-DE06-B69F-DD27334C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4696C4-F1D9-E0EB-AA58-0D0F1AED97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3372" y="1167379"/>
            <a:ext cx="11305256" cy="2405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Zaleta 2. Częstotliwość dostępu (wydajność).</a:t>
            </a:r>
          </a:p>
          <a:p>
            <a:r>
              <a:rPr lang="pl-PL" dirty="0"/>
              <a:t>Dane logowania są często aktualizowane, ale dane osobowe rzadko.</a:t>
            </a:r>
          </a:p>
          <a:p>
            <a:r>
              <a:rPr lang="pl-PL" dirty="0"/>
              <a:t>Tabela </a:t>
            </a:r>
            <a:r>
              <a:rPr lang="pl-PL" dirty="0" err="1"/>
              <a:t>Uzytkownik</a:t>
            </a:r>
            <a:r>
              <a:rPr lang="pl-PL" dirty="0"/>
              <a:t> nie będzie obciążana częstymi zmianami danych logowania.</a:t>
            </a:r>
          </a:p>
          <a:p>
            <a:r>
              <a:rPr lang="pl-PL" dirty="0"/>
              <a:t>Zapytania do tabeli </a:t>
            </a:r>
            <a:r>
              <a:rPr lang="pl-PL" dirty="0" err="1"/>
              <a:t>Uzytkownik</a:t>
            </a:r>
            <a:r>
              <a:rPr lang="pl-PL" dirty="0"/>
              <a:t> nie muszą ściągać niepotrzebnych danych.</a:t>
            </a:r>
          </a:p>
          <a:p>
            <a:r>
              <a:rPr lang="pl-PL" dirty="0"/>
              <a:t>Przyczyni się to do zwiększenia szybkości operacji, co ma znacznie szczególnie </a:t>
            </a:r>
            <a:br>
              <a:rPr lang="pl-PL" dirty="0"/>
            </a:br>
            <a:r>
              <a:rPr lang="pl-PL" dirty="0"/>
              <a:t>w przypadku dużych baz danych.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7F69D3-D7E9-F83A-7196-835490A2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83" y="3520997"/>
            <a:ext cx="7436833" cy="28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7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9F517-8425-4FAB-F115-2A752223A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6D5220-0726-9A39-40ED-5091312C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Dodatkowe spostrzeżenie – atrybut </a:t>
            </a:r>
            <a:r>
              <a:rPr lang="pl-PL" dirty="0" err="1"/>
              <a:t>Ostatnie_logowanie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E8B751A-3E81-9F59-7E9C-63448799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A38A70-8503-29BD-D8B2-3A38F6C361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5370" y="1177763"/>
            <a:ext cx="11341260" cy="2477645"/>
          </a:xfrm>
        </p:spPr>
        <p:txBody>
          <a:bodyPr>
            <a:normAutofit/>
          </a:bodyPr>
          <a:lstStyle/>
          <a:p>
            <a:r>
              <a:rPr lang="pl-PL" dirty="0"/>
              <a:t>Warto zwrócić uwagę, że w bazie danych użytkowników atrybut </a:t>
            </a:r>
            <a:r>
              <a:rPr lang="pl-PL" dirty="0" err="1"/>
              <a:t>Ostatnie_logowanie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jest typu DATETIME (data i czas w formacie YYYY-MM-DD HH:MI:SS);</a:t>
            </a:r>
          </a:p>
          <a:p>
            <a:pPr lvl="1"/>
            <a:r>
              <a:rPr lang="pl-PL" dirty="0"/>
              <a:t>jest atrybutem opcjonalnym; powodem jest fakt, że użytkownik, który założył konto, ale nie zdążył się jeszcze zalogować, nie będzie mieć wpisanej żadnej daty logowania.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CB6FA98-E2C0-C579-7664-A7791883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83" y="3520997"/>
            <a:ext cx="7436833" cy="28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4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51E78-598F-897A-58ED-FAF2906F6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8CD7F4-9939-9A52-232A-659F303B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Dodatkowe uwaga – przechowywanie haseł w bazie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23489AA-9959-2C18-6181-C67658F0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7DFB53-EFC6-C94D-4907-7E834C53D6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5370" y="1177763"/>
            <a:ext cx="11341260" cy="2477645"/>
          </a:xfrm>
        </p:spPr>
        <p:txBody>
          <a:bodyPr>
            <a:normAutofit/>
          </a:bodyPr>
          <a:lstStyle/>
          <a:p>
            <a:r>
              <a:rPr lang="pl-PL" dirty="0"/>
              <a:t>Jednym z atrybutów encji </a:t>
            </a:r>
            <a:r>
              <a:rPr lang="pl-PL" dirty="0" err="1"/>
              <a:t>DaneLogowania</a:t>
            </a:r>
            <a:r>
              <a:rPr lang="pl-PL" dirty="0"/>
              <a:t> jest hasło użytkownika.</a:t>
            </a:r>
          </a:p>
          <a:p>
            <a:r>
              <a:rPr lang="pl-PL" dirty="0"/>
              <a:t>Haseł nie powinno się przechowywać w bazie danych w postaci jawnej (bezpośredniej) ze względów bezpieczeństwa.</a:t>
            </a:r>
          </a:p>
          <a:p>
            <a:r>
              <a:rPr lang="pl-PL" dirty="0"/>
              <a:t>Nikt nie powinien mieć dostępu do takich haseł (ani haker, który uzyska dostęp do bazy danych, ani nawet administrator bazy danych).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7128506-75C5-A855-3FD3-CBD9B7F9A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83" y="3520997"/>
            <a:ext cx="7436833" cy="28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95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79700-A522-4249-F576-35E5BBBB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7F144D-A36B-9F7D-D5C2-8D630726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Dodatkowe uwaga – przechowywanie haseł w bazie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688B491-C0A1-1BA5-466E-2B292B88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BBBEB0-DD03-0565-822C-545476BFB1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5370" y="1177763"/>
            <a:ext cx="11341260" cy="505954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l-PL" dirty="0"/>
              <a:t>Najczęściej hasła przechowuje się w formie </a:t>
            </a:r>
            <a:r>
              <a:rPr lang="pl-PL" dirty="0" err="1"/>
              <a:t>zahaszowanej</a:t>
            </a:r>
            <a:r>
              <a:rPr lang="pl-PL" dirty="0"/>
              <a:t>.</a:t>
            </a:r>
          </a:p>
          <a:p>
            <a:pPr>
              <a:spcBef>
                <a:spcPts val="1200"/>
              </a:spcBef>
            </a:pPr>
            <a:r>
              <a:rPr lang="pl-PL" dirty="0" err="1"/>
              <a:t>Haszowanie</a:t>
            </a:r>
            <a:r>
              <a:rPr lang="pl-PL" dirty="0"/>
              <a:t> polega na przekształceniu hasła na unikalny ciąg znaków.</a:t>
            </a:r>
          </a:p>
          <a:p>
            <a:pPr>
              <a:spcBef>
                <a:spcPts val="1200"/>
              </a:spcBef>
            </a:pPr>
            <a:r>
              <a:rPr lang="pl-PL" dirty="0"/>
              <a:t>Taki ciąg jest nieodwracalny, co oznacza, że nie można z niego odzyskać oryginalnego hasła.</a:t>
            </a:r>
          </a:p>
          <a:p>
            <a:pPr>
              <a:spcBef>
                <a:spcPts val="1200"/>
              </a:spcBef>
            </a:pPr>
            <a:r>
              <a:rPr lang="pl-PL" dirty="0"/>
              <a:t>Za każdym razem, gdy użytkownicy logują się do serwisów, wpisane przez nich hasła są haszowane i porównywane z </a:t>
            </a:r>
            <a:r>
              <a:rPr lang="pl-PL" dirty="0" err="1"/>
              <a:t>zahaszowanym</a:t>
            </a:r>
            <a:r>
              <a:rPr lang="pl-PL" dirty="0"/>
              <a:t> hasłem istniejącym w bazie danych.</a:t>
            </a:r>
          </a:p>
          <a:p>
            <a:pPr>
              <a:spcBef>
                <a:spcPts val="1200"/>
              </a:spcBef>
            </a:pPr>
            <a:r>
              <a:rPr lang="pl-PL" dirty="0"/>
              <a:t>Popularne metody haszowania, to </a:t>
            </a:r>
            <a:r>
              <a:rPr lang="pl-PL" i="1" dirty="0" err="1"/>
              <a:t>bcrypt</a:t>
            </a:r>
            <a:r>
              <a:rPr lang="pl-PL" dirty="0"/>
              <a:t>, </a:t>
            </a:r>
            <a:r>
              <a:rPr lang="pl-PL" i="1" dirty="0"/>
              <a:t>argon2</a:t>
            </a:r>
            <a:r>
              <a:rPr lang="pl-PL" dirty="0"/>
              <a:t>, </a:t>
            </a:r>
            <a:r>
              <a:rPr lang="pl-PL" i="1" dirty="0"/>
              <a:t>PBKDF2</a:t>
            </a:r>
            <a:r>
              <a:rPr lang="pl-PL" dirty="0"/>
              <a:t>, </a:t>
            </a:r>
            <a:r>
              <a:rPr lang="pl-PL" i="1" dirty="0" err="1"/>
              <a:t>scrypt</a:t>
            </a:r>
            <a:r>
              <a:rPr lang="pl-PL" dirty="0"/>
              <a:t>.</a:t>
            </a:r>
          </a:p>
          <a:p>
            <a:pPr>
              <a:spcBef>
                <a:spcPts val="1200"/>
              </a:spcBef>
            </a:pPr>
            <a:r>
              <a:rPr lang="pl-PL" dirty="0"/>
              <a:t>Metody te zwracają kod o stałej szerokości znaków. </a:t>
            </a:r>
            <a:br>
              <a:rPr lang="pl-PL" dirty="0"/>
            </a:br>
            <a:r>
              <a:rPr lang="pl-PL" dirty="0"/>
              <a:t>Przykładowo, w przypadku </a:t>
            </a:r>
            <a:r>
              <a:rPr lang="pl-PL" i="1" dirty="0" err="1"/>
              <a:t>bcrypt</a:t>
            </a:r>
            <a:r>
              <a:rPr lang="pl-PL" dirty="0"/>
              <a:t> jest to 60 znaków.</a:t>
            </a:r>
          </a:p>
        </p:txBody>
      </p:sp>
    </p:spTree>
    <p:extLst>
      <p:ext uri="{BB962C8B-B14F-4D97-AF65-F5344CB8AC3E}">
        <p14:creationId xmlns:p14="http://schemas.microsoft.com/office/powerpoint/2010/main" val="2049431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114B46-2EE6-EE62-A95F-36D64B74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Ciekawostka – Dlaczego więc hasła czasami wyciekają?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717DFFD-037B-8D5F-6D23-EE26E8CF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2B9703-8ECF-30E9-C767-40F465EF66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2215" y="1179717"/>
            <a:ext cx="11127569" cy="5140539"/>
          </a:xfrm>
        </p:spPr>
        <p:txBody>
          <a:bodyPr/>
          <a:lstStyle/>
          <a:p>
            <a:r>
              <a:rPr lang="pl-PL" dirty="0"/>
              <a:t>Pomimo reguły haszowania haseł zdarza się, że czasem hakerzy uzyskują do nich dostęp. Jakie mogą być powody?</a:t>
            </a:r>
          </a:p>
          <a:p>
            <a:pPr lvl="1"/>
            <a:r>
              <a:rPr lang="pl-PL" sz="2600" dirty="0"/>
              <a:t>W niektórych (szczególnie starych, tanich) systemach/stronach hasła mogą być przechowywane bez haszowania.</a:t>
            </a:r>
          </a:p>
          <a:p>
            <a:pPr lvl="1"/>
            <a:r>
              <a:rPr lang="pl-PL" sz="2600" dirty="0"/>
              <a:t>Używa się słabych lub przestarzałych metod haszowania, np. MD5, SHA-1.</a:t>
            </a:r>
          </a:p>
          <a:p>
            <a:pPr lvl="1"/>
            <a:r>
              <a:rPr lang="pl-PL" sz="2600" dirty="0"/>
              <a:t>Słabe hasła użytkowników mają znane kody, a więc hakerzy mając kod sprawdzają, czy nie pasuje on do jakiegoś znanego wzorca.</a:t>
            </a:r>
          </a:p>
          <a:p>
            <a:pPr lvl="2"/>
            <a:r>
              <a:rPr lang="pl-PL" sz="2600" dirty="0"/>
              <a:t>Dlatego nie warto używać haseł typu: 123456, </a:t>
            </a:r>
            <a:r>
              <a:rPr lang="pl-PL" sz="2600" dirty="0" err="1"/>
              <a:t>qwerty</a:t>
            </a:r>
            <a:r>
              <a:rPr lang="pl-PL" sz="2600" dirty="0"/>
              <a:t>, haslo123).</a:t>
            </a:r>
          </a:p>
          <a:p>
            <a:pPr lvl="1"/>
            <a:r>
              <a:rPr lang="pl-PL" sz="2600" dirty="0"/>
              <a:t>Hasła wyciekają nie z bazy danych, tylko innymi sposobami: </a:t>
            </a:r>
            <a:r>
              <a:rPr lang="pl-PL" sz="2600" dirty="0" err="1"/>
              <a:t>phishing</a:t>
            </a:r>
            <a:r>
              <a:rPr lang="pl-PL" sz="2600" dirty="0"/>
              <a:t>, </a:t>
            </a:r>
            <a:r>
              <a:rPr lang="pl-PL" sz="2600" dirty="0" err="1"/>
              <a:t>keylogger</a:t>
            </a:r>
            <a:r>
              <a:rPr lang="pl-PL" sz="2600" dirty="0"/>
              <a:t> itp.</a:t>
            </a:r>
          </a:p>
        </p:txBody>
      </p:sp>
    </p:spTree>
    <p:extLst>
      <p:ext uri="{BB962C8B-B14F-4D97-AF65-F5344CB8AC3E}">
        <p14:creationId xmlns:p14="http://schemas.microsoft.com/office/powerpoint/2010/main" val="2834846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53B288-BFB6-B6BC-01F1-167EE3F65B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166320"/>
          </a:xfrm>
        </p:spPr>
        <p:txBody>
          <a:bodyPr>
            <a:normAutofit/>
          </a:bodyPr>
          <a:lstStyle/>
          <a:p>
            <a:r>
              <a:rPr lang="pl-PL" dirty="0"/>
              <a:t>Rozważmy przykład bazy danych księgarni.</a:t>
            </a:r>
          </a:p>
          <a:p>
            <a:r>
              <a:rPr lang="pl-PL" dirty="0"/>
              <a:t>Czy taka struktura bazy jest odpowiednia?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Odpowiedź: Nie jest odpowiednia, ponieważ jedna książka może mieć wielu autorów.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B76464-7EF3-376F-62C5-034DDC57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Relacje wiele-do-wielu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30DA59B-2974-115D-E889-5616CDEF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56</a:t>
            </a:fld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E9D0B2D-BDF4-B591-B4B0-9F0F8E74A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92" y="2060848"/>
            <a:ext cx="8040216" cy="34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6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37131-A025-1F6B-FE2B-C6DFB6C15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05FDDE-C9A5-C998-2698-196675F8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Relacje wiele-do-wielu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6F9E493-6724-4414-0D39-A928D4F6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2B0961F-5EF8-44B0-E659-49465F54C0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518457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Czy zatem baza danych o takiej strukturze jest poprawna?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Odpowiedź: Jest poprawna na wstępnym etapie projektowania.</a:t>
            </a:r>
          </a:p>
          <a:p>
            <a:r>
              <a:rPr lang="pl-PL" dirty="0"/>
              <a:t>Końcowa wersja diagramu musi zostać zmieniona, ponieważ relacyjne bazy danych nie dopuszczają relacji wiele-do-wielu.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4973C09-C441-D58F-83CB-A37BEB84C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32" y="1556792"/>
            <a:ext cx="8424936" cy="35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28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FA717-3CC0-C229-A455-4226EA9DE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7923F8-D822-2561-4662-D150801B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Relacje wiele-do-wielu – co zrobić, że je wyeliminować w końcowym projekcie bazy danych?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ECBC0E2-B8D6-1DB2-F4CA-FBE0EDDA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1FACA9-11DB-77F6-B184-ECF01B00BF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52736"/>
            <a:ext cx="10972800" cy="5256584"/>
          </a:xfrm>
        </p:spPr>
        <p:txBody>
          <a:bodyPr>
            <a:normAutofit/>
          </a:bodyPr>
          <a:lstStyle/>
          <a:p>
            <a:r>
              <a:rPr lang="pl-PL" dirty="0"/>
              <a:t>Aby pozbyć się relacji wiele-do-wielu, należy utworzyć dodatkową encję, </a:t>
            </a:r>
            <a:br>
              <a:rPr lang="pl-PL" dirty="0"/>
            </a:br>
            <a:r>
              <a:rPr lang="pl-PL" dirty="0"/>
              <a:t>z którą pozostałe encje są połączone relacjami jeden-do-wielu.</a:t>
            </a:r>
          </a:p>
          <a:p>
            <a:r>
              <a:rPr lang="pl-PL" dirty="0"/>
              <a:t>W ten sposób, w naszej bazie danych autor może mieć wiele książek, </a:t>
            </a:r>
            <a:br>
              <a:rPr lang="pl-PL" dirty="0"/>
            </a:br>
            <a:r>
              <a:rPr lang="pl-PL" dirty="0"/>
              <a:t>a książka wielu autorów.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057228-7EA8-DBF1-45A7-48FD957BA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6" y="2858035"/>
            <a:ext cx="10850528" cy="34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35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A0D31-046E-69A7-64AF-9273A0DA5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2D2AF-2964-B4EF-FA90-9E2BBA12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Relacje wiele-do-wielu – co zrobić, że je wyeliminować w końcowym projekcie bazy danych?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FEFC12-FBCB-430D-6DC1-5E2DB666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E77694-3BD4-A236-4CB8-928B136BAD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166320"/>
          </a:xfrm>
        </p:spPr>
        <p:txBody>
          <a:bodyPr>
            <a:normAutofit/>
          </a:bodyPr>
          <a:lstStyle/>
          <a:p>
            <a:r>
              <a:rPr lang="pl-PL" dirty="0"/>
              <a:t>Takie pozbywanie się relacji wiele-do-wielu nazywa się czasem normalizacją bazy danych.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47032C1-8AEA-05A6-F20A-9B1434C80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6" y="2858035"/>
            <a:ext cx="10850528" cy="34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56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5CFB7-E756-D6DB-48F3-06EEF9A96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44E40-25F2-5A71-47E8-05F4FAA7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Historia baz danych </a:t>
            </a:r>
            <a:br>
              <a:rPr lang="pl-PL" dirty="0"/>
            </a:br>
            <a:r>
              <a:rPr lang="pl-PL" dirty="0"/>
              <a:t>Część II – lata 70. </a:t>
            </a:r>
            <a:r>
              <a:rPr lang="pl-PL" b="1" dirty="0"/>
              <a:t>– </a:t>
            </a:r>
            <a:r>
              <a:rPr lang="pl-PL" dirty="0"/>
              <a:t>80.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8D48D14-9E47-DF6B-DE19-CFFE13D5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8A50B37-6E2D-2222-70B5-F23FEDEAA1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166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3100" b="1" dirty="0"/>
              <a:t>Relacyjne bazy danych i język SQL:</a:t>
            </a:r>
          </a:p>
          <a:p>
            <a:r>
              <a:rPr lang="pl-PL" sz="2700" dirty="0"/>
              <a:t>1970 – Edgar F. </a:t>
            </a:r>
            <a:r>
              <a:rPr lang="pl-PL" sz="2700" dirty="0" err="1"/>
              <a:t>Codd</a:t>
            </a:r>
            <a:r>
              <a:rPr lang="pl-PL" sz="2700" dirty="0"/>
              <a:t> z IBM publikuje przełomowy artykuł o relacyjnym modelu danych (RDBMS).</a:t>
            </a:r>
          </a:p>
          <a:p>
            <a:endParaRPr lang="pl-PL" sz="1600" dirty="0"/>
          </a:p>
          <a:p>
            <a:r>
              <a:rPr lang="pl-PL" sz="2700" dirty="0"/>
              <a:t>Dane są przechowywane w tabelach, które wykazują wzajemne relacje,</a:t>
            </a:r>
            <a:br>
              <a:rPr lang="pl-PL" sz="2700" dirty="0"/>
            </a:br>
            <a:r>
              <a:rPr lang="pl-PL" sz="2700" dirty="0"/>
              <a:t>co upraszcza ich organizację i przetwarzanie.</a:t>
            </a:r>
          </a:p>
          <a:p>
            <a:endParaRPr lang="pl-PL" sz="1600" dirty="0"/>
          </a:p>
          <a:p>
            <a:r>
              <a:rPr lang="pl-PL" sz="2700" dirty="0"/>
              <a:t>1973/74 – Powstaje SQL (</a:t>
            </a:r>
            <a:r>
              <a:rPr lang="pl-PL" sz="2700" dirty="0" err="1"/>
              <a:t>Structured</a:t>
            </a:r>
            <a:r>
              <a:rPr lang="pl-PL" sz="2700" dirty="0"/>
              <a:t> Query Language) – język do zarządzania bazą danych.</a:t>
            </a:r>
          </a:p>
          <a:p>
            <a:endParaRPr lang="pl-PL" sz="1600" dirty="0"/>
          </a:p>
          <a:p>
            <a:r>
              <a:rPr lang="pl-PL" sz="2700" dirty="0"/>
              <a:t>1986/87 – Język SQL staje się oficjalnym standardowym językiem relacyjnych baz danych (standardy ANSI i ISO).</a:t>
            </a:r>
          </a:p>
          <a:p>
            <a:endParaRPr lang="pl-PL" sz="1600" dirty="0"/>
          </a:p>
          <a:p>
            <a:r>
              <a:rPr lang="pl-PL" sz="2700" dirty="0"/>
              <a:t>Powstają pierwsze komercyjne systemy RDBMS, np. MySQL, </a:t>
            </a:r>
            <a:r>
              <a:rPr lang="pl-PL" sz="2700" dirty="0" err="1"/>
              <a:t>PostgreSQL</a:t>
            </a:r>
            <a:r>
              <a:rPr lang="pl-PL" sz="2700" dirty="0"/>
              <a:t>, Microsoft SQL Server, Oracle, IBM DB2.</a:t>
            </a:r>
          </a:p>
        </p:txBody>
      </p:sp>
    </p:spTree>
    <p:extLst>
      <p:ext uri="{BB962C8B-B14F-4D97-AF65-F5344CB8AC3E}">
        <p14:creationId xmlns:p14="http://schemas.microsoft.com/office/powerpoint/2010/main" val="417374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218FA-0E92-0C87-456E-D1A228877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94C3E5-D5AC-8547-5566-F10F7444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Relacje wiele-do-wielu – co zrobić, że je wyeliminować w końcowym projekcie bazy danych?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388D28C-1BCF-D466-A56A-2C5DC48D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4AA3CA-9248-5F6E-5514-D04B0974D3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52736"/>
            <a:ext cx="10972800" cy="5256584"/>
          </a:xfrm>
        </p:spPr>
        <p:txBody>
          <a:bodyPr>
            <a:normAutofit/>
          </a:bodyPr>
          <a:lstStyle/>
          <a:p>
            <a:r>
              <a:rPr lang="pl-PL" dirty="0"/>
              <a:t>Należy zwrócić uwagę, że w encji </a:t>
            </a:r>
            <a:r>
              <a:rPr lang="pl-PL" dirty="0" err="1"/>
              <a:t>Ksiazka_Autor</a:t>
            </a:r>
            <a:r>
              <a:rPr lang="pl-PL" dirty="0"/>
              <a:t> nie ma klucza głównego.</a:t>
            </a:r>
          </a:p>
          <a:p>
            <a:r>
              <a:rPr lang="pl-PL" dirty="0"/>
              <a:t>Tak naprawdę klucz główny występuje, ale nie jest on pojedynczym atrybutem, tylko złożeniem dwóch kluczy obcych.</a:t>
            </a:r>
          </a:p>
          <a:p>
            <a:r>
              <a:rPr lang="pl-PL" dirty="0"/>
              <a:t>Takie złożenie jest unikalne, a więc może być kluczem głównym.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71B0E7-8B06-8613-A358-B53CC6AA5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6" y="2858035"/>
            <a:ext cx="10850528" cy="34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ED210-C307-857D-7E90-52BE2D0AA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1A991-F628-8810-E5AB-8DCF3612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Baza danych sklepu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4AC80BA-F6FE-2B97-2E8A-1164D735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C3888C-BD22-B5ED-9604-9664D64FAA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5231606"/>
          </a:xfrm>
        </p:spPr>
        <p:txBody>
          <a:bodyPr>
            <a:normAutofit/>
          </a:bodyPr>
          <a:lstStyle/>
          <a:p>
            <a:r>
              <a:rPr lang="pl-PL" dirty="0"/>
              <a:t>Rozważmy bazę danych sklepu, w której przechowywane są informacje </a:t>
            </a:r>
            <a:br>
              <a:rPr lang="pl-PL" dirty="0"/>
            </a:br>
            <a:r>
              <a:rPr lang="pl-PL" dirty="0"/>
              <a:t>o produktach i wystawionych fakturach.</a:t>
            </a:r>
          </a:p>
          <a:p>
            <a:r>
              <a:rPr lang="pl-PL" dirty="0"/>
              <a:t>Czy wystarczą w niej encje Produkt i Faktura? Jakiego rodzaju połączenie będzie między nimi?</a:t>
            </a:r>
          </a:p>
          <a:p>
            <a:endParaRPr lang="pl-PL" dirty="0"/>
          </a:p>
          <a:p>
            <a:r>
              <a:rPr lang="pl-PL" dirty="0"/>
              <a:t>Na jeden produkt może być wystawione wiele faktur.</a:t>
            </a:r>
          </a:p>
          <a:p>
            <a:r>
              <a:rPr lang="pl-PL" dirty="0"/>
              <a:t>Na jednej fakturze może być wiele produktów.</a:t>
            </a:r>
          </a:p>
          <a:p>
            <a:endParaRPr lang="pl-PL" dirty="0"/>
          </a:p>
          <a:p>
            <a:r>
              <a:rPr lang="pl-PL" dirty="0"/>
              <a:t>Znów mamy więc do czynienia z relacją wiele-do-wielu.</a:t>
            </a:r>
          </a:p>
          <a:p>
            <a:r>
              <a:rPr lang="pl-PL" dirty="0"/>
              <a:t>Spróbujmy od razu utworzyć znormalizowaną bazę danych z encją pomocniczą, z wyeliminowaną relacją wiele-do-wielu.</a:t>
            </a:r>
          </a:p>
        </p:txBody>
      </p:sp>
    </p:spTree>
    <p:extLst>
      <p:ext uri="{BB962C8B-B14F-4D97-AF65-F5344CB8AC3E}">
        <p14:creationId xmlns:p14="http://schemas.microsoft.com/office/powerpoint/2010/main" val="186790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D493B-A669-E3DB-991A-D5A0620A0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E1889-E6F5-8ADB-9131-DBC5471E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Baza danych sklepu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3E7E1FB-E1F6-F281-04F4-9AEBAC52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FB25D2-21FD-7AB1-BFFE-3C263CC1D3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5231606"/>
          </a:xfrm>
        </p:spPr>
        <p:txBody>
          <a:bodyPr>
            <a:normAutofit/>
          </a:bodyPr>
          <a:lstStyle/>
          <a:p>
            <a:r>
              <a:rPr lang="pl-PL" dirty="0"/>
              <a:t>Baza danych mogłaby wyglądać tak: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Najprawdopodobniej posiadając sklep chcielibyśmy również przechowywać informacje o klientach. Dodajmy więc encję Klient.</a:t>
            </a:r>
          </a:p>
          <a:p>
            <a:r>
              <a:rPr lang="pl-PL" dirty="0"/>
              <a:t>Z którą encją powinna być połączona encja Klient? Jakim typem relacji?</a:t>
            </a: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888988E-24D1-8A32-12CD-E9F5401AA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34" y="1615423"/>
            <a:ext cx="9832731" cy="33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9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89E8F-D25E-F877-D63C-6F8F37317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D58DC-2B53-7D04-63D7-9494C83A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Baza danych sklepu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40CE6C4-13A7-7E87-3680-3B63A285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0375F3-A9B5-C2BE-F6A5-DE2154E8E0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1384" y="1124744"/>
            <a:ext cx="11031016" cy="2520280"/>
          </a:xfrm>
        </p:spPr>
        <p:txBody>
          <a:bodyPr>
            <a:normAutofit/>
          </a:bodyPr>
          <a:lstStyle/>
          <a:p>
            <a:r>
              <a:rPr lang="pl-PL" dirty="0"/>
              <a:t>Najrozsądniej byłoby połączyć klienta z fakturą (nie z pojedynczą pozycją, ale z całą fakturą) przy użyciu relacji jeden-do-wielu.</a:t>
            </a:r>
          </a:p>
          <a:p>
            <a:r>
              <a:rPr lang="pl-PL" dirty="0"/>
              <a:t>Dlaczego?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919B7B1-F164-71F1-78F1-E933E60DF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8" y="3141204"/>
            <a:ext cx="115649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342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129D66-5411-DEFC-19CA-43C6FC4B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 unikatowy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23153AD-0121-FC27-29C9-6E4B3D90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F7AEE5-C5ED-F0FE-FAD9-A272B5A27A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6929" y="1094437"/>
            <a:ext cx="8543702" cy="5261913"/>
          </a:xfrm>
        </p:spPr>
        <p:txBody>
          <a:bodyPr>
            <a:normAutofit/>
          </a:bodyPr>
          <a:lstStyle/>
          <a:p>
            <a:r>
              <a:rPr lang="pl-PL" dirty="0"/>
              <a:t>W tabeli Produkt mamy atrybut Nazwa, który nie jest kluczem (ani głównym ani obcym).</a:t>
            </a:r>
          </a:p>
          <a:p>
            <a:endParaRPr lang="pl-PL" sz="2400" dirty="0"/>
          </a:p>
          <a:p>
            <a:r>
              <a:rPr lang="pl-PL" dirty="0"/>
              <a:t>Być może chcielibyśmy, żeby pomimo tego nazwy produktów były unikalne (unikatowe).</a:t>
            </a:r>
          </a:p>
          <a:p>
            <a:endParaRPr lang="pl-PL" sz="2400" dirty="0"/>
          </a:p>
          <a:p>
            <a:r>
              <a:rPr lang="pl-PL" dirty="0"/>
              <a:t>Jest na to sposób. Taki atrybut można oznaczyć jako </a:t>
            </a:r>
            <a:r>
              <a:rPr lang="pl-PL" b="1" dirty="0"/>
              <a:t>klucz unikatowy</a:t>
            </a:r>
            <a:r>
              <a:rPr lang="pl-PL" dirty="0"/>
              <a:t> (klucz jednoznaczny, ang. </a:t>
            </a:r>
            <a:r>
              <a:rPr lang="pl-PL" dirty="0" err="1"/>
              <a:t>unique</a:t>
            </a:r>
            <a:r>
              <a:rPr lang="pl-PL" dirty="0"/>
              <a:t> </a:t>
            </a:r>
            <a:r>
              <a:rPr lang="pl-PL" dirty="0" err="1"/>
              <a:t>key</a:t>
            </a:r>
            <a:r>
              <a:rPr lang="pl-PL" dirty="0"/>
              <a:t>).</a:t>
            </a:r>
          </a:p>
          <a:p>
            <a:endParaRPr lang="pl-PL" sz="2400" dirty="0"/>
          </a:p>
          <a:p>
            <a:r>
              <a:rPr lang="pl-PL" dirty="0"/>
              <a:t>Nie będzie on identyfikatorem tabeli, ale jego wartości nie będą mogły się powtarzać (tak jakby był kluczem głównym).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3A4ACD9-0030-9192-278D-C2960244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630" y="1905000"/>
            <a:ext cx="2746905" cy="31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39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D63E1E-6DEC-61A5-FE5F-8825B7FB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Relacje rekurencyjne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F4D91A4-F937-6D4F-FF5D-D0F8AB9D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07F8F7-1068-4942-9D23-BD5F499D9F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2480" y="1051797"/>
            <a:ext cx="11247040" cy="4997032"/>
          </a:xfrm>
        </p:spPr>
        <p:txBody>
          <a:bodyPr>
            <a:normAutofit/>
          </a:bodyPr>
          <a:lstStyle/>
          <a:p>
            <a:r>
              <a:rPr lang="pl-PL" sz="2500" dirty="0"/>
              <a:t>W poniższej tabeli pracownicy mają kolumnę Szef, w której znajdują się liczby całkowite.</a:t>
            </a:r>
          </a:p>
          <a:p>
            <a:r>
              <a:rPr lang="pl-PL" sz="2500" dirty="0"/>
              <a:t>Liczby te odnoszą się do ID innych pracowników.</a:t>
            </a:r>
          </a:p>
          <a:p>
            <a:r>
              <a:rPr lang="pl-PL" sz="2500" dirty="0"/>
              <a:t>W ten sposób można oznaczyć, hierarchię w firmie, tzn. określić kto jest czyim szefem.</a:t>
            </a:r>
          </a:p>
          <a:p>
            <a:r>
              <a:rPr lang="pl-PL" sz="2500" dirty="0"/>
              <a:t>Jan Nowak nie ma wpisanej żadnej wartości w kolumnie Szef, ponieważ jest dyrektorem i nie ma żadnego szefa.</a:t>
            </a:r>
          </a:p>
        </p:txBody>
      </p:sp>
      <p:graphicFrame>
        <p:nvGraphicFramePr>
          <p:cNvPr id="5" name="Symbol zastępczy zawartości 8">
            <a:extLst>
              <a:ext uri="{FF2B5EF4-FFF2-40B4-BE49-F238E27FC236}">
                <a16:creationId xmlns:a16="http://schemas.microsoft.com/office/drawing/2014/main" id="{48502657-2238-D4BE-5238-0F554299F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842812"/>
              </p:ext>
            </p:extLst>
          </p:nvPr>
        </p:nvGraphicFramePr>
        <p:xfrm>
          <a:off x="3661520" y="4033491"/>
          <a:ext cx="7920880" cy="2258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8462462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2628294">
                  <a:extLst>
                    <a:ext uri="{9D8B030D-6E8A-4147-A177-3AD203B41FA5}">
                      <a16:colId xmlns:a16="http://schemas.microsoft.com/office/drawing/2014/main" val="278867505"/>
                    </a:ext>
                  </a:extLst>
                </a:gridCol>
                <a:gridCol w="684074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Data_zatrudnienia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Stanowisko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2023-10-01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dyrektor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kierownik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Iksińska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2024-02-13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kierownik administracyjny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2024-04-03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wykonawca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2025-05-19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sekretarka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</a:tbl>
          </a:graphicData>
        </a:graphic>
      </p:graphicFrame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45F26DA8-0C9C-D804-90A8-AA5CFE0C0589}"/>
              </a:ext>
            </a:extLst>
          </p:cNvPr>
          <p:cNvSpPr txBox="1">
            <a:spLocks/>
          </p:cNvSpPr>
          <p:nvPr/>
        </p:nvSpPr>
        <p:spPr>
          <a:xfrm>
            <a:off x="6835011" y="3627328"/>
            <a:ext cx="1573897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Pracownik</a:t>
            </a:r>
          </a:p>
        </p:txBody>
      </p:sp>
    </p:spTree>
    <p:extLst>
      <p:ext uri="{BB962C8B-B14F-4D97-AF65-F5344CB8AC3E}">
        <p14:creationId xmlns:p14="http://schemas.microsoft.com/office/powerpoint/2010/main" val="50541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3BFC-EF83-D052-3384-E578B5A05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15E276-CCB4-D72C-CB02-22EC4399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Relacje rekurencyjne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381FF11-9839-FCE0-03B6-0486E02B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C05C9EE-F13C-0A65-62EB-B13BA9347B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2480" y="1111068"/>
            <a:ext cx="11247040" cy="2231445"/>
          </a:xfrm>
        </p:spPr>
        <p:txBody>
          <a:bodyPr/>
          <a:lstStyle/>
          <a:p>
            <a:r>
              <a:rPr lang="pl-PL" dirty="0"/>
              <a:t>W diagramie ERD takiej bazy danych encja Pracownik jest połączona sama </a:t>
            </a:r>
            <a:br>
              <a:rPr lang="pl-PL" dirty="0"/>
            </a:br>
            <a:r>
              <a:rPr lang="pl-PL" dirty="0"/>
              <a:t>z sobą relacją jeden-do-wielu.</a:t>
            </a:r>
          </a:p>
          <a:p>
            <a:r>
              <a:rPr lang="pl-PL" dirty="0"/>
              <a:t>Oznacza to, że jeden pracownik (szef) ma pod sobą </a:t>
            </a:r>
            <a:r>
              <a:rPr lang="pl-PL" b="1" dirty="0"/>
              <a:t>wielu</a:t>
            </a:r>
            <a:r>
              <a:rPr lang="pl-PL" dirty="0"/>
              <a:t> pracowników </a:t>
            </a:r>
            <a:br>
              <a:rPr lang="pl-PL" dirty="0"/>
            </a:br>
            <a:r>
              <a:rPr lang="pl-PL" dirty="0"/>
              <a:t>i sam jest pracownikiem, który ma nad sobą </a:t>
            </a:r>
            <a:r>
              <a:rPr lang="pl-PL" b="1" dirty="0"/>
              <a:t>jednego</a:t>
            </a:r>
            <a:r>
              <a:rPr lang="pl-PL" dirty="0"/>
              <a:t> szefa.</a:t>
            </a:r>
          </a:p>
          <a:p>
            <a:r>
              <a:rPr lang="pl-PL" dirty="0"/>
              <a:t>Taka relacja nazywa się relacją rekurencyjną.</a:t>
            </a:r>
          </a:p>
        </p:txBody>
      </p:sp>
      <p:graphicFrame>
        <p:nvGraphicFramePr>
          <p:cNvPr id="5" name="Symbol zastępczy zawartości 8">
            <a:extLst>
              <a:ext uri="{FF2B5EF4-FFF2-40B4-BE49-F238E27FC236}">
                <a16:creationId xmlns:a16="http://schemas.microsoft.com/office/drawing/2014/main" id="{C95A06B8-89A4-A985-9989-700AB8F47718}"/>
              </a:ext>
            </a:extLst>
          </p:cNvPr>
          <p:cNvGraphicFramePr>
            <a:graphicFrameLocks/>
          </p:cNvGraphicFramePr>
          <p:nvPr/>
        </p:nvGraphicFramePr>
        <p:xfrm>
          <a:off x="3661520" y="4005064"/>
          <a:ext cx="7920880" cy="2258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8462462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2628294">
                  <a:extLst>
                    <a:ext uri="{9D8B030D-6E8A-4147-A177-3AD203B41FA5}">
                      <a16:colId xmlns:a16="http://schemas.microsoft.com/office/drawing/2014/main" val="278867505"/>
                    </a:ext>
                  </a:extLst>
                </a:gridCol>
                <a:gridCol w="684074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Data_zatrudnienia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Stanowisko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2023-10-01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dyrektor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kierownik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Iksińska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2024-02-13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kierownik administracyjny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2024-04-03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wykonawca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2025-05-19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sekretarka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</a:tbl>
          </a:graphicData>
        </a:graphic>
      </p:graphicFrame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8B587BDA-F006-E93C-4F0F-54A73E08C8F9}"/>
              </a:ext>
            </a:extLst>
          </p:cNvPr>
          <p:cNvSpPr txBox="1">
            <a:spLocks/>
          </p:cNvSpPr>
          <p:nvPr/>
        </p:nvSpPr>
        <p:spPr>
          <a:xfrm>
            <a:off x="6832905" y="3579949"/>
            <a:ext cx="1573897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C38E6B7-084C-B41A-4B20-9CE912F61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2" y="3308085"/>
            <a:ext cx="2972542" cy="30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88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9BB50-86CF-EF4D-E48D-394A0D248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46EC0E-7D12-C6B9-6432-E8983AFB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Relacje rekurencyjne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2CF4BAA-D0D8-45E1-084B-A6321788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407B91F-7945-2841-25AB-14C417D74A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2480" y="1111068"/>
            <a:ext cx="11247040" cy="2231445"/>
          </a:xfrm>
        </p:spPr>
        <p:txBody>
          <a:bodyPr/>
          <a:lstStyle/>
          <a:p>
            <a:r>
              <a:rPr lang="pl-PL" dirty="0"/>
              <a:t>Jak zrealizować relację rekurencyjną od strony technicznej?</a:t>
            </a:r>
          </a:p>
          <a:p>
            <a:r>
              <a:rPr lang="pl-PL" dirty="0"/>
              <a:t>Szef jest kluczem obcym (opcjonalnym – niewypełniony kwadrat) odnoszącym się do klucza głównego występującego w tej samej tabeli (ID).</a:t>
            </a:r>
          </a:p>
          <a:p>
            <a:r>
              <a:rPr lang="pl-PL" dirty="0"/>
              <a:t>Połączenie zaznaczone jest przerywaną linią ze względu na opcjonalność klucza obcego.</a:t>
            </a:r>
          </a:p>
        </p:txBody>
      </p:sp>
      <p:graphicFrame>
        <p:nvGraphicFramePr>
          <p:cNvPr id="5" name="Symbol zastępczy zawartości 8">
            <a:extLst>
              <a:ext uri="{FF2B5EF4-FFF2-40B4-BE49-F238E27FC236}">
                <a16:creationId xmlns:a16="http://schemas.microsoft.com/office/drawing/2014/main" id="{5E455B97-6B3C-A8EC-2FC4-CA47FB318178}"/>
              </a:ext>
            </a:extLst>
          </p:cNvPr>
          <p:cNvGraphicFramePr>
            <a:graphicFrameLocks/>
          </p:cNvGraphicFramePr>
          <p:nvPr/>
        </p:nvGraphicFramePr>
        <p:xfrm>
          <a:off x="3661520" y="4005064"/>
          <a:ext cx="7920880" cy="2258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8462462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3847415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7474033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49861144"/>
                    </a:ext>
                  </a:extLst>
                </a:gridCol>
                <a:gridCol w="2628294">
                  <a:extLst>
                    <a:ext uri="{9D8B030D-6E8A-4147-A177-3AD203B41FA5}">
                      <a16:colId xmlns:a16="http://schemas.microsoft.com/office/drawing/2014/main" val="278867505"/>
                    </a:ext>
                  </a:extLst>
                </a:gridCol>
                <a:gridCol w="684074">
                  <a:extLst>
                    <a:ext uri="{9D8B030D-6E8A-4147-A177-3AD203B41FA5}">
                      <a16:colId xmlns:a16="http://schemas.microsoft.com/office/drawing/2014/main" val="2128096707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Imie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Nazwisko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Data_zatrudnienia</a:t>
                      </a:r>
                      <a:endParaRPr lang="pl-PL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Stanowisko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84339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2023-10-01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dyrektor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90241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Kowalski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kierownik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815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Iksińska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2024-02-13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kierownik administracyjny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06558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2024-04-03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wykonawca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194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  <a:endParaRPr lang="pl-PL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2025-05-19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sekretarka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20288"/>
                  </a:ext>
                </a:extLst>
              </a:tr>
            </a:tbl>
          </a:graphicData>
        </a:graphic>
      </p:graphicFrame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B0C968D7-4600-53BE-2F84-9F209E2BCE54}"/>
              </a:ext>
            </a:extLst>
          </p:cNvPr>
          <p:cNvSpPr txBox="1">
            <a:spLocks/>
          </p:cNvSpPr>
          <p:nvPr/>
        </p:nvSpPr>
        <p:spPr>
          <a:xfrm>
            <a:off x="6832905" y="3579949"/>
            <a:ext cx="1573897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Pracownik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F5577EF-8B6D-9DF7-D49D-B3871F56F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2" y="3308085"/>
            <a:ext cx="2972542" cy="30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89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7637F7-9C24-9BE4-9B06-0E8DD600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SQL (</a:t>
            </a:r>
            <a:r>
              <a:rPr lang="pl-PL" dirty="0" err="1"/>
              <a:t>Structured</a:t>
            </a:r>
            <a:r>
              <a:rPr lang="pl-PL" dirty="0"/>
              <a:t> Query Language)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C545EA1-1ABA-DDE4-DAF2-A3083D3E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2418A5-343C-9418-39A5-81B2F2DE56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05492"/>
            <a:ext cx="10972800" cy="5137150"/>
          </a:xfrm>
        </p:spPr>
        <p:txBody>
          <a:bodyPr>
            <a:normAutofit/>
          </a:bodyPr>
          <a:lstStyle/>
          <a:p>
            <a:r>
              <a:rPr lang="pl-PL" dirty="0"/>
              <a:t>SQL jest językiem zarządzania bazą danych.</a:t>
            </a:r>
          </a:p>
          <a:p>
            <a:endParaRPr lang="pl-PL" dirty="0"/>
          </a:p>
          <a:p>
            <a:r>
              <a:rPr lang="pl-PL" dirty="0"/>
              <a:t>Jest wspólny dla wszystkich systemów relacyjnych baz danych: </a:t>
            </a:r>
            <a:r>
              <a:rPr lang="pl-PL" sz="2400" dirty="0"/>
              <a:t>MySQL, </a:t>
            </a:r>
            <a:r>
              <a:rPr lang="pl-PL" sz="2400" dirty="0" err="1"/>
              <a:t>PostgreSQL</a:t>
            </a:r>
            <a:r>
              <a:rPr lang="pl-PL" sz="2400" dirty="0"/>
              <a:t>, </a:t>
            </a:r>
            <a:r>
              <a:rPr lang="pl-PL" sz="2400"/>
              <a:t>Microsoft Access, Microsoft </a:t>
            </a:r>
            <a:r>
              <a:rPr lang="pl-PL" sz="2400" dirty="0"/>
              <a:t>SQL Server, Oracle, IBM DB2 itd.</a:t>
            </a:r>
          </a:p>
          <a:p>
            <a:endParaRPr lang="pl-PL" sz="2400" dirty="0"/>
          </a:p>
          <a:p>
            <a:r>
              <a:rPr lang="pl-PL" sz="2400" dirty="0"/>
              <a:t>W każdym z tych systemów występują jednak różne dialekty, czyli mają pewne różnice w składni. Oznacza to, że w różnych systemach typy danych, funkcje, słowa kluczowe itp.:</a:t>
            </a:r>
          </a:p>
          <a:p>
            <a:pPr lvl="1"/>
            <a:r>
              <a:rPr lang="pl-PL" dirty="0"/>
              <a:t>mogą mieć inne nazwy i sposób użycia;</a:t>
            </a:r>
          </a:p>
          <a:p>
            <a:pPr lvl="1"/>
            <a:r>
              <a:rPr lang="pl-PL" dirty="0"/>
              <a:t>mogą być charakterystyczne dla danego systemu i nie występować w innych.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Główny trzon języka SQL jest jednak wspólny dla wszystkich systemów.</a:t>
            </a:r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967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99551-FB55-107E-1F59-41AC70229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6A9E5D-B4E8-FA25-6321-AD164EDF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SQL – główne zastosowania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CF44204-2D5F-A37F-BD42-61186A07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80996D-8CEE-25E9-3635-1C0F67F518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166320"/>
          </a:xfrm>
        </p:spPr>
        <p:txBody>
          <a:bodyPr>
            <a:normAutofit fontScale="92500" lnSpcReduction="10000"/>
          </a:bodyPr>
          <a:lstStyle/>
          <a:p>
            <a:r>
              <a:rPr lang="pl-PL" sz="2500" dirty="0"/>
              <a:t>Tworzenie i usuwanie bazy danych.</a:t>
            </a:r>
          </a:p>
          <a:p>
            <a:endParaRPr lang="pl-PL" sz="2500" dirty="0"/>
          </a:p>
          <a:p>
            <a:r>
              <a:rPr lang="pl-PL" sz="2500" dirty="0"/>
              <a:t>Tworzenie i modyfikacja struktury bazy danych, </a:t>
            </a:r>
          </a:p>
          <a:p>
            <a:pPr marL="0" indent="0">
              <a:buNone/>
            </a:pPr>
            <a:r>
              <a:rPr lang="pl-PL" sz="2500" dirty="0"/>
              <a:t>    czyli tabel i relacji między nimi.</a:t>
            </a:r>
          </a:p>
          <a:p>
            <a:endParaRPr lang="pl-PL" sz="2500" dirty="0"/>
          </a:p>
          <a:p>
            <a:r>
              <a:rPr lang="pl-PL" sz="2500" dirty="0"/>
              <a:t>Pobieranie danych z bazy (np. w celu ich wyświetlenia).</a:t>
            </a:r>
          </a:p>
          <a:p>
            <a:endParaRPr lang="pl-PL" sz="2500" dirty="0"/>
          </a:p>
          <a:p>
            <a:r>
              <a:rPr lang="pl-PL" sz="2500" dirty="0"/>
              <a:t>Wstawianie, usuwanie i aktualizowanie danych.</a:t>
            </a:r>
          </a:p>
          <a:p>
            <a:endParaRPr lang="pl-PL" sz="2500" dirty="0"/>
          </a:p>
          <a:p>
            <a:r>
              <a:rPr lang="pl-PL" sz="2500" dirty="0"/>
              <a:t>Zarządzanie uprawnieniami i rolami użytkowników bazy danych. Np.:</a:t>
            </a:r>
          </a:p>
          <a:p>
            <a:pPr lvl="1"/>
            <a:r>
              <a:rPr lang="pl-PL" dirty="0"/>
              <a:t>Zezwolenie grupie nauczycieli na wpisywanie, zmianę i wyświetlanie ocen;</a:t>
            </a:r>
          </a:p>
          <a:p>
            <a:pPr lvl="1"/>
            <a:r>
              <a:rPr lang="pl-PL" dirty="0"/>
              <a:t>Zezwolenie grupie uczniów na sprawdzanie ocen;</a:t>
            </a:r>
          </a:p>
          <a:p>
            <a:pPr lvl="1"/>
            <a:r>
              <a:rPr lang="pl-PL" dirty="0"/>
              <a:t>Zezwolenie dyrektorowi szkoły na dodawanie do bazy nowych nauczycieli.</a:t>
            </a:r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048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9F886-3619-5635-EBC7-5DFAFB00C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2C5096-E636-A2E5-C472-690A5CCA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Historia baz danych </a:t>
            </a:r>
            <a:br>
              <a:rPr lang="pl-PL" dirty="0"/>
            </a:br>
            <a:r>
              <a:rPr lang="pl-PL" dirty="0"/>
              <a:t>Część II – lata 90. </a:t>
            </a:r>
            <a:r>
              <a:rPr lang="pl-PL" b="1" dirty="0"/>
              <a:t>– </a:t>
            </a:r>
            <a:r>
              <a:rPr lang="pl-PL" dirty="0"/>
              <a:t>00.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2F2E600-59A7-2BDF-A3C2-DA77F806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156BE1-05A1-D1B0-9C0B-F2AB6CCB6F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1384" y="1143000"/>
            <a:ext cx="11161240" cy="516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/>
              <a:t>Epoka baz obiektowych i </a:t>
            </a:r>
            <a:r>
              <a:rPr lang="pl-PL" b="1" dirty="0" err="1"/>
              <a:t>NoSQL</a:t>
            </a:r>
            <a:r>
              <a:rPr lang="pl-PL" b="1" dirty="0"/>
              <a:t>:</a:t>
            </a:r>
          </a:p>
          <a:p>
            <a:pPr>
              <a:buNone/>
            </a:pPr>
            <a:endParaRPr lang="pl-PL" b="1" dirty="0"/>
          </a:p>
          <a:p>
            <a:r>
              <a:rPr lang="pl-PL" dirty="0"/>
              <a:t>Obiektowe bazy danych (np. OODMS) łączą dane z mechanizmami programowania obiektowego.</a:t>
            </a:r>
          </a:p>
          <a:p>
            <a:endParaRPr lang="pl-PL" dirty="0"/>
          </a:p>
          <a:p>
            <a:r>
              <a:rPr lang="pl-PL" dirty="0"/>
              <a:t>Pojawiają się systemy </a:t>
            </a:r>
            <a:r>
              <a:rPr lang="pl-PL" dirty="0" err="1"/>
              <a:t>NoSQL</a:t>
            </a:r>
            <a:r>
              <a:rPr lang="pl-PL" dirty="0"/>
              <a:t> – bazy danych nierelacyjne:</a:t>
            </a:r>
          </a:p>
          <a:p>
            <a:pPr lvl="1"/>
            <a:r>
              <a:rPr lang="pl-PL" sz="2500" dirty="0"/>
              <a:t>bazy dokumentowe (np. </a:t>
            </a:r>
            <a:r>
              <a:rPr lang="pl-PL" sz="2500" dirty="0" err="1"/>
              <a:t>MongoDB</a:t>
            </a:r>
            <a:r>
              <a:rPr lang="pl-PL" sz="2500" dirty="0"/>
              <a:t>), </a:t>
            </a:r>
          </a:p>
          <a:p>
            <a:pPr lvl="1"/>
            <a:r>
              <a:rPr lang="pl-PL" sz="2500" dirty="0"/>
              <a:t>kolumnowe (np. </a:t>
            </a:r>
            <a:r>
              <a:rPr lang="pl-PL" sz="2500" dirty="0" err="1"/>
              <a:t>Cassandra</a:t>
            </a:r>
            <a:r>
              <a:rPr lang="pl-PL" sz="2500" dirty="0"/>
              <a:t>), </a:t>
            </a:r>
          </a:p>
          <a:p>
            <a:pPr lvl="1"/>
            <a:r>
              <a:rPr lang="pl-PL" sz="2500" dirty="0"/>
              <a:t>grafowe (np. Neo4j).</a:t>
            </a:r>
          </a:p>
          <a:p>
            <a:pPr lvl="1"/>
            <a:endParaRPr lang="pl-PL" sz="2500" dirty="0"/>
          </a:p>
          <a:p>
            <a:r>
              <a:rPr lang="pl-PL" dirty="0"/>
              <a:t>Bazy </a:t>
            </a:r>
            <a:r>
              <a:rPr lang="pl-PL" dirty="0" err="1"/>
              <a:t>NoSQL</a:t>
            </a:r>
            <a:r>
              <a:rPr lang="pl-PL" dirty="0"/>
              <a:t> pozwalają na szybsze przeszukiwanie i modyfikowanie danych nieustrukturyzowanych o dużej skali.</a:t>
            </a:r>
          </a:p>
          <a:p>
            <a:pPr lvl="1"/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3921986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DCA126-6849-E612-F27C-1456A7B2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i usuwanie bazy danych za pomocą języka SQL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CEF7D52-6E66-7B77-73EF-019550FF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AD97BD-3C35-AAEE-AF99-3DF5F97A64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018112"/>
          </a:xfrm>
        </p:spPr>
        <p:txBody>
          <a:bodyPr/>
          <a:lstStyle/>
          <a:p>
            <a:r>
              <a:rPr lang="pl-PL" dirty="0"/>
              <a:t>Tworzenie bazy danych za pomocą języka SQL jest bardzo proste: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Bazę możemy usunąć w taki sposób: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2644A14-0BF8-932C-3888-54C993886B84}"/>
              </a:ext>
            </a:extLst>
          </p:cNvPr>
          <p:cNvSpPr txBox="1"/>
          <p:nvPr/>
        </p:nvSpPr>
        <p:spPr>
          <a:xfrm>
            <a:off x="3622921" y="1898032"/>
            <a:ext cx="49445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nazwa_bazy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F41C91-B841-4C2A-50F0-77E70A34A0BC}"/>
              </a:ext>
            </a:extLst>
          </p:cNvPr>
          <p:cNvSpPr txBox="1"/>
          <p:nvPr/>
        </p:nvSpPr>
        <p:spPr>
          <a:xfrm>
            <a:off x="3622921" y="3359119"/>
            <a:ext cx="49445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nazwa_bazy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74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48BA9-C7C3-35CA-9EC2-B6680658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FA170A-D8DB-2A4F-C69B-F644E970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i usuwanie bazy danych za pomocą języka SQL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493BF6-39CD-4B4F-EA86-2A7E27E7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71DBEE-8E9E-9AEC-6422-AB8C962F06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56535"/>
            <a:ext cx="10972800" cy="5299815"/>
          </a:xfrm>
        </p:spPr>
        <p:txBody>
          <a:bodyPr>
            <a:normAutofit/>
          </a:bodyPr>
          <a:lstStyle/>
          <a:p>
            <a:r>
              <a:rPr lang="pl-PL" dirty="0"/>
              <a:t>Jeśli chcemy utworzyć bazę danych, ale tylko wtedy, jeśli nie istnieje baza </a:t>
            </a:r>
            <a:br>
              <a:rPr lang="pl-PL" dirty="0"/>
            </a:br>
            <a:r>
              <a:rPr lang="pl-PL" dirty="0"/>
              <a:t>o podanej nazwie, to można to zrobić w następujący sposób:</a:t>
            </a:r>
          </a:p>
          <a:p>
            <a:endParaRPr lang="pl-PL" dirty="0"/>
          </a:p>
          <a:p>
            <a:r>
              <a:rPr lang="pl-PL" dirty="0"/>
              <a:t>Jeśli chcemy usunąć bazę danych, ale tylko wtedy, jeśli istnieje baza </a:t>
            </a:r>
            <a:br>
              <a:rPr lang="pl-PL" dirty="0"/>
            </a:br>
            <a:r>
              <a:rPr lang="pl-PL" dirty="0"/>
              <a:t>o podanej nazwie, to można to zrobić w następujący sposób:</a:t>
            </a:r>
          </a:p>
          <a:p>
            <a:endParaRPr lang="pl-PL" dirty="0"/>
          </a:p>
          <a:p>
            <a:r>
              <a:rPr lang="pl-PL" dirty="0"/>
              <a:t>Polecenia z poprzednich slajdów zwrócą błąd jeśli baza danych już istnieje (CREATE) lub nie istnieje (DROP). </a:t>
            </a:r>
          </a:p>
          <a:p>
            <a:r>
              <a:rPr lang="pl-PL" dirty="0"/>
              <a:t>Jeśli mamy cały skrypt z poleceniami SQL zaczynający się od utworzenia (i/lub usunięcia) bazy danych, to lepiej użyć wersji z tego slajdu, żeby uchronić się przed przerwaniem skryptu po pojawieniu się błędu już na początku.</a:t>
            </a:r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19BC0AD-B6F5-FBBB-142F-2141D1BE55C3}"/>
              </a:ext>
            </a:extLst>
          </p:cNvPr>
          <p:cNvSpPr txBox="1"/>
          <p:nvPr/>
        </p:nvSpPr>
        <p:spPr>
          <a:xfrm>
            <a:off x="2351582" y="1963018"/>
            <a:ext cx="74888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nazwa_bazy</a:t>
            </a:r>
            <a:endParaRPr lang="en-US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6245255-2570-78A3-D979-2B79D20D4DBB}"/>
              </a:ext>
            </a:extLst>
          </p:cNvPr>
          <p:cNvSpPr txBox="1"/>
          <p:nvPr/>
        </p:nvSpPr>
        <p:spPr>
          <a:xfrm>
            <a:off x="2351582" y="3291535"/>
            <a:ext cx="748883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nazwa_bazy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96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78C215B-CE9F-B8DC-C16A-54137BC9C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933056"/>
            <a:ext cx="5544670" cy="257182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0E88EC7-1B98-4DDC-82AD-D2690B7253DB}"/>
              </a:ext>
            </a:extLst>
          </p:cNvPr>
          <p:cNvSpPr txBox="1"/>
          <p:nvPr/>
        </p:nvSpPr>
        <p:spPr>
          <a:xfrm>
            <a:off x="240728" y="1196752"/>
            <a:ext cx="950505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ID_oceny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8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AUTO_INCREMENT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Numer_indeksu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8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Przedmiot </a:t>
            </a:r>
            <a:r>
              <a:rPr lang="pl-PL" sz="1800" b="0" dirty="0">
                <a:solidFill>
                  <a:srgbClr val="8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Rok </a:t>
            </a:r>
            <a:r>
              <a:rPr lang="pl-PL" sz="1800" b="0" dirty="0">
                <a:solidFill>
                  <a:srgbClr val="8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Semestr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8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TINYINT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Wartosc_oceny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8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DECIMAL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PRIMARY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ID_oceny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CONSTRAINT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numer_indeksu_fk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FOREIGN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Numer_indeksu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REFERENCES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tudent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Numer_indeksu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281820-D548-FA24-4274-C9C65198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tabel za pomocą języka SQL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7708760-077D-F0CD-2C87-3A3636B2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72</a:t>
            </a:fld>
            <a:endParaRPr lang="pl-PL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E5638AAA-7176-A8C4-F9B8-61A6964B2009}"/>
              </a:ext>
            </a:extLst>
          </p:cNvPr>
          <p:cNvCxnSpPr>
            <a:cxnSpLocks/>
          </p:cNvCxnSpPr>
          <p:nvPr/>
        </p:nvCxnSpPr>
        <p:spPr>
          <a:xfrm flipH="1">
            <a:off x="4943872" y="2148571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F75770B-FD00-1850-C63F-08C0D57BBC64}"/>
              </a:ext>
            </a:extLst>
          </p:cNvPr>
          <p:cNvSpPr txBox="1"/>
          <p:nvPr/>
        </p:nvSpPr>
        <p:spPr>
          <a:xfrm>
            <a:off x="6312024" y="1933128"/>
            <a:ext cx="4824536" cy="400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NOT NULL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oznacza atrybut obowiązkowy.</a:t>
            </a: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7BACB44F-4CBD-8632-B477-B013F9E33AFF}"/>
              </a:ext>
            </a:extLst>
          </p:cNvPr>
          <p:cNvCxnSpPr>
            <a:cxnSpLocks/>
          </p:cNvCxnSpPr>
          <p:nvPr/>
        </p:nvCxnSpPr>
        <p:spPr>
          <a:xfrm flipH="1">
            <a:off x="6059996" y="302439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62331FC-DB27-30B9-75ED-479265FDA05B}"/>
              </a:ext>
            </a:extLst>
          </p:cNvPr>
          <p:cNvSpPr txBox="1"/>
          <p:nvPr/>
        </p:nvSpPr>
        <p:spPr>
          <a:xfrm>
            <a:off x="6420036" y="2824343"/>
            <a:ext cx="5076564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DEFAULT NULL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oznacza atrybut opcjonalny z domyślną wartością NULL.</a:t>
            </a:r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428BBDF4-036C-20A7-15DB-3066872A8A19}"/>
              </a:ext>
            </a:extLst>
          </p:cNvPr>
          <p:cNvCxnSpPr>
            <a:cxnSpLocks/>
          </p:cNvCxnSpPr>
          <p:nvPr/>
        </p:nvCxnSpPr>
        <p:spPr>
          <a:xfrm flipV="1">
            <a:off x="551384" y="3356992"/>
            <a:ext cx="0" cy="1789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1E6146A-25B9-4CC0-47D7-E6642AF7DDF3}"/>
              </a:ext>
            </a:extLst>
          </p:cNvPr>
          <p:cNvSpPr txBox="1"/>
          <p:nvPr/>
        </p:nvSpPr>
        <p:spPr>
          <a:xfrm>
            <a:off x="335361" y="5146156"/>
            <a:ext cx="4320479" cy="400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PRIMARY KEY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oznacza klucz główny.</a:t>
            </a:r>
          </a:p>
        </p:txBody>
      </p: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D5D3A483-630C-A7C0-ECCF-2A5CA1DC0E70}"/>
              </a:ext>
            </a:extLst>
          </p:cNvPr>
          <p:cNvCxnSpPr>
            <a:cxnSpLocks/>
          </p:cNvCxnSpPr>
          <p:nvPr/>
        </p:nvCxnSpPr>
        <p:spPr>
          <a:xfrm flipH="1">
            <a:off x="6096000" y="1617219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085151C8-A9FD-6B68-527A-42A8465C5C24}"/>
              </a:ext>
            </a:extLst>
          </p:cNvPr>
          <p:cNvSpPr txBox="1"/>
          <p:nvPr/>
        </p:nvSpPr>
        <p:spPr>
          <a:xfrm>
            <a:off x="6456040" y="1409163"/>
            <a:ext cx="5400600" cy="400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AUTO_INCREMENT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wyjaśnienie slajdzie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hlinkClick r:id="rId4" action="ppaction://hlinksldjump"/>
              </a:rPr>
              <a:t>114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A52E397E-2A52-CB3E-D131-173304336BCB}"/>
              </a:ext>
            </a:extLst>
          </p:cNvPr>
          <p:cNvCxnSpPr>
            <a:cxnSpLocks/>
          </p:cNvCxnSpPr>
          <p:nvPr/>
        </p:nvCxnSpPr>
        <p:spPr>
          <a:xfrm flipV="1">
            <a:off x="1667509" y="4011450"/>
            <a:ext cx="0" cy="529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FBF2B00-0741-205E-95C0-5DECD7AE26AA}"/>
              </a:ext>
            </a:extLst>
          </p:cNvPr>
          <p:cNvSpPr txBox="1"/>
          <p:nvPr/>
        </p:nvSpPr>
        <p:spPr>
          <a:xfrm>
            <a:off x="609600" y="4541059"/>
            <a:ext cx="4032444" cy="400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FOREIGN KEY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oznacza klucz obcy.</a:t>
            </a:r>
          </a:p>
        </p:txBody>
      </p: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989FD634-6D5B-D22B-CF77-46AF3330E272}"/>
              </a:ext>
            </a:extLst>
          </p:cNvPr>
          <p:cNvCxnSpPr>
            <a:cxnSpLocks/>
          </p:cNvCxnSpPr>
          <p:nvPr/>
        </p:nvCxnSpPr>
        <p:spPr>
          <a:xfrm flipH="1" flipV="1">
            <a:off x="4349262" y="3616569"/>
            <a:ext cx="839947" cy="2134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C7EDAC43-6D7B-3F98-BD97-51EE114A6B5C}"/>
              </a:ext>
            </a:extLst>
          </p:cNvPr>
          <p:cNvSpPr txBox="1"/>
          <p:nvPr/>
        </p:nvSpPr>
        <p:spPr>
          <a:xfrm>
            <a:off x="1749519" y="5751253"/>
            <a:ext cx="4509742" cy="400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Nazwa ograniczenia może być dowolna.</a:t>
            </a:r>
          </a:p>
        </p:txBody>
      </p:sp>
    </p:spTree>
    <p:extLst>
      <p:ext uri="{BB962C8B-B14F-4D97-AF65-F5344CB8AC3E}">
        <p14:creationId xmlns:p14="http://schemas.microsoft.com/office/powerpoint/2010/main" val="75409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6" grpId="0" animBg="1"/>
      <p:bldP spid="31" grpId="0" animBg="1"/>
      <p:bldP spid="35" grpId="0" animBg="1"/>
      <p:bldP spid="4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856F7-8BD6-4A73-B8DD-D0D609C5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Wprowadzanie zmian w strukturze tabeli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8C1EB5D-36ED-F5A8-BFBD-F35483B5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AAD381-C725-8514-11F2-2A65C98243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8484" y="1280795"/>
            <a:ext cx="11175032" cy="4937760"/>
          </a:xfrm>
        </p:spPr>
        <p:txBody>
          <a:bodyPr/>
          <a:lstStyle/>
          <a:p>
            <a:r>
              <a:rPr lang="pl-PL" dirty="0"/>
              <a:t>Jeśli chcemy wprowadzić zmiany w strukturze już utworzonej tabeli, </a:t>
            </a:r>
            <a:br>
              <a:rPr lang="pl-PL" dirty="0"/>
            </a:br>
            <a:r>
              <a:rPr lang="pl-PL" dirty="0"/>
              <a:t>to możemy skorzystać z polecenia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Poniższe polecenie dodaje do tabeli Ocena atrybut (obowiązkowy) 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E_mail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oraz zmienia atrybut Rok tak, aby był typu DATE i był opcjonalny: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11B74A-5E7F-ED72-4460-CD0F2F291E82}"/>
              </a:ext>
            </a:extLst>
          </p:cNvPr>
          <p:cNvSpPr txBox="1"/>
          <p:nvPr/>
        </p:nvSpPr>
        <p:spPr>
          <a:xfrm>
            <a:off x="3048395" y="3861048"/>
            <a:ext cx="609521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ALTER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</a:t>
            </a:r>
          </a:p>
          <a:p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E_mail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255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MODIFY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Rok </a:t>
            </a:r>
            <a:r>
              <a:rPr lang="pl-PL" sz="2200" b="0" dirty="0">
                <a:solidFill>
                  <a:srgbClr val="8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27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D2B06-E442-9105-37FE-B5062BBA9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E48EE6-5A92-22F7-BFC8-308C117D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Usuwanie tabel za pomocą języka SQL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D455A2E-05EB-358F-DCB7-A5F8F910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BA2694-0C7D-B819-7BA2-CFD28A0CC1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Usunąć tabelę możemy za pomocą instrukcji: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Klauzule IF EXISTS oraz IF NOT EXISTS również działają z tabelami. Można więc utworzyć tabelę o ile już nie istnieje lub usunąć tabelę, jeśli już istnieje: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7F5E894-D572-C8D4-D521-7AEC53EF6482}"/>
              </a:ext>
            </a:extLst>
          </p:cNvPr>
          <p:cNvSpPr txBox="1"/>
          <p:nvPr/>
        </p:nvSpPr>
        <p:spPr>
          <a:xfrm>
            <a:off x="4523811" y="1916832"/>
            <a:ext cx="31443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C509847-E1B7-BB21-3F2E-4B47A8A90F2B}"/>
              </a:ext>
            </a:extLst>
          </p:cNvPr>
          <p:cNvSpPr txBox="1"/>
          <p:nvPr/>
        </p:nvSpPr>
        <p:spPr>
          <a:xfrm>
            <a:off x="3112603" y="5407967"/>
            <a:ext cx="63398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Ocena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E9B1C3F-BCCD-FE01-72B4-94EA9C139793}"/>
              </a:ext>
            </a:extLst>
          </p:cNvPr>
          <p:cNvSpPr txBox="1"/>
          <p:nvPr/>
        </p:nvSpPr>
        <p:spPr>
          <a:xfrm>
            <a:off x="3112603" y="3983857"/>
            <a:ext cx="63398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 E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XISTS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Ocena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dirty="0"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02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0DD4D3-5D4C-D290-FAA8-6CFAB524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–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dirty="0"/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1856242-CE05-B9FA-4F6A-E25A9F6C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537FBC-7CF3-8170-45AD-5B9F1F39A7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40768"/>
            <a:ext cx="10972800" cy="4896544"/>
          </a:xfrm>
        </p:spPr>
        <p:txBody>
          <a:bodyPr>
            <a:normAutofit/>
          </a:bodyPr>
          <a:lstStyle/>
          <a:p>
            <a:r>
              <a:rPr lang="pl-PL" dirty="0"/>
              <a:t>Zapytanie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dirty="0"/>
              <a:t> służy do pobierania danych z bazy.</a:t>
            </a:r>
          </a:p>
          <a:p>
            <a:r>
              <a:rPr lang="pl-PL" dirty="0"/>
              <a:t>Domyślnie pobrane dane są wyświetlane w oknie programu do zarządzania bazą danych.</a:t>
            </a:r>
          </a:p>
          <a:p>
            <a:r>
              <a:rPr lang="pl-PL" dirty="0"/>
              <a:t>Składnia zapytania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dirty="0"/>
              <a:t> jest następująca: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Przykład. Wyświetl tytuły wszystkich książek.</a:t>
            </a:r>
          </a:p>
          <a:p>
            <a:endParaRPr lang="pl-PL" dirty="0"/>
          </a:p>
          <a:p>
            <a:r>
              <a:rPr lang="pl-PL" dirty="0"/>
              <a:t>Jeśli chcemy wyświetlić wszystkie kolumny danej tabeli, to zamiast wypisywania ich nazw, można zastosować symbol gwiazdki: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4721FB4-8D9B-54BF-D79E-1F5B1E58FD4D}"/>
              </a:ext>
            </a:extLst>
          </p:cNvPr>
          <p:cNvSpPr txBox="1"/>
          <p:nvPr/>
        </p:nvSpPr>
        <p:spPr>
          <a:xfrm>
            <a:off x="2319636" y="3198167"/>
            <a:ext cx="75527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&lt;nazwy kolumn&gt;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&lt;nazwy tabel&gt;</a:t>
            </a:r>
            <a:endParaRPr lang="pl-PL" sz="2400" dirty="0">
              <a:highlight>
                <a:srgbClr val="FFFFFF"/>
              </a:highlight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BFDC80E-620C-FDE1-26B2-6BB9E70C81BF}"/>
              </a:ext>
            </a:extLst>
          </p:cNvPr>
          <p:cNvSpPr txBox="1"/>
          <p:nvPr/>
        </p:nvSpPr>
        <p:spPr>
          <a:xfrm>
            <a:off x="2319636" y="4149080"/>
            <a:ext cx="75527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Tytul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Ksiazk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75B9997-5282-7AA2-E57F-3D1689CFABC8}"/>
              </a:ext>
            </a:extLst>
          </p:cNvPr>
          <p:cNvSpPr txBox="1"/>
          <p:nvPr/>
        </p:nvSpPr>
        <p:spPr>
          <a:xfrm>
            <a:off x="2319636" y="5485531"/>
            <a:ext cx="75527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Ksiazka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2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B31AA7-4697-8DF8-6388-1F73B89E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– łączenie kolumn w jedną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1B8177B-109D-BF84-573A-9E339E45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6451FE-E07E-D94F-26F7-C37FFB4CAB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52736"/>
            <a:ext cx="10972800" cy="5104224"/>
          </a:xfrm>
        </p:spPr>
        <p:txBody>
          <a:bodyPr/>
          <a:lstStyle/>
          <a:p>
            <a:r>
              <a:rPr lang="pl-PL" dirty="0"/>
              <a:t>Jeśli chcemy wyświetlić kilka kolumn w jednej (i np. oddzielić je spacją), </a:t>
            </a:r>
            <a:br>
              <a:rPr lang="pl-PL" dirty="0"/>
            </a:br>
            <a:r>
              <a:rPr lang="pl-PL" dirty="0"/>
              <a:t>to w bazach danych MySQL możemy użyć funkcji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CONCAT</a:t>
            </a:r>
            <a:r>
              <a:rPr lang="pl-PL" dirty="0"/>
              <a:t>. </a:t>
            </a:r>
          </a:p>
          <a:p>
            <a:r>
              <a:rPr lang="pl-PL" dirty="0"/>
              <a:t>Zapytanie z poniższego przykładu zwróci imię i nazwisko każdego autora zapisane w pojedynczej kolumnie: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 bazach danych innych niż MySQL (np. </a:t>
            </a:r>
            <a:r>
              <a:rPr lang="pl-PL" dirty="0" err="1"/>
              <a:t>PostgreSQL</a:t>
            </a:r>
            <a:r>
              <a:rPr lang="pl-PL" dirty="0"/>
              <a:t>) do łączenia kolumn zamiast funkcji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CONCAT</a:t>
            </a:r>
            <a:r>
              <a:rPr lang="pl-PL" dirty="0"/>
              <a:t> stosuje się operator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033D327-19DA-CF16-125B-64F20EE88CF9}"/>
              </a:ext>
            </a:extLst>
          </p:cNvPr>
          <p:cNvSpPr txBox="1"/>
          <p:nvPr/>
        </p:nvSpPr>
        <p:spPr>
          <a:xfrm>
            <a:off x="2879614" y="2818982"/>
            <a:ext cx="64327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CONCAT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Autor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D774F85-B8C8-83BB-5787-666FEA3BD700}"/>
              </a:ext>
            </a:extLst>
          </p:cNvPr>
          <p:cNvSpPr txBox="1"/>
          <p:nvPr/>
        </p:nvSpPr>
        <p:spPr>
          <a:xfrm>
            <a:off x="3143671" y="4725144"/>
            <a:ext cx="590465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Autor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57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67585-4DBC-7785-0186-26147D35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–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dirty="0"/>
              <a:t> z warunkiem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653970C-0D2A-1A5B-9BCF-CA91C328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79D330D-6241-1E70-E88D-CCD37DDCFF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77280" y="1740768"/>
            <a:ext cx="10972800" cy="3704456"/>
          </a:xfrm>
        </p:spPr>
        <p:txBody>
          <a:bodyPr>
            <a:normAutofit/>
          </a:bodyPr>
          <a:lstStyle/>
          <a:p>
            <a:r>
              <a:rPr lang="pl-PL" dirty="0"/>
              <a:t>Jeśli chcemy pobrać tylko te dane, które spełniają określony warunek, możemy skorzystać z klauzuli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dirty="0"/>
              <a:t>.</a:t>
            </a:r>
          </a:p>
          <a:p>
            <a:r>
              <a:rPr lang="pl-PL" dirty="0"/>
              <a:t>Poniższe zapytanie </a:t>
            </a:r>
            <a:r>
              <a:rPr lang="pl-PL"/>
              <a:t>powoduje pobranie </a:t>
            </a:r>
            <a:r>
              <a:rPr lang="pl-PL" dirty="0"/>
              <a:t>danych o wszystkich książkach, których cena jest większa niż 50 zł.</a:t>
            </a:r>
          </a:p>
          <a:p>
            <a:endParaRPr lang="pl-PL" dirty="0"/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/>
              <a:t>Warunki w języku SQL tworzymy podobnie jak w </a:t>
            </a:r>
            <a:r>
              <a:rPr lang="pl-PL" dirty="0" err="1"/>
              <a:t>Pythonie</a:t>
            </a:r>
            <a:r>
              <a:rPr lang="pl-PL" dirty="0"/>
              <a:t>.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9E5F895-5660-DB2E-BE62-33C33C568C8A}"/>
              </a:ext>
            </a:extLst>
          </p:cNvPr>
          <p:cNvSpPr txBox="1"/>
          <p:nvPr/>
        </p:nvSpPr>
        <p:spPr>
          <a:xfrm>
            <a:off x="4079776" y="3717032"/>
            <a:ext cx="403244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Ksiazka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Cena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12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EBDD9-1CDB-8672-1AFA-72F48FFF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bez duplikatów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D9E6FD9-0BB2-6795-BD2B-49B58F57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2F2C41-82FC-5325-2780-39808A31FD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Jeśli chcemy pobrać wartości danej kolumny bez duplikatów (niepowtarzające się), to możemy skorzystać z funkcji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pl-PL" dirty="0"/>
              <a:t>.</a:t>
            </a:r>
          </a:p>
          <a:p>
            <a:r>
              <a:rPr lang="pl-PL" dirty="0"/>
              <a:t>Przykładowo, poniższe zapytanie wyświetla wszystkie stawki VAT produktów. Wyświetlone jest tyle stawek, ile mamy produktów w bazie.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Tak naprawdę stosujemy jedynie dwie stawki VAT dla produktów w naszej bazie: 5% i 23%. </a:t>
            </a:r>
          </a:p>
          <a:p>
            <a:r>
              <a:rPr lang="pl-PL" dirty="0"/>
              <a:t>Gdybyśmy chcieli wyświetlić jedynie te dwie stawki jako wartości unikalne, niepowtarzające się dla każdego produktu, to zapytanie należy zmienić tak: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AC4B181-F249-59A8-6171-095FDDD8E1E8}"/>
              </a:ext>
            </a:extLst>
          </p:cNvPr>
          <p:cNvSpPr txBox="1"/>
          <p:nvPr/>
        </p:nvSpPr>
        <p:spPr>
          <a:xfrm>
            <a:off x="2339554" y="5628838"/>
            <a:ext cx="75128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Stawka_VAT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Produkt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DAA1E3D-7898-F16F-DF89-B79705B12931}"/>
              </a:ext>
            </a:extLst>
          </p:cNvPr>
          <p:cNvSpPr txBox="1"/>
          <p:nvPr/>
        </p:nvSpPr>
        <p:spPr>
          <a:xfrm>
            <a:off x="3245669" y="2996952"/>
            <a:ext cx="57006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Stawka_VAT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Produkt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59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87830-89B1-E4F8-169E-FC25001D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operatory języka SQL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A2DCFB8-1EA7-1F29-4750-D38DB736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606D62-651C-D955-7570-98306BC281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53694" y="1143000"/>
            <a:ext cx="3312368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Arytmetyczne:</a:t>
            </a:r>
          </a:p>
          <a:p>
            <a:r>
              <a:rPr lang="pl-PL" dirty="0"/>
              <a:t>+ suma</a:t>
            </a:r>
          </a:p>
          <a:p>
            <a:r>
              <a:rPr lang="pl-PL" dirty="0"/>
              <a:t>- różnica</a:t>
            </a:r>
          </a:p>
          <a:p>
            <a:r>
              <a:rPr lang="pl-PL" dirty="0"/>
              <a:t>* iloczyn</a:t>
            </a:r>
          </a:p>
          <a:p>
            <a:r>
              <a:rPr lang="pl-PL" dirty="0"/>
              <a:t>/ iloraz</a:t>
            </a:r>
          </a:p>
          <a:p>
            <a:r>
              <a:rPr lang="pl-PL" dirty="0"/>
              <a:t>% reszta z dzielenia</a:t>
            </a: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37AEC0BF-3C8A-969D-4B28-2FB87FEB5EB1}"/>
              </a:ext>
            </a:extLst>
          </p:cNvPr>
          <p:cNvSpPr txBox="1">
            <a:spLocks/>
          </p:cNvSpPr>
          <p:nvPr/>
        </p:nvSpPr>
        <p:spPr>
          <a:xfrm>
            <a:off x="405222" y="1143000"/>
            <a:ext cx="4320480" cy="516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Porównania:</a:t>
            </a:r>
          </a:p>
          <a:p>
            <a:r>
              <a:rPr lang="pl-PL" dirty="0"/>
              <a:t>&gt; większe</a:t>
            </a:r>
          </a:p>
          <a:p>
            <a:r>
              <a:rPr lang="pl-PL" dirty="0"/>
              <a:t>&lt; mniejsze</a:t>
            </a:r>
          </a:p>
          <a:p>
            <a:r>
              <a:rPr lang="pl-PL" dirty="0"/>
              <a:t>&gt;= większe lub równe</a:t>
            </a:r>
          </a:p>
          <a:p>
            <a:r>
              <a:rPr lang="pl-PL" dirty="0"/>
              <a:t>&lt;= mniejsze lub równe</a:t>
            </a:r>
          </a:p>
          <a:p>
            <a:r>
              <a:rPr lang="pl-PL" dirty="0"/>
              <a:t>= równe</a:t>
            </a:r>
          </a:p>
          <a:p>
            <a:r>
              <a:rPr lang="pl-PL" dirty="0"/>
              <a:t>!= różne</a:t>
            </a:r>
          </a:p>
          <a:p>
            <a:r>
              <a:rPr lang="pl-PL" dirty="0"/>
              <a:t>&lt;&gt; różne</a:t>
            </a: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A9667ED0-DDCD-6915-E4F0-22A7FB3E0E06}"/>
              </a:ext>
            </a:extLst>
          </p:cNvPr>
          <p:cNvSpPr txBox="1">
            <a:spLocks/>
          </p:cNvSpPr>
          <p:nvPr/>
        </p:nvSpPr>
        <p:spPr>
          <a:xfrm>
            <a:off x="8267886" y="1143000"/>
            <a:ext cx="3312368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Logiczne:</a:t>
            </a:r>
          </a:p>
          <a:p>
            <a:r>
              <a:rPr lang="pl-PL" dirty="0"/>
              <a:t>AND – „i”</a:t>
            </a:r>
          </a:p>
          <a:p>
            <a:r>
              <a:rPr lang="pl-PL" dirty="0"/>
              <a:t>OR – „lub”</a:t>
            </a:r>
          </a:p>
          <a:p>
            <a:r>
              <a:rPr lang="pl-PL" dirty="0"/>
              <a:t>NOT – negacja („nieprawda, że”)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17459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8F58E-96E5-3553-4269-1B1966EF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370D54-62C1-7B40-E8D4-C3859D7F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Historia baz danych </a:t>
            </a:r>
            <a:br>
              <a:rPr lang="pl-PL" dirty="0"/>
            </a:br>
            <a:r>
              <a:rPr lang="pl-PL" dirty="0"/>
              <a:t>Część II – lata 2010 - obecnie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CC276D0-282C-B3FC-DEF6-05FA097F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7223279-8201-2C79-C59E-5B83314E80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132323"/>
            <a:ext cx="11233248" cy="516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Nowoczesne bazy danych:</a:t>
            </a:r>
          </a:p>
          <a:p>
            <a:pPr>
              <a:buNone/>
            </a:pPr>
            <a:endParaRPr lang="pl-PL" sz="1000" b="1" dirty="0"/>
          </a:p>
          <a:p>
            <a:r>
              <a:rPr lang="pl-PL" dirty="0"/>
              <a:t>Rozproszone i chmurowe bazy danych (np. Google </a:t>
            </a:r>
            <a:r>
              <a:rPr lang="pl-PL" dirty="0" err="1"/>
              <a:t>BigQuery</a:t>
            </a:r>
            <a:r>
              <a:rPr lang="pl-PL" dirty="0"/>
              <a:t>, Amazon </a:t>
            </a:r>
            <a:r>
              <a:rPr lang="pl-PL" dirty="0" err="1"/>
              <a:t>DynamoDB</a:t>
            </a:r>
            <a:r>
              <a:rPr lang="pl-PL" dirty="0"/>
              <a:t>).</a:t>
            </a:r>
          </a:p>
          <a:p>
            <a:endParaRPr lang="pl-PL" sz="1500" dirty="0"/>
          </a:p>
          <a:p>
            <a:r>
              <a:rPr lang="pl-PL" dirty="0" err="1"/>
              <a:t>NewSQL</a:t>
            </a:r>
            <a:r>
              <a:rPr lang="pl-PL" dirty="0"/>
              <a:t> – nowoczesne systemy RDBMS (np. </a:t>
            </a:r>
            <a:r>
              <a:rPr lang="pl-PL" dirty="0" err="1"/>
              <a:t>CockroachDB</a:t>
            </a:r>
            <a:r>
              <a:rPr lang="pl-PL" dirty="0"/>
              <a:t>, Google </a:t>
            </a:r>
            <a:r>
              <a:rPr lang="pl-PL" dirty="0" err="1"/>
              <a:t>Spanner</a:t>
            </a:r>
            <a:r>
              <a:rPr lang="pl-PL" dirty="0"/>
              <a:t>).</a:t>
            </a:r>
          </a:p>
          <a:p>
            <a:endParaRPr lang="pl-PL" sz="1500" dirty="0"/>
          </a:p>
          <a:p>
            <a:r>
              <a:rPr lang="pl-PL" dirty="0"/>
              <a:t>Bazy </a:t>
            </a:r>
            <a:r>
              <a:rPr lang="pl-PL" dirty="0" err="1"/>
              <a:t>blockchain</a:t>
            </a:r>
            <a:r>
              <a:rPr lang="pl-PL" dirty="0"/>
              <a:t> – np. </a:t>
            </a:r>
            <a:r>
              <a:rPr lang="pl-PL" dirty="0" err="1"/>
              <a:t>Ethereum</a:t>
            </a:r>
            <a:r>
              <a:rPr lang="pl-PL" dirty="0"/>
              <a:t>, </a:t>
            </a:r>
            <a:r>
              <a:rPr lang="pl-PL" dirty="0" err="1"/>
              <a:t>Hyperledger</a:t>
            </a:r>
            <a:r>
              <a:rPr lang="pl-PL" dirty="0"/>
              <a:t> – zapewniają niezmienność danych.</a:t>
            </a:r>
          </a:p>
          <a:p>
            <a:endParaRPr lang="pl-PL" sz="1500" dirty="0"/>
          </a:p>
          <a:p>
            <a:r>
              <a:rPr lang="pl-PL" dirty="0"/>
              <a:t>AI i automatyzacja, np. autonomiczna baza danych Oracle </a:t>
            </a:r>
            <a:r>
              <a:rPr lang="pl-PL" dirty="0" err="1"/>
              <a:t>Autonomous</a:t>
            </a:r>
            <a:r>
              <a:rPr lang="pl-PL" dirty="0"/>
              <a:t> DB.</a:t>
            </a:r>
          </a:p>
          <a:p>
            <a:pPr lvl="1"/>
            <a:r>
              <a:rPr lang="pl-PL" dirty="0"/>
              <a:t>Jest to baza, która dzięki wsparciu AI jest: samozarządzająca się, </a:t>
            </a:r>
            <a:br>
              <a:rPr lang="pl-PL" dirty="0"/>
            </a:br>
            <a:r>
              <a:rPr lang="pl-PL" dirty="0"/>
              <a:t>samonaprawiająca się i </a:t>
            </a:r>
            <a:r>
              <a:rPr lang="pl-PL" dirty="0" err="1"/>
              <a:t>samooptymalizująca</a:t>
            </a:r>
            <a:r>
              <a:rPr lang="pl-PL" dirty="0"/>
              <a:t> się (działa w chmurze).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2090418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DDCF42-C2CE-7B6A-36F4-FD9E13DB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Dodatkowe operatory porównawcze języka SQL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0ED0BC5-D4B5-2CFB-272A-C02F4341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CEDE103-3E1B-C31E-018D-4D86618B21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52736"/>
            <a:ext cx="10972800" cy="5303614"/>
          </a:xfrm>
        </p:spPr>
        <p:txBody>
          <a:bodyPr>
            <a:normAutofit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pl-PL" dirty="0"/>
              <a:t> x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l-PL" dirty="0"/>
              <a:t> y – sprawdzenie, czy kolumna ma wartość należącą do określonego przedziału (zakresu) (tylko dla przedziałów zamkniętych).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IS NULL</a:t>
            </a:r>
            <a:r>
              <a:rPr lang="pl-PL" dirty="0"/>
              <a:t> – sprawdzenie, czy kolumna nie ma wpisanej żadnej wartości.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IS NOT NULL</a:t>
            </a:r>
            <a:r>
              <a:rPr lang="pl-PL" dirty="0"/>
              <a:t> – sprawdzenie, czy kolumna ma wpisaną jakąkolwiek wartość (UWAGA: zapis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x != NULL</a:t>
            </a:r>
            <a:r>
              <a:rPr lang="pl-PL" dirty="0"/>
              <a:t> nie zadziała).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dirty="0"/>
              <a:t> – sprawdzenie, czy kolumna ma wartość z podanego zbioru wartości. Przykład: wyświetlenie wszystkich ocen z przedmiotów: Informatyka, Matematyka i Elektronika (z pominięciem pozostałych przedmiotów):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r>
              <a:rPr lang="pl-PL" dirty="0"/>
              <a:t> – porównanie wartości z określonym wzorcem (operator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r>
              <a:rPr lang="pl-PL" dirty="0"/>
              <a:t> zostanie omówiony na późniejszych slajdach).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07461AA-5F46-2D66-683F-82F276E72E87}"/>
              </a:ext>
            </a:extLst>
          </p:cNvPr>
          <p:cNvSpPr txBox="1"/>
          <p:nvPr/>
        </p:nvSpPr>
        <p:spPr>
          <a:xfrm>
            <a:off x="695400" y="4653136"/>
            <a:ext cx="10801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Przedmiot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'Informatyka'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'Matematyka'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'Elektronika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57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AEF702-7E41-3952-69C3-6C6A8B66E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Priorytety operatorów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7FBC7E7-5A1B-6A38-972C-13D3765F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81</a:t>
            </a:fld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2069BDD-1880-8F55-0694-D36BF6D116F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515153"/>
              </p:ext>
            </p:extLst>
          </p:nvPr>
        </p:nvGraphicFramePr>
        <p:xfrm>
          <a:off x="609600" y="1916832"/>
          <a:ext cx="10972800" cy="4343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10847841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173952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Operator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749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logiczne „lub”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424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logiczne „i”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637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logiczna negacja („nie prawda że”)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013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=,!=,&lt;,&gt;,&lt;=,&gt;=, BETWEEN,</a:t>
                      </a:r>
                      <a:br>
                        <a:rPr lang="pl-PL" sz="2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l-PL" sz="2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 NULL, IS NOT NULL, IN, LIKE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operatory porównania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107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dodawanie, odejmowanie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116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*,/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mnożenie, dzielenie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490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+x,-x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plus i minus jednoargumentowe, np. 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91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nawias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81976"/>
                  </a:ext>
                </a:extLst>
              </a:tr>
            </a:tbl>
          </a:graphicData>
        </a:graphic>
      </p:graphicFrame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9CEA0F5D-6E11-6CE0-BA44-EE4C6C32CDDC}"/>
              </a:ext>
            </a:extLst>
          </p:cNvPr>
          <p:cNvSpPr txBox="1">
            <a:spLocks/>
          </p:cNvSpPr>
          <p:nvPr/>
        </p:nvSpPr>
        <p:spPr>
          <a:xfrm>
            <a:off x="609600" y="1052736"/>
            <a:ext cx="10972800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Im niżej występuje operator w tabeli, tym wyższy ma priorytet (wcześniej wykona się jego działanie).</a:t>
            </a:r>
          </a:p>
        </p:txBody>
      </p:sp>
    </p:spTree>
    <p:extLst>
      <p:ext uri="{BB962C8B-B14F-4D97-AF65-F5344CB8AC3E}">
        <p14:creationId xmlns:p14="http://schemas.microsoft.com/office/powerpoint/2010/main" val="322714209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10E3FB-382C-76AF-A9A6-3CCBA5B4C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SQL jest wrażliwy na wielkość liter (tak jak </a:t>
            </a:r>
            <a:r>
              <a:rPr lang="pl-PL" dirty="0" err="1"/>
              <a:t>Python</a:t>
            </a:r>
            <a:r>
              <a:rPr lang="pl-PL" dirty="0"/>
              <a:t>)?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64DF999-EFB9-B80E-4F30-56668170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314B8F-63B7-DC2A-73DB-D322B720A3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4260" y="1143000"/>
            <a:ext cx="11737003" cy="5299815"/>
          </a:xfrm>
        </p:spPr>
        <p:txBody>
          <a:bodyPr>
            <a:normAutofit/>
          </a:bodyPr>
          <a:lstStyle/>
          <a:p>
            <a:r>
              <a:rPr lang="pl-PL" dirty="0"/>
              <a:t>To zależy. W przypadku baz danych MySQL zasady są następujące:</a:t>
            </a:r>
          </a:p>
          <a:p>
            <a:r>
              <a:rPr lang="pl-PL" dirty="0"/>
              <a:t>Słowa kluczowe są niewrażliwe na wielkość liter. Można więc pisać: </a:t>
            </a:r>
            <a:br>
              <a:rPr lang="pl-PL" dirty="0"/>
            </a:b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</a:t>
            </a:r>
            <a:r>
              <a:rPr lang="pl-PL" dirty="0"/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* from</a:t>
            </a:r>
            <a:r>
              <a:rPr lang="pl-PL" dirty="0"/>
              <a:t>,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</a:t>
            </a:r>
            <a:r>
              <a:rPr lang="pl-PL" dirty="0"/>
              <a:t> itp.</a:t>
            </a:r>
          </a:p>
          <a:p>
            <a:r>
              <a:rPr lang="pl-PL" dirty="0"/>
              <a:t>Nazwy kolumn są również niewrażliwe na wielkość liter. Można więc pisać: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SELECT nazwisko</a:t>
            </a:r>
            <a:r>
              <a:rPr lang="pl-PL" dirty="0"/>
              <a:t>,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SELECT NAZWISKO </a:t>
            </a:r>
            <a:r>
              <a:rPr lang="pl-PL" dirty="0"/>
              <a:t>itp.</a:t>
            </a:r>
          </a:p>
          <a:p>
            <a:r>
              <a:rPr lang="pl-PL" dirty="0"/>
              <a:t>Nazwy tabel i baz danych – zależy od systemu operacyjnego:</a:t>
            </a:r>
          </a:p>
          <a:p>
            <a:pPr lvl="1"/>
            <a:r>
              <a:rPr lang="pl-PL" dirty="0"/>
              <a:t>Windows – niewrażliwe;</a:t>
            </a:r>
          </a:p>
          <a:p>
            <a:pPr lvl="1"/>
            <a:r>
              <a:rPr lang="pl-PL" dirty="0"/>
              <a:t>Linux – wrażliwe;</a:t>
            </a:r>
          </a:p>
          <a:p>
            <a:pPr lvl="1"/>
            <a:r>
              <a:rPr lang="pl-PL" dirty="0" err="1"/>
              <a:t>macOS</a:t>
            </a:r>
            <a:r>
              <a:rPr lang="pl-PL" dirty="0"/>
              <a:t> – domyślnie niewrażliwe.</a:t>
            </a:r>
          </a:p>
          <a:p>
            <a:r>
              <a:rPr lang="pl-PL" dirty="0"/>
              <a:t>Dane tekstowe (np. typ VARCHAR) – zależy od ustawionych reguł kodowania </a:t>
            </a:r>
            <a:br>
              <a:rPr lang="pl-PL" dirty="0"/>
            </a:br>
            <a:r>
              <a:rPr lang="pl-PL" dirty="0"/>
              <a:t>i sortowania (ang. </a:t>
            </a:r>
            <a:r>
              <a:rPr lang="pl-PL" dirty="0" err="1"/>
              <a:t>collation</a:t>
            </a:r>
            <a:r>
              <a:rPr lang="pl-PL" dirty="0"/>
              <a:t>). Domyślne reguły kodowania i sortowania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utf8mb4_unicode_ci</a:t>
            </a:r>
            <a:r>
              <a:rPr lang="pl-PL" dirty="0"/>
              <a:t> są niewrażliwe na wielkość liter (ci = </a:t>
            </a:r>
            <a:r>
              <a:rPr lang="pl-PL" dirty="0" err="1"/>
              <a:t>case</a:t>
            </a:r>
            <a:r>
              <a:rPr lang="pl-PL" dirty="0"/>
              <a:t> </a:t>
            </a:r>
            <a:r>
              <a:rPr lang="pl-PL" dirty="0" err="1"/>
              <a:t>insensitive</a:t>
            </a:r>
            <a:r>
              <a:rPr lang="pl-PL" dirty="0"/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2908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D7376-2138-0E1D-7A2B-885FD052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591B2F-6F37-413E-46EB-317F2B20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D92F6D-EAD3-53BE-BADC-A3AA9E8062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 pomocą języka SQL wyświetlić tytuł i rok wydania książek, które zostały wydane w latach 2019-2021 włącznie.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E5647D-788D-2F87-FB6C-DAB61C28F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6" y="2858035"/>
            <a:ext cx="10850528" cy="34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680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EEE24-DBBE-DC73-E952-7097A4CD9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7C9B2F-5586-81AB-DDC4-3F0B9208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23B87C2-C59F-E7BB-EE24-D62945F0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1B6AA1-C0D0-30E1-5B05-DBD66A2756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 pomocą języka SQL wyświetlić wszystkie dane autorów, którzy są Polakami lub urodzili się przed 1970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6CD7C0-9D82-429D-38E4-9331FC5B6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6" y="2858035"/>
            <a:ext cx="10850528" cy="34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6284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DF49CE-FBC2-6BA2-E36B-BA3FF15A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Sortowanie pobranych danych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C8CDA18-7538-3F94-37D6-BFA2E010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B5ADD3-90BB-9671-D93F-F4996563F97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Jeśli chcemy, żeby pobrane dane były posortowane, należy na końcu zapytania wstawić klauzulę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ORDER BY</a:t>
            </a:r>
            <a:r>
              <a:rPr lang="pl-PL" dirty="0"/>
              <a:t>.</a:t>
            </a:r>
          </a:p>
          <a:p>
            <a:r>
              <a:rPr lang="pl-PL" dirty="0"/>
              <a:t>Poniższe zapytanie powoduje pobranie posortowanych danych </a:t>
            </a:r>
            <a:br>
              <a:rPr lang="pl-PL" dirty="0"/>
            </a:br>
            <a:r>
              <a:rPr lang="pl-PL" dirty="0"/>
              <a:t>o wszystkich książkach, których cena nie przekracza 75 zł.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Słowo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ASC</a:t>
            </a:r>
            <a:r>
              <a:rPr lang="pl-PL" dirty="0"/>
              <a:t> oznacza, że ceny będą posortowane rosnąco. Sortowanie </a:t>
            </a:r>
            <a:br>
              <a:rPr lang="pl-PL" dirty="0"/>
            </a:br>
            <a:r>
              <a:rPr lang="pl-PL" dirty="0"/>
              <a:t>w kolejności malejącej można wykonać za pomocą słowa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pl-PL" dirty="0"/>
              <a:t>.</a:t>
            </a:r>
          </a:p>
          <a:p>
            <a:r>
              <a:rPr lang="pl-PL" dirty="0"/>
              <a:t>Domyślnie dane są sortowane rosnąco, a więc słowo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ASC</a:t>
            </a:r>
            <a:r>
              <a:rPr lang="pl-PL" dirty="0"/>
              <a:t> można pominąć, jeśli chcemy sortować w kolejności rosnącej.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EDFB839-5C8C-D5D4-2A29-ADFF2215591E}"/>
              </a:ext>
            </a:extLst>
          </p:cNvPr>
          <p:cNvSpPr txBox="1"/>
          <p:nvPr/>
        </p:nvSpPr>
        <p:spPr>
          <a:xfrm>
            <a:off x="4067944" y="3087915"/>
            <a:ext cx="40561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Ksiazka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Cena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75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ORDER BY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Cena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ASC</a:t>
            </a:r>
            <a:endParaRPr lang="pl-PL" sz="2400" dirty="0">
              <a:solidFill>
                <a:srgbClr val="FF8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0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188FB-7F9C-21FE-AEE7-25DD573D5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8A68B-0E5D-271F-940F-08CC543B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Sortowanie pobranych danych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FD76294-A448-B628-79D2-ABD0886E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F025E8-89FB-C796-E095-7A18A5BDBD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3492" y="1280795"/>
            <a:ext cx="11505016" cy="4937760"/>
          </a:xfrm>
        </p:spPr>
        <p:txBody>
          <a:bodyPr>
            <a:normAutofit/>
          </a:bodyPr>
          <a:lstStyle/>
          <a:p>
            <a:r>
              <a:rPr lang="pl-PL" dirty="0"/>
              <a:t>Sortować możemy liczby (całkowite, zmiennoprzecinkowe, stałoprzecinkowe), napisy (alfabetycznie) oraz daty (np. od najwcześniejszej do najpóźniejszej).</a:t>
            </a:r>
          </a:p>
          <a:p>
            <a:r>
              <a:rPr lang="pl-PL" dirty="0"/>
              <a:t>Można sortować po wielu kolumnach, których nazwy oddziela się przecinkiem.</a:t>
            </a:r>
          </a:p>
          <a:p>
            <a:r>
              <a:rPr lang="pl-PL" dirty="0"/>
              <a:t>Poniższe zapytanie sortuje pobrane dane po cenie (rosnąco),</a:t>
            </a:r>
            <a:br>
              <a:rPr lang="pl-PL" dirty="0"/>
            </a:br>
            <a:r>
              <a:rPr lang="pl-PL" dirty="0"/>
              <a:t>a w przypadku, gdy książki będą miały te same ceny, posortuje je po tytule </a:t>
            </a:r>
            <a:br>
              <a:rPr lang="pl-PL" dirty="0"/>
            </a:br>
            <a:r>
              <a:rPr lang="pl-PL" dirty="0"/>
              <a:t>w kolejności alfabetycznej.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3AC0E08-7656-9A4F-FBAD-23AD23AB1D7F}"/>
              </a:ext>
            </a:extLst>
          </p:cNvPr>
          <p:cNvSpPr txBox="1"/>
          <p:nvPr/>
        </p:nvSpPr>
        <p:spPr>
          <a:xfrm>
            <a:off x="4067944" y="4725144"/>
            <a:ext cx="40561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Ksiazka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Cena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75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ORDER BY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Cena, </a:t>
            </a:r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Tytul</a:t>
            </a:r>
            <a:endParaRPr lang="pl-PL" sz="2400" dirty="0">
              <a:solidFill>
                <a:srgbClr val="FF8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39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7DE664-1248-7354-3DD8-EF2C633F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Ograniczenia liczby pobieranych wierszy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64AB7DA-77EB-4531-0B23-A6566241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CFB0F1-102A-05B9-6AAD-FAE56FB0E4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r>
              <a:rPr lang="pl-PL" dirty="0"/>
              <a:t>Jeśli chcemy pobrać jedynie określoną liczbę wierszy spełniających podane kryteria, to możemy skorzystać z klauzuli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pl-PL" dirty="0"/>
              <a:t>.</a:t>
            </a:r>
          </a:p>
          <a:p>
            <a:r>
              <a:rPr lang="pl-PL" dirty="0"/>
              <a:t>Poniższe zapytanie pobiera jedynie trzy najdroższe książki w bazie (sortujemy od najdroższych i wyświetlamy pierwsze trzy):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sz="10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F8FD256-7EA1-3F03-C7EA-FE892AE0932E}"/>
              </a:ext>
            </a:extLst>
          </p:cNvPr>
          <p:cNvSpPr txBox="1"/>
          <p:nvPr/>
        </p:nvSpPr>
        <p:spPr>
          <a:xfrm>
            <a:off x="4057152" y="3212976"/>
            <a:ext cx="40776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Ksiazka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Cena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54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E9043-7420-DD05-CAA9-C239260B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E817F-4DDE-B122-CD98-EAE7D633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Pomijanie pierwszych wierszy podczas pobierania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D99ACC1-9DF0-F971-D119-15AB23C1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895731-9578-DC08-06C0-D683FF124E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96752"/>
            <a:ext cx="10972800" cy="4960208"/>
          </a:xfrm>
        </p:spPr>
        <p:txBody>
          <a:bodyPr/>
          <a:lstStyle/>
          <a:p>
            <a:r>
              <a:rPr lang="pl-PL" dirty="0"/>
              <a:t>Jeśli chcemy pominąć kilka pierwszych wierszy, to można skorzystać </a:t>
            </a:r>
            <a:br>
              <a:rPr lang="pl-PL" dirty="0"/>
            </a:br>
            <a:r>
              <a:rPr lang="pl-PL" dirty="0"/>
              <a:t>z klauzuli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pl-PL" dirty="0"/>
              <a:t>.</a:t>
            </a:r>
          </a:p>
          <a:p>
            <a:r>
              <a:rPr lang="pl-PL" dirty="0"/>
              <a:t>Poniższe zapytanie pomija najdroższą książkę i wyświetla kolejne trzy (drugą, trzecią i czwartą z najdroższych):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8A17CE9-5426-9867-FA70-C525C4947BB7}"/>
              </a:ext>
            </a:extLst>
          </p:cNvPr>
          <p:cNvSpPr txBox="1"/>
          <p:nvPr/>
        </p:nvSpPr>
        <p:spPr>
          <a:xfrm>
            <a:off x="4057152" y="3140968"/>
            <a:ext cx="407769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Ksiazka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Cena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33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58B4E-458F-E42D-3211-643AC919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6A89E-FC78-808A-6DCA-0975F228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4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58553F5-3C34-C7AB-DFC2-CED47664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6F9D80-0F97-6007-3C84-66A73697C0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 pomocą języka SQL wyświetlić dane zagranicznych autorów. Autorzy powinni być posortowani od najmłodszego do najstarszego.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96CA5E7-E760-10DC-AF8B-19DEC1C50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6" y="2858035"/>
            <a:ext cx="10850528" cy="34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074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5ECB6A-0323-8F99-D589-9647AC63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– rodzaje baz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29A7339-0FD5-00EA-28F1-5C4CC4E5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6094E2-334F-4509-B0B7-C190FBEBBE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Relacyjne</a:t>
            </a:r>
            <a:r>
              <a:rPr lang="pl-PL" dirty="0"/>
              <a:t> – do dziś najbardziej popularne i powszechnie używane. </a:t>
            </a:r>
            <a:br>
              <a:rPr lang="pl-PL" dirty="0"/>
            </a:br>
            <a:r>
              <a:rPr lang="pl-PL" b="1" dirty="0"/>
              <a:t>Będą głównym tematem naszych wykładów.</a:t>
            </a:r>
          </a:p>
          <a:p>
            <a:endParaRPr lang="pl-PL" sz="1600" dirty="0"/>
          </a:p>
          <a:p>
            <a:r>
              <a:rPr lang="pl-PL" dirty="0"/>
              <a:t>Nierelacyjne (</a:t>
            </a:r>
            <a:r>
              <a:rPr lang="pl-PL" dirty="0" err="1"/>
              <a:t>NoSQL</a:t>
            </a:r>
            <a:r>
              <a:rPr lang="pl-PL" dirty="0"/>
              <a:t>) – w ostatnich latach rośnie ich popularność, jednak są nadal wyraźnie mniej popularne od baz danych relacyjnych.</a:t>
            </a:r>
          </a:p>
          <a:p>
            <a:endParaRPr lang="pl-PL" sz="1600" dirty="0"/>
          </a:p>
          <a:p>
            <a:r>
              <a:rPr lang="pl-PL" dirty="0"/>
              <a:t>Obiektowe – rzadko używane. Stosuje się je w niektórych zastosowaniach przemysłowych, np. projektowanie CAD/CAM (w przemyśle lotniczym, motoryzacyjnym i budowlanym).</a:t>
            </a:r>
          </a:p>
          <a:p>
            <a:endParaRPr lang="pl-PL" sz="1500" dirty="0"/>
          </a:p>
          <a:p>
            <a:r>
              <a:rPr lang="pl-PL" dirty="0"/>
              <a:t>Hierarchiczne – całkowicie przestarzałe (mogą być w użyciu w bardzo starych systemach przemysłowych, które nie zostały przez wiele lat zaktualizowane).</a:t>
            </a:r>
          </a:p>
        </p:txBody>
      </p:sp>
    </p:spTree>
    <p:extLst>
      <p:ext uri="{BB962C8B-B14F-4D97-AF65-F5344CB8AC3E}">
        <p14:creationId xmlns:p14="http://schemas.microsoft.com/office/powerpoint/2010/main" val="379058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4A7E3-655A-DDAB-1185-E25DEB1C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grupujące (agregujące)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CBF5A77-B327-DE1F-F6CB-6EF9494D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8539245-87DA-800C-9FA4-ADE1BE89CC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Jeśli chcemy obliczyć statystyki, takie jak wartość średnia, maksymalna, czy suma wszystkich wartości danej kolumny, to możemy skorzystać </a:t>
            </a:r>
            <a:br>
              <a:rPr lang="pl-PL" dirty="0"/>
            </a:br>
            <a:r>
              <a:rPr lang="pl-PL" dirty="0"/>
              <a:t>z funkcji grupujących.</a:t>
            </a:r>
          </a:p>
          <a:p>
            <a:r>
              <a:rPr lang="pl-PL" dirty="0"/>
              <a:t>Poniższe zapytanie wylicza średnią cenę wszystkich książek nie krótszych niż 300 stron.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Funkcja AVG oblicza średnią wszystkich wartości z podanej kolumny dla wierszy spełniających podany warunek dotyczący liczby stron.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1BFED9D-C813-A73B-DF8C-748AA69748A7}"/>
              </a:ext>
            </a:extLst>
          </p:cNvPr>
          <p:cNvSpPr txBox="1"/>
          <p:nvPr/>
        </p:nvSpPr>
        <p:spPr>
          <a:xfrm>
            <a:off x="3048537" y="3400060"/>
            <a:ext cx="609492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Cena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Ksiazka</a:t>
            </a:r>
            <a:endParaRPr lang="en-US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Liczba_stron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18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465CA-C183-D5B9-A325-0753B0710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2D8CE-50DD-C6D2-2754-A3EE8E6D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grupujące (agregujące)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38CE724-9905-4B22-6BDE-997BD5D6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B3BBF6B-42C7-583F-AD2D-F7259E2501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1032" y="1143000"/>
            <a:ext cx="11509935" cy="5170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bazach MySQL są dostępne następujące funkcje grupujące: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pl-PL" dirty="0"/>
              <a:t>(kolumna) – zwraca sumę wartości z danej kolumny.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pl-PL" dirty="0"/>
              <a:t>(kolumna) – zwraca maksymalną wartość z danej kolumny.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pl-PL" dirty="0"/>
              <a:t>(kolumna) – zwraca minimalną wartość z danej kolumny.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pl-PL" dirty="0"/>
              <a:t>(kolumna) – zwraca średnią wartość z danej kolumny.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VARIANCE</a:t>
            </a:r>
            <a:r>
              <a:rPr lang="pl-PL" dirty="0"/>
              <a:t>(kolumna) – zwraca wariancję wartości z danej kolumny.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l-PL" dirty="0"/>
              <a:t>(kolumna) – zwraca odchylenie standardowe wartości z danej kolumny.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l-PL" dirty="0"/>
              <a:t>(kolumna) – zwraca liczbę wierszy, które mają niepuste (inne niż NULL) wartości w kolumnie.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l-PL" dirty="0"/>
              <a:t>(*) – zwraca liczbę wszystkich wierszy.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pl-PL" dirty="0"/>
              <a:t>(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pl-PL" dirty="0"/>
              <a:t> kolumna) – zwraca liczbę unikalnych wartości w kolumnie.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9000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A5620-0F3C-D935-A6BF-062DEF388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9DB87E-0C01-224E-FCA9-11FEEB35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5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D761BC3-D372-0376-63E9-3534A943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8660E6-538D-8445-0098-21C5EE4811C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 pomocą języka SQL wyświetlić liczbę wszystkich autorów wprowadzonych do bazy danych.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82DCB5-461A-841D-F6EF-829330BA3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6" y="2858035"/>
            <a:ext cx="10850528" cy="34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8358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6EF6A0-8F75-2CD7-6019-0DF58E9B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Klauzula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041B737-31FC-9ACD-AB9B-E45ABA01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FF3F81B-97E6-2BC4-D2F7-C3E94C1CFB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32846"/>
            <a:ext cx="10972800" cy="5415332"/>
          </a:xfrm>
        </p:spPr>
        <p:txBody>
          <a:bodyPr>
            <a:normAutofit/>
          </a:bodyPr>
          <a:lstStyle/>
          <a:p>
            <a:r>
              <a:rPr lang="pl-PL" dirty="0"/>
              <a:t>Istnieje możliwość obliczenia statystyk dla określonych grup zamiast dla całych tabel.</a:t>
            </a:r>
          </a:p>
          <a:p>
            <a:r>
              <a:rPr lang="pl-PL" dirty="0"/>
              <a:t>Przykładowo, za pomocą poniższego zapytania możemy obliczyć najniższą ocenę z każdego przedmiotu z osobna.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Wybraliśmy kolumnę Przedmiot i średnią wszystkich ocen. Musimy jednak wskazać, że chcemy tą średnią pogrupować względem przedmiotu.</a:t>
            </a:r>
          </a:p>
          <a:p>
            <a:r>
              <a:rPr lang="pl-PL" dirty="0"/>
              <a:t>Możemy to zrobić za pomocą klauzuli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pl-PL" dirty="0"/>
              <a:t>.</a:t>
            </a:r>
          </a:p>
          <a:p>
            <a:r>
              <a:rPr lang="pl-PL" u="sng" dirty="0"/>
              <a:t>Warto zapamiętać</a:t>
            </a:r>
            <a:r>
              <a:rPr lang="pl-PL" dirty="0"/>
              <a:t>: Jeśli w jednym zapytaniu używamy funkcji grupującej </a:t>
            </a:r>
            <a:br>
              <a:rPr lang="pl-PL" dirty="0"/>
            </a:br>
            <a:r>
              <a:rPr lang="pl-PL" dirty="0"/>
              <a:t>i dodatkowo pobieramy dane z przynajmniej jednej kolumny (bez funkcji), to prawie zawsze trzeba będzie użyć klauzuli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pl-PL" dirty="0"/>
              <a:t>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12709BE-2695-B3B6-7A23-474062035B50}"/>
              </a:ext>
            </a:extLst>
          </p:cNvPr>
          <p:cNvSpPr txBox="1"/>
          <p:nvPr/>
        </p:nvSpPr>
        <p:spPr>
          <a:xfrm>
            <a:off x="1703512" y="2850915"/>
            <a:ext cx="87849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Przedmiot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Wartosc_oceny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 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Przedmiot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68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1BC4C-030C-300C-6814-1E9987026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68912-E088-461B-4775-649C9786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6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AC0FDC8-EF6C-AEE3-B00D-09EC2A2E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F003BF-05EF-A003-C395-A9B3F5B10B3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 pomocą języka SQL wyświetlić średnią cenę netto produktów o różnych stawkach VAT. Przy obliczaniu średniej należy pominąć produkty, których liczba sztuk w magazynie jest nie mniejsza niż 100.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70776C-548B-4F25-92D6-D7762D6E9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8" y="3141204"/>
            <a:ext cx="115649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735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41FCC-BE15-9982-D7B6-502D14AC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DDD7C8-BCAD-881D-72D8-EE5F4B27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Określanie warunków dla grup utworzonych klauzulą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B3F1BF2-C868-BA63-FBC2-B451E017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44D89A-FEA7-CCC1-8EA1-929C4F5E0D8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Klauzula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pl-PL" dirty="0"/>
              <a:t> służy do określenia warunku dla grup po grupowaniu za pomocą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pl-PL" dirty="0"/>
              <a:t>.</a:t>
            </a:r>
          </a:p>
          <a:p>
            <a:r>
              <a:rPr lang="pl-PL" dirty="0"/>
              <a:t>W przeciwieństwie do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pl-PL" dirty="0"/>
              <a:t> takie warunki są sprawdzane </a:t>
            </a:r>
            <a:br>
              <a:rPr lang="pl-PL" dirty="0"/>
            </a:br>
            <a:r>
              <a:rPr lang="pl-PL" b="1" dirty="0"/>
              <a:t>po</a:t>
            </a:r>
            <a:r>
              <a:rPr lang="pl-PL" dirty="0"/>
              <a:t> grupowaniu, a </a:t>
            </a:r>
            <a:r>
              <a:rPr lang="pl-PL" b="1" dirty="0"/>
              <a:t>nie</a:t>
            </a:r>
            <a:r>
              <a:rPr lang="pl-PL" dirty="0"/>
              <a:t> </a:t>
            </a:r>
            <a:r>
              <a:rPr lang="pl-PL" b="1" dirty="0"/>
              <a:t>przed</a:t>
            </a:r>
            <a:r>
              <a:rPr lang="pl-PL" dirty="0"/>
              <a:t>.</a:t>
            </a:r>
          </a:p>
          <a:p>
            <a:r>
              <a:rPr lang="pl-PL" dirty="0"/>
              <a:t>Poniższe zapytanie pobiera najniższą ocenę z każdego przedmiotu </a:t>
            </a:r>
            <a:br>
              <a:rPr lang="pl-PL" dirty="0"/>
            </a:br>
            <a:r>
              <a:rPr lang="pl-PL" dirty="0"/>
              <a:t>z osobna, ale tylko dla przedmiotów, z których ta najniższa ocena nie przekracza 3.0.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33D11B7-B676-9FE8-A42A-0B860D2A7EC4}"/>
              </a:ext>
            </a:extLst>
          </p:cNvPr>
          <p:cNvSpPr txBox="1"/>
          <p:nvPr/>
        </p:nvSpPr>
        <p:spPr>
          <a:xfrm>
            <a:off x="2711624" y="4365104"/>
            <a:ext cx="676875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Przedmiot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Wartosc_oceny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Ocena 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Przedmiot</a:t>
            </a: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Wartosc_oceny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AC9DC1-12CA-ADC0-1EAB-4F7E0C9C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z wielu tabel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0D31171-93CC-806C-0B3B-EE0648F2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68F0E3-6FAF-AFA9-DF0F-D639D9972E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Załóżmy, że chcemy wyświetlić daty wystawienia wszystkich faktur oraz imiona i nazwiska klientów, dla których zostały one wystawione.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75C1DE-56FE-9A87-4FCC-3DD6C4B5E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8" y="3141204"/>
            <a:ext cx="115649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50406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3F932-169A-4C6E-02A2-0DFC919CD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455992-3FF6-D65A-E162-E7AF9828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z wielu tabel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B651E6D-4F29-989D-38B5-1CA18CBA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8F8AA4-7709-1DFF-6943-89A7682947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Załóżmy, że chcemy wyświetlić daty wystawienia wszystkich faktur oraz imiona i nazwiska klientów, dla których zostały one wystawione.</a:t>
            </a:r>
          </a:p>
          <a:p>
            <a:r>
              <a:rPr lang="pl-PL" dirty="0"/>
              <a:t>Spróbujmy wymienić nazwy wszystkich atrybutów (po słowie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dirty="0"/>
              <a:t>) </a:t>
            </a:r>
            <a:br>
              <a:rPr lang="pl-PL" dirty="0"/>
            </a:br>
            <a:r>
              <a:rPr lang="pl-PL" dirty="0"/>
              <a:t>i nazwy wszystkich tabel, w których występują te atrybuty (po słowie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dirty="0"/>
              <a:t>).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r>
              <a:rPr lang="pl-PL" dirty="0"/>
              <a:t>Powyższe zapytanie nie zwraca wyników takich, jakie byśmy oczekiwali. Wyświetlone zostają wszystkie możliwe kombinacje klientów i faktur, a nie faktury, które zostały wystawione dla konkretnych klientów.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92486CD-0B7B-CEF9-E820-C33EBDDE0CA5}"/>
              </a:ext>
            </a:extLst>
          </p:cNvPr>
          <p:cNvSpPr txBox="1"/>
          <p:nvPr/>
        </p:nvSpPr>
        <p:spPr>
          <a:xfrm>
            <a:off x="939911" y="3573016"/>
            <a:ext cx="1031217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Data_wystawienia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Klient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Faktura</a:t>
            </a:r>
          </a:p>
        </p:txBody>
      </p:sp>
    </p:spTree>
    <p:extLst>
      <p:ext uri="{BB962C8B-B14F-4D97-AF65-F5344CB8AC3E}">
        <p14:creationId xmlns:p14="http://schemas.microsoft.com/office/powerpoint/2010/main" val="530746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FAF14-839C-F43E-6268-EBA7119E6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E60EF3-A648-C9E8-0E4F-8069F855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danych z wielu tabel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775F5E7-B7A5-EECB-138F-779A2463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B88F2A-B886-C6D2-5B8F-1A1A7459BF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8" y="1052736"/>
            <a:ext cx="10972800" cy="4937760"/>
          </a:xfrm>
        </p:spPr>
        <p:txBody>
          <a:bodyPr>
            <a:normAutofit/>
          </a:bodyPr>
          <a:lstStyle/>
          <a:p>
            <a:r>
              <a:rPr lang="pl-PL" dirty="0"/>
              <a:t>Aby wyświetlić dane z dwóch tabel zestawione ze sobą prawidłowo, należy wskazać w zapytaniu w jaki sposób tabele są ze sobą połączone.</a:t>
            </a:r>
          </a:p>
          <a:p>
            <a:r>
              <a:rPr lang="pl-PL" dirty="0"/>
              <a:t>Można to zrobić poprzez utworzenie warunku, w którym przyrównujemy klucz obcy z jednej tabeli do odpowiadającego mu klucza głównego </a:t>
            </a:r>
            <a:br>
              <a:rPr lang="pl-PL" dirty="0"/>
            </a:br>
            <a:r>
              <a:rPr lang="pl-PL" dirty="0"/>
              <a:t>z drugiej tabeli: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Innym sposobem jest skorzystanie z klauzuli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8EE4B1A-3838-32FF-40AD-CA2A0A49EBE2}"/>
              </a:ext>
            </a:extLst>
          </p:cNvPr>
          <p:cNvSpPr txBox="1"/>
          <p:nvPr/>
        </p:nvSpPr>
        <p:spPr>
          <a:xfrm>
            <a:off x="930628" y="3284984"/>
            <a:ext cx="103307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Data_wystawienia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Faktura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Klient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b-NO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nb-NO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Faktura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Klient_ID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nb-NO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1AA4A9-0BAC-92D5-05FF-65101201C097}"/>
              </a:ext>
            </a:extLst>
          </p:cNvPr>
          <p:cNvSpPr txBox="1"/>
          <p:nvPr/>
        </p:nvSpPr>
        <p:spPr>
          <a:xfrm>
            <a:off x="1625583" y="4725144"/>
            <a:ext cx="894082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Data_wystawienia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Faktura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Klient_ID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Klient</a:t>
            </a:r>
            <a:r>
              <a:rPr lang="nb-NO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b-NO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51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23DE5-702C-11D2-0593-27716310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C53F2D7-0F57-10AC-C6BB-23EEC44D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06623E-E31F-0CB8-CDB4-51F2D7D63E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Warto zwrócić uwagę, że po naszym zapytaniu wyświetleni zostaną jedynie klienci, którzy posiadają przynajmniej jedną fakturę (jeden z nich dwukrotnie, bo posiada dwie faktury).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 bazie danych mamy klienta Adam Nowak, który prawdopodobnie nie dokonał jeszcze zakupu, a więc nie ma wystawionej faktury. Jego dane nie pojawiają się.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19FB150-55B5-1889-27A0-887D1EA8C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38" y="2780928"/>
            <a:ext cx="4387918" cy="1878929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363B31F4-1595-4137-C3FF-4790FF03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9" y="135890"/>
            <a:ext cx="11751096" cy="990600"/>
          </a:xfrm>
        </p:spPr>
        <p:txBody>
          <a:bodyPr>
            <a:normAutofit/>
          </a:bodyPr>
          <a:lstStyle/>
          <a:p>
            <a:r>
              <a:rPr lang="pl-PL" dirty="0"/>
              <a:t>Pobieranie danych z wielu tabel –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RIGHT JOIN</a:t>
            </a:r>
          </a:p>
        </p:txBody>
      </p:sp>
    </p:spTree>
    <p:extLst>
      <p:ext uri="{BB962C8B-B14F-4D97-AF65-F5344CB8AC3E}">
        <p14:creationId xmlns:p14="http://schemas.microsoft.com/office/powerpoint/2010/main" val="3724815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11222</Words>
  <Application>Microsoft Office PowerPoint</Application>
  <PresentationFormat>Panoramiczny</PresentationFormat>
  <Paragraphs>2146</Paragraphs>
  <Slides>140</Slides>
  <Notes>59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140</vt:i4>
      </vt:variant>
    </vt:vector>
  </HeadingPairs>
  <TitlesOfParts>
    <vt:vector size="150" baseType="lpstr">
      <vt:lpstr>Arial</vt:lpstr>
      <vt:lpstr>Bookman Old Style</vt:lpstr>
      <vt:lpstr>Calibri</vt:lpstr>
      <vt:lpstr>Cambria</vt:lpstr>
      <vt:lpstr>Cambria Math</vt:lpstr>
      <vt:lpstr>Courier New</vt:lpstr>
      <vt:lpstr>Gill Sans MT</vt:lpstr>
      <vt:lpstr>Wingdings</vt:lpstr>
      <vt:lpstr>Wingdings 3</vt:lpstr>
      <vt:lpstr>Początek</vt:lpstr>
      <vt:lpstr>Bazy danych  Wykład w ramach przedmiotu „Informatyka” (EE-DI)</vt:lpstr>
      <vt:lpstr>Literatura</vt:lpstr>
      <vt:lpstr>Czym jest baza danych?</vt:lpstr>
      <vt:lpstr>Historia baz danych  Część I – przed erą komputerów (do lat 50. włącznie):</vt:lpstr>
      <vt:lpstr>Historia baz danych  Część II – lata 60. – 70.</vt:lpstr>
      <vt:lpstr>Historia baz danych  Część II – lata 70. – 80.</vt:lpstr>
      <vt:lpstr>Historia baz danych  Część II – lata 90. – 00.</vt:lpstr>
      <vt:lpstr>Historia baz danych  Część II – lata 2010 - obecnie</vt:lpstr>
      <vt:lpstr>Podsumowanie – rodzaje baz danych</vt:lpstr>
      <vt:lpstr>Zastosowania baz danych</vt:lpstr>
      <vt:lpstr>Zastosowania baz danych</vt:lpstr>
      <vt:lpstr>Zastosowania baz danych</vt:lpstr>
      <vt:lpstr>Zastosowania baz danych - podsumowanie</vt:lpstr>
      <vt:lpstr>Jak nie projektować relacyjnej bazy danych</vt:lpstr>
      <vt:lpstr>Jak nie projektować relacyjnej bazy danych</vt:lpstr>
      <vt:lpstr>Jak nie projektować relacyjnej bazy danych</vt:lpstr>
      <vt:lpstr>Jak nie projektować relacyjnej bazy danych</vt:lpstr>
      <vt:lpstr>Jak nie projektować relacyjnej bazy danych</vt:lpstr>
      <vt:lpstr>Jak nie projektować relacyjnej bazy danych</vt:lpstr>
      <vt:lpstr>Jak nie projektować relacyjnej bazy danych</vt:lpstr>
      <vt:lpstr>Jak nie projektować relacyjnej bazy danych Jak zaprojektować relacyjną bazę danych</vt:lpstr>
      <vt:lpstr>Jak nie projektować relacyjnej bazy danych Jak zaprojektować relacyjną bazę danych</vt:lpstr>
      <vt:lpstr>Jak nie projektować relacyjnej bazy danych Jak zaprojektować relacyjną bazę danych</vt:lpstr>
      <vt:lpstr>Jak nie projektować relacyjnej bazy danych Jak zaprojektować relacyjną bazę danych</vt:lpstr>
      <vt:lpstr>Jak nie projektować relacyjnej bazy danych Jak zaprojektować relacyjną bazę danych</vt:lpstr>
      <vt:lpstr>Jak zaprojektować relacyjną bazę danych</vt:lpstr>
      <vt:lpstr>Diagram ERD</vt:lpstr>
      <vt:lpstr>Diagram ERD</vt:lpstr>
      <vt:lpstr>Diagram ERD</vt:lpstr>
      <vt:lpstr>Diagram ERD</vt:lpstr>
      <vt:lpstr>Diagram ERD</vt:lpstr>
      <vt:lpstr>Diagram ERD</vt:lpstr>
      <vt:lpstr>Diagram ERD</vt:lpstr>
      <vt:lpstr>Ważniejsze typy danych w bazach MySQL – dane tekstowe</vt:lpstr>
      <vt:lpstr>Ważniejsze typy danych w bazach MySQL – liczby całkowite</vt:lpstr>
      <vt:lpstr>Ważniejsze typy danych w bazach MySQL – liczby rzeczywiste</vt:lpstr>
      <vt:lpstr>Liczby zmiennoprzecinkowe a stałoprzecinkowe</vt:lpstr>
      <vt:lpstr>Ważniejsze typy danych w bazach MySQL</vt:lpstr>
      <vt:lpstr>Stałe (literały) określonych typów</vt:lpstr>
      <vt:lpstr>Specjalne typy danych w bazach MySQL</vt:lpstr>
      <vt:lpstr>Zadanie 1</vt:lpstr>
      <vt:lpstr>Rodzaje relacji w relacyjnych bazach danych</vt:lpstr>
      <vt:lpstr>Rodzaje relacji w relacyjnych bazach danych</vt:lpstr>
      <vt:lpstr>Rodzaje relacji w relacyjnych bazach danych</vt:lpstr>
      <vt:lpstr>Relacja jeden-do-jednego</vt:lpstr>
      <vt:lpstr>Relacja jeden-do-jednego</vt:lpstr>
      <vt:lpstr>Relacja jeden-do-jednego</vt:lpstr>
      <vt:lpstr>Relacja jeden-do-jednego</vt:lpstr>
      <vt:lpstr>Zalety jednej tabeli z umieszczonymi w niej wszystkimi atrybutami</vt:lpstr>
      <vt:lpstr>Zalety utworzenia dwóch tabel połączonych relacją  jeden-do-jednego </vt:lpstr>
      <vt:lpstr>Zalety utworzenia dwóch tabel połączonych relacją  jeden-do-jednego </vt:lpstr>
      <vt:lpstr>Dodatkowe spostrzeżenie – atrybut Ostatnie_logowanie</vt:lpstr>
      <vt:lpstr>Dodatkowe uwaga – przechowywanie haseł w bazie danych</vt:lpstr>
      <vt:lpstr>Dodatkowe uwaga – przechowywanie haseł w bazie danych</vt:lpstr>
      <vt:lpstr>Ciekawostka – Dlaczego więc hasła czasami wyciekają?</vt:lpstr>
      <vt:lpstr>Relacje wiele-do-wielu</vt:lpstr>
      <vt:lpstr>Relacje wiele-do-wielu</vt:lpstr>
      <vt:lpstr>Relacje wiele-do-wielu – co zrobić, że je wyeliminować w końcowym projekcie bazy danych?</vt:lpstr>
      <vt:lpstr>Relacje wiele-do-wielu – co zrobić, że je wyeliminować w końcowym projekcie bazy danych?</vt:lpstr>
      <vt:lpstr>Relacje wiele-do-wielu – co zrobić, że je wyeliminować w końcowym projekcie bazy danych?</vt:lpstr>
      <vt:lpstr>Baza danych sklepu</vt:lpstr>
      <vt:lpstr>Baza danych sklepu</vt:lpstr>
      <vt:lpstr>Baza danych sklepu</vt:lpstr>
      <vt:lpstr>Klucz unikatowy</vt:lpstr>
      <vt:lpstr>Relacje rekurencyjne</vt:lpstr>
      <vt:lpstr>Relacje rekurencyjne</vt:lpstr>
      <vt:lpstr>Relacje rekurencyjne</vt:lpstr>
      <vt:lpstr>Język SQL (Structured Query Language)</vt:lpstr>
      <vt:lpstr>Język SQL – główne zastosowania</vt:lpstr>
      <vt:lpstr>Tworzenie i usuwanie bazy danych za pomocą języka SQL</vt:lpstr>
      <vt:lpstr>Tworzenie i usuwanie bazy danych za pomocą języka SQL</vt:lpstr>
      <vt:lpstr>Tworzenie tabel za pomocą języka SQL</vt:lpstr>
      <vt:lpstr>Wprowadzanie zmian w strukturze tabeli</vt:lpstr>
      <vt:lpstr>Usuwanie tabel za pomocą języka SQL</vt:lpstr>
      <vt:lpstr>Pobieranie danych – SELECT </vt:lpstr>
      <vt:lpstr>Pobieranie danych – łączenie kolumn w jedną</vt:lpstr>
      <vt:lpstr>Pobieranie danych – SELECT z warunkiem</vt:lpstr>
      <vt:lpstr>Pobieranie danych bez duplikatów</vt:lpstr>
      <vt:lpstr>Podstawowe operatory języka SQL</vt:lpstr>
      <vt:lpstr>Dodatkowe operatory porównawcze języka SQL</vt:lpstr>
      <vt:lpstr>Priorytety operatorów</vt:lpstr>
      <vt:lpstr>Czy SQL jest wrażliwy na wielkość liter (tak jak Python)?</vt:lpstr>
      <vt:lpstr>Zadanie 2</vt:lpstr>
      <vt:lpstr>Zadanie 3</vt:lpstr>
      <vt:lpstr>Sortowanie pobranych danych </vt:lpstr>
      <vt:lpstr>Sortowanie pobranych danych </vt:lpstr>
      <vt:lpstr>Ograniczenia liczby pobieranych wierszy</vt:lpstr>
      <vt:lpstr>Pomijanie pierwszych wierszy podczas pobierania</vt:lpstr>
      <vt:lpstr>Zadanie 4</vt:lpstr>
      <vt:lpstr>Funkcje grupujące (agregujące)</vt:lpstr>
      <vt:lpstr>Funkcje grupujące (agregujące)</vt:lpstr>
      <vt:lpstr>Zadanie 5</vt:lpstr>
      <vt:lpstr>Klauzula GROUP BY</vt:lpstr>
      <vt:lpstr>Zadanie 6</vt:lpstr>
      <vt:lpstr>Określanie warunków dla grup utworzonych klauzulą GROUP BY</vt:lpstr>
      <vt:lpstr>Pobieranie danych z wielu tabel</vt:lpstr>
      <vt:lpstr>Pobieranie danych z wielu tabel</vt:lpstr>
      <vt:lpstr>Pobieranie danych z wielu tabel</vt:lpstr>
      <vt:lpstr>Pobieranie danych z wielu tabel – RIGHT JOIN</vt:lpstr>
      <vt:lpstr>Pobieranie danych z wielu tabel – RIGHT JOIN</vt:lpstr>
      <vt:lpstr>Pobieranie danych z wielu tabel – LEFT JOIN</vt:lpstr>
      <vt:lpstr>Pobieranie danych z wielu tabel – różne rodzaje operacji JOIN</vt:lpstr>
      <vt:lpstr>Pobieranie danych z wielu tabel – różne rodzaje operacji JOIN – wizualizacja</vt:lpstr>
      <vt:lpstr>Pobieranie danych z wielu tabel + operator LIKE</vt:lpstr>
      <vt:lpstr>Pobieranie danych z wielu tabel + operator LIKE</vt:lpstr>
      <vt:lpstr>Pobieranie danych z wielu tabel + aliasy</vt:lpstr>
      <vt:lpstr>Pobieranie danych z wielu tabel + aliasy</vt:lpstr>
      <vt:lpstr>Pobieranie danych z wielu tabel – dwuznaczność</vt:lpstr>
      <vt:lpstr>Zadanie 7</vt:lpstr>
      <vt:lpstr>Podzapytania</vt:lpstr>
      <vt:lpstr>Podzapytania</vt:lpstr>
      <vt:lpstr>Zadanie 8</vt:lpstr>
      <vt:lpstr>Wstawianie danych – polecenie INSERT</vt:lpstr>
      <vt:lpstr>Wstawianie danych – polecenie INSERT</vt:lpstr>
      <vt:lpstr>Wstawianie danych – polecenie INSERT –  automatyczna inkrementacja kluczy głównych</vt:lpstr>
      <vt:lpstr>Wstawianie danych – polecenie INSERT –  funkcja NOW</vt:lpstr>
      <vt:lpstr>Aktualizowanie danych – polecenie UPDATE</vt:lpstr>
      <vt:lpstr>Zadanie 9</vt:lpstr>
      <vt:lpstr>Usuwanie danych – polecenie DELETE</vt:lpstr>
      <vt:lpstr>Zadanie 10</vt:lpstr>
      <vt:lpstr>Usuwanie danych powiązanych z innymi tabelami</vt:lpstr>
      <vt:lpstr>Zmiana klucza głównego tabeli powiązanej z innymi tabelami</vt:lpstr>
      <vt:lpstr>Zagrożenia związane z poleceniami DELETE i UPDATE</vt:lpstr>
      <vt:lpstr>Wykonywanie wielu poleceń na raz</vt:lpstr>
      <vt:lpstr>Komentarze</vt:lpstr>
      <vt:lpstr>„Zakomentowanie” poszczególnych instrukcji</vt:lpstr>
      <vt:lpstr>Kopie bazy danych</vt:lpstr>
      <vt:lpstr>Kopie baz danych z niniejszej prezentacji</vt:lpstr>
      <vt:lpstr>Przechowywanie dużych ilości danych (np. plików)</vt:lpstr>
      <vt:lpstr>Ładowanie plików do kolumn typu BLOB (i pokrewnych)</vt:lpstr>
      <vt:lpstr>Nadawanie uprawnień użytkownikom</vt:lpstr>
      <vt:lpstr>Nadawanie uprawnień użytkownikom</vt:lpstr>
      <vt:lpstr>Nadawanie uprawnień użytkownikom</vt:lpstr>
      <vt:lpstr>Nadawanie uprawnień użytkownikom z możliwością ich przekazania</vt:lpstr>
      <vt:lpstr>Uprawnienia</vt:lpstr>
      <vt:lpstr>Format określania użytkowników</vt:lpstr>
      <vt:lpstr>Odbieranie uprawnień</vt:lpstr>
      <vt:lpstr>Pokazywanie uprawnień</vt:lpstr>
      <vt:lpstr>Przydzielanie uprawnień rolom</vt:lpstr>
      <vt:lpstr>Przydzielanie uprawnień rolom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2026-01-08T22:47:53Z</dcterms:created>
  <dcterms:modified xsi:type="dcterms:W3CDTF">2026-01-08T22:48:19Z</dcterms:modified>
</cp:coreProperties>
</file>