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44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77" r:id="rId10"/>
    <p:sldId id="276" r:id="rId11"/>
    <p:sldId id="265" r:id="rId12"/>
    <p:sldId id="266" r:id="rId13"/>
    <p:sldId id="267" r:id="rId14"/>
    <p:sldId id="278" r:id="rId15"/>
    <p:sldId id="270" r:id="rId16"/>
    <p:sldId id="268" r:id="rId17"/>
    <p:sldId id="269" r:id="rId18"/>
    <p:sldId id="271" r:id="rId19"/>
    <p:sldId id="319" r:id="rId20"/>
    <p:sldId id="279" r:id="rId21"/>
    <p:sldId id="272" r:id="rId22"/>
    <p:sldId id="273" r:id="rId23"/>
    <p:sldId id="274" r:id="rId24"/>
    <p:sldId id="312" r:id="rId25"/>
    <p:sldId id="280" r:id="rId26"/>
    <p:sldId id="281" r:id="rId27"/>
    <p:sldId id="283" r:id="rId28"/>
    <p:sldId id="282" r:id="rId29"/>
    <p:sldId id="284" r:id="rId30"/>
    <p:sldId id="286" r:id="rId31"/>
    <p:sldId id="287" r:id="rId32"/>
    <p:sldId id="318" r:id="rId33"/>
    <p:sldId id="288" r:id="rId34"/>
    <p:sldId id="289" r:id="rId35"/>
    <p:sldId id="301" r:id="rId36"/>
    <p:sldId id="290" r:id="rId37"/>
    <p:sldId id="313" r:id="rId38"/>
    <p:sldId id="291" r:id="rId39"/>
    <p:sldId id="302" r:id="rId40"/>
    <p:sldId id="292" r:id="rId41"/>
    <p:sldId id="293" r:id="rId42"/>
    <p:sldId id="314" r:id="rId43"/>
    <p:sldId id="315" r:id="rId44"/>
    <p:sldId id="303" r:id="rId45"/>
    <p:sldId id="304" r:id="rId46"/>
    <p:sldId id="305" r:id="rId47"/>
    <p:sldId id="294" r:id="rId48"/>
    <p:sldId id="306" r:id="rId49"/>
    <p:sldId id="295" r:id="rId50"/>
    <p:sldId id="307" r:id="rId51"/>
    <p:sldId id="298" r:id="rId52"/>
    <p:sldId id="308" r:id="rId53"/>
    <p:sldId id="296" r:id="rId54"/>
    <p:sldId id="297" r:id="rId55"/>
    <p:sldId id="310" r:id="rId56"/>
    <p:sldId id="311" r:id="rId57"/>
    <p:sldId id="299" r:id="rId58"/>
    <p:sldId id="316" r:id="rId59"/>
    <p:sldId id="317" r:id="rId60"/>
    <p:sldId id="320" r:id="rId61"/>
  </p:sldIdLst>
  <p:sldSz cx="12192000" cy="6858000"/>
  <p:notesSz cx="7102475" cy="102314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 jasny 3 — Ak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202B0CA-FC54-4496-8BCA-5EF66A818D29}" styleName="Styl ciemny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2" autoAdjust="0"/>
    <p:restoredTop sz="83176" autoAdjust="0"/>
  </p:normalViewPr>
  <p:slideViewPr>
    <p:cSldViewPr>
      <p:cViewPr varScale="1">
        <p:scale>
          <a:sx n="119" d="100"/>
          <a:sy n="119" d="100"/>
        </p:scale>
        <p:origin x="603" y="8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3927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7739" cy="511572"/>
          </a:xfrm>
          <a:prstGeom prst="rect">
            <a:avLst/>
          </a:prstGeom>
        </p:spPr>
        <p:txBody>
          <a:bodyPr vert="horz" lIns="99018" tIns="49509" rIns="99018" bIns="49509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3093" y="2"/>
            <a:ext cx="3077739" cy="511572"/>
          </a:xfrm>
          <a:prstGeom prst="rect">
            <a:avLst/>
          </a:prstGeom>
        </p:spPr>
        <p:txBody>
          <a:bodyPr vert="horz" lIns="99018" tIns="49509" rIns="99018" bIns="49509" rtlCol="0"/>
          <a:lstStyle>
            <a:lvl1pPr algn="r">
              <a:defRPr sz="1300"/>
            </a:lvl1pPr>
          </a:lstStyle>
          <a:p>
            <a:fld id="{221D4C3E-53AF-4EF3-8225-DBBAB328264B}" type="datetimeFigureOut">
              <a:rPr lang="pl-PL" smtClean="0"/>
              <a:pPr/>
              <a:t>20.01.2026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6725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18" tIns="49509" rIns="99018" bIns="4950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18" tIns="49509" rIns="99018" bIns="49509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18092"/>
            <a:ext cx="3077739" cy="511572"/>
          </a:xfrm>
          <a:prstGeom prst="rect">
            <a:avLst/>
          </a:prstGeom>
        </p:spPr>
        <p:txBody>
          <a:bodyPr vert="horz" lIns="99018" tIns="49509" rIns="99018" bIns="49509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3093" y="9718092"/>
            <a:ext cx="3077739" cy="511572"/>
          </a:xfrm>
          <a:prstGeom prst="rect">
            <a:avLst/>
          </a:prstGeom>
        </p:spPr>
        <p:txBody>
          <a:bodyPr vert="horz" lIns="99018" tIns="49509" rIns="99018" bIns="49509" rtlCol="0" anchor="b"/>
          <a:lstStyle>
            <a:lvl1pPr algn="r">
              <a:defRPr sz="1300"/>
            </a:lvl1pPr>
          </a:lstStyle>
          <a:p>
            <a:fld id="{F5E97C78-6431-4615-8004-2EF10B78256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053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42875" y="768350"/>
            <a:ext cx="6816725" cy="38354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5495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48046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9026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72438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95949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5731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8004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15285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32096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48579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1081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19135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92750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52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51235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56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3456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6383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5209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1510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419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7752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6034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6462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D45053F6-8999-499B-8BEA-0C9BB4019DBD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Prostokąt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Prostokąt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Prostokąt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Prostokąt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22F0-C7A5-4A5B-A604-515F83327D4B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FDB10-6B9D-4AA3-8A3E-860C8DE5B0C1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Trójkąt równoramienny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tx1"/>
                </a:solidFill>
                <a:latin typeface="Cambria" pitchFamily="18" charset="0"/>
              </a:defRPr>
            </a:lvl1pPr>
          </a:lstStyle>
          <a:p>
            <a:r>
              <a:rPr kumimoji="0" lang="pl-PL" dirty="0"/>
              <a:t>Kliknij, aby edytować styl</a:t>
            </a:r>
            <a:endParaRPr kumimoji="0"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2177-7C96-459D-9A14-550252B681E2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fld id="{E0CC61ED-300E-4D12-B91C-81E6926C3B6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solidFill>
                  <a:schemeClr val="tx1"/>
                </a:solidFill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 eaLnBrk="1" latinLnBrk="0" hangingPunct="1"/>
            <a:r>
              <a:rPr lang="pl-PL" dirty="0"/>
              <a:t>Kliknij, aby edytować style wzorca tekstu</a:t>
            </a:r>
          </a:p>
          <a:p>
            <a:pPr lvl="1" eaLnBrk="1" latinLnBrk="0" hangingPunct="1"/>
            <a:r>
              <a:rPr lang="pl-PL" dirty="0"/>
              <a:t>Drugi poziom</a:t>
            </a:r>
          </a:p>
          <a:p>
            <a:pPr lvl="2" eaLnBrk="1" latinLnBrk="0" hangingPunct="1"/>
            <a:r>
              <a:rPr lang="pl-PL" dirty="0"/>
              <a:t>Trzeci poziom</a:t>
            </a:r>
          </a:p>
          <a:p>
            <a:pPr lvl="3" eaLnBrk="1" latinLnBrk="0" hangingPunct="1"/>
            <a:r>
              <a:rPr lang="pl-PL" dirty="0"/>
              <a:t>Czwarty poziom</a:t>
            </a:r>
          </a:p>
          <a:p>
            <a:pPr lvl="4" eaLnBrk="1" latinLnBrk="0" hangingPunct="1"/>
            <a:r>
              <a:rPr lang="pl-PL" dirty="0"/>
              <a:t>Piąty poziom</a:t>
            </a:r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1629E484-5A2B-49D8-BB5E-6131A3E5FE69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Prostokąt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0E9C5-C6F4-47C4-A395-334BDCC03DF8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AE5-BA59-4AA8-A016-49A940AA3FB8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82EF-88AD-461C-98EC-02590553F3BA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E15E5-5B23-43BC-9B8D-C0563081CDF2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Łącznik prosty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F2FB-615B-4A4A-B48C-35BCDDCBDFDA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ymbol zastępczy zawartości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6641-EC61-4394-A35A-359A53783BD1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Prostokąt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l-PL" dirty="0"/>
              <a:t>Kliknij, aby edytować styl</a:t>
            </a:r>
            <a:endParaRPr kumimoji="0" lang="en-US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dirty="0"/>
              <a:t>Kliknij, aby edytować style wzorca tekstu</a:t>
            </a:r>
          </a:p>
          <a:p>
            <a:pPr lvl="1" eaLnBrk="1" latinLnBrk="0" hangingPunct="1"/>
            <a:r>
              <a:rPr kumimoji="0" lang="pl-PL" dirty="0"/>
              <a:t>Drugi poziom</a:t>
            </a:r>
          </a:p>
          <a:p>
            <a:pPr lvl="2" eaLnBrk="1" latinLnBrk="0" hangingPunct="1"/>
            <a:r>
              <a:rPr kumimoji="0" lang="pl-PL" dirty="0"/>
              <a:t>Trzeci poziom</a:t>
            </a:r>
          </a:p>
          <a:p>
            <a:pPr lvl="3" eaLnBrk="1" latinLnBrk="0" hangingPunct="1"/>
            <a:r>
              <a:rPr kumimoji="0" lang="pl-PL" dirty="0"/>
              <a:t>Czwarty poziom</a:t>
            </a:r>
          </a:p>
          <a:p>
            <a:pPr lvl="4" eaLnBrk="1" latinLnBrk="0" hangingPunct="1"/>
            <a:r>
              <a:rPr kumimoji="0" lang="pl-PL" dirty="0"/>
              <a:t>Piąty poziom</a:t>
            </a:r>
            <a:endParaRPr kumimoji="0" lang="en-US" dirty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B70D37D-D54A-49CD-A124-C334C8FACEC5}" type="datetime1">
              <a:rPr lang="pl-PL" smtClean="0"/>
              <a:pPr/>
              <a:t>20.01.2026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8" name="Łącznik prosty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Łącznik prosty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Trójkąt równoramienny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/>
  <p:hf hdr="0" ftr="0" dt="0"/>
  <p:txStyles>
    <p:titleStyle>
      <a:lvl1pPr algn="ctr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duinf.waw.pl/inf/alg/006_bin/0022.php" TargetMode="External"/><Relationship Id="rId2" Type="http://schemas.openxmlformats.org/officeDocument/2006/relationships/hyperlink" Target="https://calculla.pl/liczby_zmiennoprzecinkow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tf8-chartable.d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3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1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0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66428" y="3789040"/>
            <a:ext cx="9182100" cy="936104"/>
          </a:xfrm>
        </p:spPr>
        <p:txBody>
          <a:bodyPr>
            <a:noAutofit/>
          </a:bodyPr>
          <a:lstStyle/>
          <a:p>
            <a:r>
              <a:rPr lang="pl-PL" sz="2400" dirty="0"/>
              <a:t>Kodowanie danych i algorytmy </a:t>
            </a:r>
            <a:br>
              <a:rPr lang="pl-PL" sz="2400" dirty="0"/>
            </a:br>
            <a:r>
              <a:rPr lang="pl-PL" sz="2400" dirty="0"/>
              <a:t>Wykład w ramach przedmiotu </a:t>
            </a:r>
            <a:r>
              <a:rPr lang="pl-PL" sz="2400"/>
              <a:t>„Informatyka” </a:t>
            </a:r>
            <a:r>
              <a:rPr lang="pl-PL" sz="2400" dirty="0"/>
              <a:t>(EE-DI)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87500" y="5124450"/>
            <a:ext cx="9182100" cy="533400"/>
          </a:xfrm>
        </p:spPr>
        <p:txBody>
          <a:bodyPr>
            <a:normAutofit/>
          </a:bodyPr>
          <a:lstStyle/>
          <a:p>
            <a:r>
              <a:rPr lang="pl-PL" sz="2800" dirty="0"/>
              <a:t>Dawid Warchoł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06" y="301626"/>
            <a:ext cx="418147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11" descr="http://docplayer.pl/docs-images/33/15752726/images/1-0.png"/>
          <p:cNvSpPr>
            <a:spLocks noChangeAspect="1" noChangeArrowheads="1"/>
          </p:cNvSpPr>
          <p:nvPr/>
        </p:nvSpPr>
        <p:spPr bwMode="auto">
          <a:xfrm>
            <a:off x="1587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37" name="Picture 13" descr="http://docplayer.pl/docs-images/33/15752726/images/1-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856" y="1817796"/>
            <a:ext cx="1524000" cy="153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1" y="15876"/>
            <a:ext cx="42957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3409608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FE94E1-5F4A-48C4-96D1-CD0C423EB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liczb szesnastkowych w systemie dziesiątkowym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6527066-84A6-4684-BF4E-99FD8619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10</a:t>
            </a:fld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e tekstowe 6">
                <a:extLst>
                  <a:ext uri="{FF2B5EF4-FFF2-40B4-BE49-F238E27FC236}">
                    <a16:creationId xmlns:a16="http://schemas.microsoft.com/office/drawing/2014/main" id="{3090266D-983A-4867-B099-9C46B2FD63E2}"/>
                  </a:ext>
                </a:extLst>
              </p:cNvPr>
              <p:cNvSpPr txBox="1"/>
              <p:nvPr/>
            </p:nvSpPr>
            <p:spPr>
              <a:xfrm>
                <a:off x="299356" y="1556792"/>
                <a:ext cx="11593288" cy="22150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l-PL" sz="2800" b="1" i="0" smtClean="0">
                              <a:latin typeface="Cambria Math" panose="02040503050406030204" pitchFamily="18" charset="0"/>
                            </a:rPr>
                            <m:t>𝟔𝐅𝐃</m:t>
                          </m:r>
                        </m:e>
                        <m:sub>
                          <m:d>
                            <m:dPr>
                              <m:ctrlPr>
                                <a:rPr lang="pl-PL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sz="2800" b="1" i="1" smtClean="0">
                                  <a:latin typeface="Cambria Math" panose="02040503050406030204" pitchFamily="18" charset="0"/>
                                </a:rPr>
                                <m:t>𝟏𝟔</m:t>
                              </m:r>
                            </m:e>
                          </m:d>
                        </m:sub>
                      </m:sSub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l-PL" sz="2800" b="0" i="1" dirty="0">
                  <a:latin typeface="Cambria Math" panose="02040503050406030204" pitchFamily="18" charset="0"/>
                </a:endParaRPr>
              </a:p>
              <a:p>
                <a:pPr/>
                <a:br>
                  <a:rPr lang="pl-PL" sz="2800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=13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+15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pl-PL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l-PL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pl-PL" sz="2800" dirty="0"/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3+240+1536=</m:t>
                      </m:r>
                      <m:sSub>
                        <m:sSubPr>
                          <m:ctrlPr>
                            <a:rPr lang="pl-PL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l-PL" sz="2800" b="1" i="1" smtClean="0">
                              <a:latin typeface="Cambria Math" panose="02040503050406030204" pitchFamily="18" charset="0"/>
                            </a:rPr>
                            <m:t>𝟏𝟕𝟖𝟗</m:t>
                          </m:r>
                        </m:e>
                        <m:sub>
                          <m:d>
                            <m:dPr>
                              <m:ctrlPr>
                                <a:rPr lang="pl-PL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sz="28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pl-PL" sz="2800" b="1" dirty="0"/>
              </a:p>
            </p:txBody>
          </p:sp>
        </mc:Choice>
        <mc:Fallback xmlns="">
          <p:sp>
            <p:nvSpPr>
              <p:cNvPr id="7" name="pole tekstowe 6">
                <a:extLst>
                  <a:ext uri="{FF2B5EF4-FFF2-40B4-BE49-F238E27FC236}">
                    <a16:creationId xmlns:a16="http://schemas.microsoft.com/office/drawing/2014/main" id="{3090266D-983A-4867-B099-9C46B2FD63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356" y="1556792"/>
                <a:ext cx="11593288" cy="22150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pole tekstowe 7">
            <a:extLst>
              <a:ext uri="{FF2B5EF4-FFF2-40B4-BE49-F238E27FC236}">
                <a16:creationId xmlns:a16="http://schemas.microsoft.com/office/drawing/2014/main" id="{5BB01A62-ED3F-4E9C-A4C3-663E33628F55}"/>
              </a:ext>
            </a:extLst>
          </p:cNvPr>
          <p:cNvSpPr txBox="1"/>
          <p:nvPr/>
        </p:nvSpPr>
        <p:spPr>
          <a:xfrm>
            <a:off x="191344" y="4470211"/>
            <a:ext cx="108256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Należy pamiętać, że najmniej znaczące cyfry są zawsze z prawej strony, a więc im </a:t>
            </a:r>
            <a:b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przypisujemy mniejsze potęgi.</a:t>
            </a:r>
          </a:p>
        </p:txBody>
      </p:sp>
    </p:spTree>
    <p:extLst>
      <p:ext uri="{BB962C8B-B14F-4D97-AF65-F5344CB8AC3E}">
        <p14:creationId xmlns:p14="http://schemas.microsoft.com/office/powerpoint/2010/main" val="23647186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FE94E1-5F4A-48C4-96D1-CD0C423EB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liczb dwójkowych w systemie szesnastkowym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6527066-84A6-4684-BF4E-99FD8619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6514226-A581-4EC9-ADF1-E25884628C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10972800" cy="5213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dirty="0">
                <a:ea typeface="Cambria" panose="02040503050406030204" pitchFamily="18" charset="0"/>
                <a:cs typeface="Courier New" panose="02070309020205020404" pitchFamily="49" charset="0"/>
              </a:rPr>
              <a:t>Zamiana liczby 101011010</a:t>
            </a:r>
            <a:r>
              <a:rPr lang="pl-PL" sz="2000" dirty="0">
                <a:ea typeface="Cambria" panose="02040503050406030204" pitchFamily="18" charset="0"/>
                <a:cs typeface="Courier New" panose="02070309020205020404" pitchFamily="49" charset="0"/>
              </a:rPr>
              <a:t>(2) </a:t>
            </a:r>
            <a:r>
              <a:rPr lang="pl-PL" sz="2600" dirty="0">
                <a:ea typeface="Cambria" panose="02040503050406030204" pitchFamily="18" charset="0"/>
                <a:cs typeface="Courier New" panose="02070309020205020404" pitchFamily="49" charset="0"/>
              </a:rPr>
              <a:t>na liczbę szesnastkową</a:t>
            </a:r>
          </a:p>
          <a:p>
            <a:r>
              <a:rPr lang="pl-PL" sz="2600" dirty="0">
                <a:ea typeface="Cambria" panose="02040503050406030204" pitchFamily="18" charset="0"/>
                <a:cs typeface="Courier New" panose="02070309020205020404" pitchFamily="49" charset="0"/>
              </a:rPr>
              <a:t>Krok 1 – grupowanie bitów w czwórki: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1 0101 1010</a:t>
            </a:r>
          </a:p>
          <a:p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Krok 2 – uzupełnienie zerami bitów z lewej strony (jeśli trzeba):</a:t>
            </a:r>
          </a:p>
          <a:p>
            <a:pPr marL="0" indent="0">
              <a:buNone/>
            </a:pP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0001 0101 1010</a:t>
            </a:r>
          </a:p>
          <a:p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Krok 3 – zamiana każdej czwórki na jednocyfrową liczbę szesnastkową:</a:t>
            </a:r>
          </a:p>
          <a:p>
            <a:pPr marL="0" indent="0">
              <a:buNone/>
            </a:pP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0001 0101 1010</a:t>
            </a:r>
          </a:p>
          <a:p>
            <a:pPr marL="0" indent="0">
              <a:buNone/>
            </a:pP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1    5    A</a:t>
            </a:r>
          </a:p>
          <a:p>
            <a:pPr marL="0" indent="0">
              <a:buNone/>
            </a:pPr>
            <a:endParaRPr lang="pl-P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101011010</a:t>
            </a:r>
            <a:r>
              <a:rPr lang="pl-PL" sz="20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(2) = </a:t>
            </a:r>
            <a:r>
              <a:rPr lang="pl-PL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15A</a:t>
            </a:r>
            <a:r>
              <a:rPr lang="pl-PL" sz="20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(16)</a:t>
            </a:r>
            <a:endParaRPr lang="pl-PL" dirty="0">
              <a:latin typeface="Courier New" panose="02070309020205020404" pitchFamily="49" charset="0"/>
              <a:ea typeface="Cambria Math" panose="02040503050406030204" pitchFamily="18" charset="0"/>
              <a:cs typeface="Courier New" panose="02070309020205020404" pitchFamily="49" charset="0"/>
            </a:endParaRPr>
          </a:p>
          <a:p>
            <a:endParaRPr lang="pl-P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pl-P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17929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FE94E1-5F4A-48C4-96D1-CD0C423EB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liczb szesnastkowych w systemie dwójkowym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6527066-84A6-4684-BF4E-99FD8619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12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6514226-A581-4EC9-ADF1-E25884628C2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600" dirty="0">
                <a:ea typeface="Cambria" panose="02040503050406030204" pitchFamily="18" charset="0"/>
                <a:cs typeface="Courier New" panose="02070309020205020404" pitchFamily="49" charset="0"/>
              </a:rPr>
              <a:t>Zamiana liczby 15A</a:t>
            </a:r>
            <a:r>
              <a:rPr lang="pl-PL" sz="2000" dirty="0">
                <a:ea typeface="Cambria" panose="02040503050406030204" pitchFamily="18" charset="0"/>
                <a:cs typeface="Courier New" panose="02070309020205020404" pitchFamily="49" charset="0"/>
              </a:rPr>
              <a:t>(16) </a:t>
            </a:r>
            <a:r>
              <a:rPr lang="pl-PL" sz="2600" dirty="0">
                <a:ea typeface="Cambria" panose="02040503050406030204" pitchFamily="18" charset="0"/>
                <a:cs typeface="Courier New" panose="02070309020205020404" pitchFamily="49" charset="0"/>
              </a:rPr>
              <a:t>na liczbę dwójkową</a:t>
            </a:r>
          </a:p>
          <a:p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Krok 1 – zamiana każdej z cyfr na liczbę dwójkową:</a:t>
            </a:r>
          </a:p>
          <a:p>
            <a:pPr marL="0" indent="0">
              <a:buNone/>
            </a:pP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1    5    A </a:t>
            </a:r>
          </a:p>
          <a:p>
            <a:pPr marL="0" indent="0">
              <a:buNone/>
            </a:pP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1    0101 1010</a:t>
            </a:r>
          </a:p>
          <a:p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Krok 2 – złączenie wszystkich bitów:</a:t>
            </a:r>
          </a:p>
          <a:p>
            <a:pPr marL="0" indent="0">
              <a:buNone/>
            </a:pP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101011010</a:t>
            </a:r>
          </a:p>
          <a:p>
            <a:endParaRPr lang="pl-PL" dirty="0"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15A</a:t>
            </a:r>
            <a:r>
              <a:rPr lang="pl-PL" sz="20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(16)</a:t>
            </a:r>
            <a:r>
              <a:rPr lang="pl-PL" sz="28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 = </a:t>
            </a:r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101011010</a:t>
            </a:r>
            <a:r>
              <a:rPr lang="pl-PL" sz="20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(2)</a:t>
            </a:r>
            <a:endParaRPr lang="pl-PL" dirty="0">
              <a:latin typeface="Courier New" panose="02070309020205020404" pitchFamily="49" charset="0"/>
              <a:ea typeface="Cambria Math" panose="02040503050406030204" pitchFamily="18" charset="0"/>
              <a:cs typeface="Courier New" panose="02070309020205020404" pitchFamily="49" charset="0"/>
            </a:endParaRPr>
          </a:p>
          <a:p>
            <a:endParaRPr lang="pl-PL" dirty="0"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pl-P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2600" dirty="0"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15461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FB433B-7026-43E8-A295-8F12ED633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liczb ze znakiem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93DB4FDD-EC04-426A-82DA-656D32A29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13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84F8B1F-7239-4445-BA85-2833B884771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Liczby bez znaku są zawsze dodatnie.</a:t>
            </a:r>
          </a:p>
          <a:p>
            <a:endParaRPr lang="pl-PL" dirty="0"/>
          </a:p>
          <a:p>
            <a:r>
              <a:rPr lang="pl-PL" dirty="0"/>
              <a:t>Liczby ze znakiem, to liczby, w których określa się, czy są dodatnie, czy ujemne.</a:t>
            </a:r>
          </a:p>
          <a:p>
            <a:endParaRPr lang="pl-PL" dirty="0"/>
          </a:p>
          <a:p>
            <a:r>
              <a:rPr lang="pl-PL" dirty="0"/>
              <a:t>Do kodowania liczb całkowitych ze znakiem kiedyś używano prostych systemów kodowych: ZM (znak-moduł, ang. </a:t>
            </a:r>
            <a:r>
              <a:rPr lang="pl-PL" dirty="0" err="1"/>
              <a:t>sign-magnitude</a:t>
            </a:r>
            <a:r>
              <a:rPr lang="pl-PL" dirty="0"/>
              <a:t>) i U1 (uzupełnień do jedności, ang. </a:t>
            </a:r>
            <a:r>
              <a:rPr lang="pl-PL" dirty="0" err="1"/>
              <a:t>one's</a:t>
            </a:r>
            <a:r>
              <a:rPr lang="pl-PL" dirty="0"/>
              <a:t> </a:t>
            </a:r>
            <a:r>
              <a:rPr lang="pl-PL" dirty="0" err="1"/>
              <a:t>complement</a:t>
            </a:r>
            <a:r>
              <a:rPr lang="pl-PL" dirty="0"/>
              <a:t>).</a:t>
            </a:r>
          </a:p>
          <a:p>
            <a:endParaRPr lang="pl-PL" dirty="0"/>
          </a:p>
          <a:p>
            <a:r>
              <a:rPr lang="pl-PL" dirty="0"/>
              <a:t>W nowoczesnych komputerach, poza nielicznymi wyjątkami, stosuje się zapis kodowy U2 (uzupełnień do dwóch, ang. </a:t>
            </a:r>
            <a:r>
              <a:rPr lang="pl-PL" dirty="0" err="1"/>
              <a:t>two's</a:t>
            </a:r>
            <a:r>
              <a:rPr lang="pl-PL" dirty="0"/>
              <a:t> </a:t>
            </a:r>
            <a:r>
              <a:rPr lang="pl-PL" dirty="0" err="1"/>
              <a:t>complement</a:t>
            </a:r>
            <a:r>
              <a:rPr lang="pl-PL" dirty="0"/>
              <a:t>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41366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3FFDB2-B4B1-4F14-8AF8-D2DF118EC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ZM, U1, U2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D2A38C3-14FE-4804-A848-EFAE829C3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14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6681927-A4B1-4421-B48D-292B2B4861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10972800" cy="5213350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Systemy ZM, U1 i U2 różnią się kodowaniem liczb niedodatnich. Liczby dodatnie koduje się w nich tak samo.</a:t>
            </a:r>
          </a:p>
          <a:p>
            <a:endParaRPr lang="pl-PL" dirty="0"/>
          </a:p>
          <a:p>
            <a:r>
              <a:rPr lang="pl-PL" dirty="0"/>
              <a:t>Kodując liczbę w systemach ZM, U1 lub U2 musimy z góry określić liczbę bitów, przy użyciu których będą zapisywane liczby.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Jeśli zamieniona liczba ma mniej bitów niż ustalono, należy uzupełnić ją z lewej strony:</a:t>
            </a:r>
          </a:p>
          <a:p>
            <a:pPr lvl="1"/>
            <a:r>
              <a:rPr lang="pl-PL" dirty="0"/>
              <a:t>zerami, w przypadku liczby dodatniej,</a:t>
            </a:r>
          </a:p>
          <a:p>
            <a:pPr lvl="1"/>
            <a:r>
              <a:rPr lang="pl-PL" dirty="0"/>
              <a:t>jedynkami, w przypadku liczby ujemnej.</a:t>
            </a:r>
          </a:p>
          <a:p>
            <a:endParaRPr lang="pl-PL" dirty="0"/>
          </a:p>
          <a:p>
            <a:r>
              <a:rPr lang="pl-PL" dirty="0"/>
              <a:t>Tabelki przedstawione na kolejnych slajdach zawierają wszystkie możliwe liczby, które możemy zapisać przy użyciu czterech bitów.</a:t>
            </a:r>
          </a:p>
        </p:txBody>
      </p:sp>
    </p:spTree>
    <p:extLst>
      <p:ext uri="{BB962C8B-B14F-4D97-AF65-F5344CB8AC3E}">
        <p14:creationId xmlns:p14="http://schemas.microsoft.com/office/powerpoint/2010/main" val="1661602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3584A1-E836-464E-A473-19124D39A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ZM (znak-moduł)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9619249-CA34-429B-9020-42DB1245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15</a:t>
            </a:fld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AE0F7ADE-84F6-4484-9B70-2E53B96C2B14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81712039"/>
              </p:ext>
            </p:extLst>
          </p:nvPr>
        </p:nvGraphicFramePr>
        <p:xfrm>
          <a:off x="3359696" y="1261708"/>
          <a:ext cx="5472609" cy="4975934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1824203">
                  <a:extLst>
                    <a:ext uri="{9D8B030D-6E8A-4147-A177-3AD203B41FA5}">
                      <a16:colId xmlns:a16="http://schemas.microsoft.com/office/drawing/2014/main" val="3226144321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3403971185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4187400505"/>
                    </a:ext>
                  </a:extLst>
                </a:gridCol>
              </a:tblGrid>
              <a:tr h="308190">
                <a:tc>
                  <a:txBody>
                    <a:bodyPr/>
                    <a:lstStyle/>
                    <a:p>
                      <a:pPr algn="ctr"/>
                      <a:r>
                        <a:rPr lang="pl-PL" sz="15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Kod ZM</a:t>
                      </a: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Wartość</a:t>
                      </a: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Przeliczenie</a:t>
                      </a: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4026380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0000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79086760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0001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318484646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0010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357477551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0011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73578126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0100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6219666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0101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87107264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0110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94148385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0111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47987731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·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970439520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·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(2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557367203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·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(2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205288107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(-3)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·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(2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15290782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(-4)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·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(2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004502511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(-5)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·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(2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918933521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1110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(-6)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·</a:t>
                      </a:r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(2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868104850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1111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(-7)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·</a:t>
                      </a:r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(2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r>
                        <a:rPr lang="pl-PL" sz="15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851840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35755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E1D6C9-1D6C-4EBF-BD35-74FC33DBD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U1 (uzupełnień do jedności)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AFE9B264-DC91-422A-BCA0-FCD1BFF0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16</a:t>
            </a:fld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88C6618F-3642-45E4-9153-64FF804AF6F4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1483758"/>
              </p:ext>
            </p:extLst>
          </p:nvPr>
        </p:nvGraphicFramePr>
        <p:xfrm>
          <a:off x="3355102" y="1269936"/>
          <a:ext cx="5481795" cy="4959478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1827265">
                  <a:extLst>
                    <a:ext uri="{9D8B030D-6E8A-4147-A177-3AD203B41FA5}">
                      <a16:colId xmlns:a16="http://schemas.microsoft.com/office/drawing/2014/main" val="1640907265"/>
                    </a:ext>
                  </a:extLst>
                </a:gridCol>
                <a:gridCol w="1827265">
                  <a:extLst>
                    <a:ext uri="{9D8B030D-6E8A-4147-A177-3AD203B41FA5}">
                      <a16:colId xmlns:a16="http://schemas.microsoft.com/office/drawing/2014/main" val="1707320857"/>
                    </a:ext>
                  </a:extLst>
                </a:gridCol>
                <a:gridCol w="1827265">
                  <a:extLst>
                    <a:ext uri="{9D8B030D-6E8A-4147-A177-3AD203B41FA5}">
                      <a16:colId xmlns:a16="http://schemas.microsoft.com/office/drawing/2014/main" val="550956876"/>
                    </a:ext>
                  </a:extLst>
                </a:gridCol>
              </a:tblGrid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Kod U1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Wartość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Przeliczenie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83327048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0000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981332282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0001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927552321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0010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08793741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0011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62939298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0100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644286402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0101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10405421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0110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867841310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0111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139386905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(-7)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+ 1)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63360916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(-6)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+ 1)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14606934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(-5)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+ 1)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956050427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(-4)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+ 1)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852011664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(-3)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+ 1)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416481046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+ 1)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23523005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1110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+ 1) + 2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40606752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1111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+ 1)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18823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94552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7FC0CE-8F80-44EE-B18A-290F04305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U2 (uzupełnień do dwóch)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915119F-128B-4401-B3AE-A723358FB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17</a:t>
            </a:fld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76015FD9-C9AA-4E3E-A5FA-33EF1004D14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114706"/>
              </p:ext>
            </p:extLst>
          </p:nvPr>
        </p:nvGraphicFramePr>
        <p:xfrm>
          <a:off x="3359696" y="1269936"/>
          <a:ext cx="5472609" cy="4959478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1824203">
                  <a:extLst>
                    <a:ext uri="{9D8B030D-6E8A-4147-A177-3AD203B41FA5}">
                      <a16:colId xmlns:a16="http://schemas.microsoft.com/office/drawing/2014/main" val="3488330069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1583552254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3899532019"/>
                    </a:ext>
                  </a:extLst>
                </a:gridCol>
              </a:tblGrid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Kod U2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Wartość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Przeliczenie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55026785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0000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78294111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0001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854696234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0010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561083398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0011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898568364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0100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85663087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0101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2 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+ 2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911616287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0110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52229177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0111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328648878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(-8)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753861045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(-7)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+ 2</a:t>
                      </a:r>
                      <a:r>
                        <a:rPr lang="pl-PL" sz="1500" baseline="30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034404594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(-6)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+ 2</a:t>
                      </a:r>
                      <a:r>
                        <a:rPr lang="pl-PL" sz="1500" baseline="30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6637339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(-5)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741227871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(-4)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784204489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(-3)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780778720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1110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788609255"/>
                  </a:ext>
                </a:extLst>
              </a:tr>
              <a:tr h="290419">
                <a:tc>
                  <a:txBody>
                    <a:bodyPr/>
                    <a:lstStyle/>
                    <a:p>
                      <a:pPr algn="ctr"/>
                      <a:r>
                        <a:rPr lang="pl-PL" sz="15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1111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(-1)</a:t>
                      </a: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(-2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15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+ 2</a:t>
                      </a:r>
                      <a:r>
                        <a:rPr lang="pl-PL" sz="1500" baseline="30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pl-PL" sz="15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1567" marR="31567" marT="31567" marB="31567" anchor="ctr">
                    <a:cell3D prstMaterial="dkEdge">
                      <a:bevel w="50800" prst="hardEdg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838852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16390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B40C0E-9558-4561-9CB8-6FB2827C3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U2 – przykład 1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C28965A-654C-4795-AC79-953B14A6C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18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F9E88D9-95A2-4C14-A7B0-08DC4A5A85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1570" y="1143000"/>
            <a:ext cx="11928648" cy="5213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Zapisz liczbę -59 w 8-bitowym systemie kodowania U2.</a:t>
            </a:r>
          </a:p>
          <a:p>
            <a:endParaRPr lang="pl-PL" dirty="0"/>
          </a:p>
          <a:p>
            <a:r>
              <a:rPr lang="pl-PL" dirty="0"/>
              <a:t>Krok 1 - zapisz moduł liczby -59 (czyli 59) w systemie dwójkowym: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111011</a:t>
            </a:r>
          </a:p>
          <a:p>
            <a:r>
              <a:rPr lang="pl-PL" dirty="0"/>
              <a:t>Krok 2 - dopisz zera z lewej strony, tak aby łącznie było osiem bitów: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00111011</a:t>
            </a:r>
          </a:p>
          <a:p>
            <a:r>
              <a:rPr lang="pl-PL" dirty="0"/>
              <a:t>Krok 3 - Wykonaj operację negacji na wszystkich bitach liczby (zamiana 0 na 1 i 1 na 0):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11000100</a:t>
            </a:r>
          </a:p>
          <a:p>
            <a:r>
              <a:rPr lang="pl-PL" dirty="0"/>
              <a:t>Krok 4 - Do liczby dodaj 1 (zgodnie z arytmetyką liczb binarnych):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11000101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-59</a:t>
            </a:r>
            <a:r>
              <a:rPr lang="pl-P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(10) </a:t>
            </a: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= 11000101</a:t>
            </a:r>
            <a:r>
              <a:rPr lang="pl-PL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(U2)</a:t>
            </a:r>
            <a:endParaRPr lang="pl-PL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3042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56C9C8-3AC9-66A9-9143-1F22FFB23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do kroku 4 – tabliczka dodawania liczb binarnych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1927070-CED6-571A-0E74-A6447718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19</a:t>
            </a:fld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57DF92DD-190A-BE09-D5DC-E7130182A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471860"/>
              </p:ext>
            </p:extLst>
          </p:nvPr>
        </p:nvGraphicFramePr>
        <p:xfrm>
          <a:off x="5051884" y="2331720"/>
          <a:ext cx="2088232" cy="2194560"/>
        </p:xfrm>
        <a:graphic>
          <a:graphicData uri="http://schemas.openxmlformats.org/drawingml/2006/table">
            <a:tbl>
              <a:tblPr/>
              <a:tblGrid>
                <a:gridCol w="1532128">
                  <a:extLst>
                    <a:ext uri="{9D8B030D-6E8A-4147-A177-3AD203B41FA5}">
                      <a16:colId xmlns:a16="http://schemas.microsoft.com/office/drawing/2014/main" val="2832586625"/>
                    </a:ext>
                  </a:extLst>
                </a:gridCol>
                <a:gridCol w="556104">
                  <a:extLst>
                    <a:ext uri="{9D8B030D-6E8A-4147-A177-3AD203B41FA5}">
                      <a16:colId xmlns:a16="http://schemas.microsoft.com/office/drawing/2014/main" val="1672738543"/>
                    </a:ext>
                  </a:extLst>
                </a:gridCol>
              </a:tblGrid>
              <a:tr h="345873">
                <a:tc>
                  <a:txBody>
                    <a:bodyPr/>
                    <a:lstStyle/>
                    <a:p>
                      <a:r>
                        <a:rPr lang="pl-PL" sz="36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 + 0 =</a:t>
                      </a:r>
                      <a:r>
                        <a:rPr lang="pl-PL" sz="3600" i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pl-PL" sz="36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433410"/>
                  </a:ext>
                </a:extLst>
              </a:tr>
              <a:tr h="345873">
                <a:tc>
                  <a:txBody>
                    <a:bodyPr/>
                    <a:lstStyle/>
                    <a:p>
                      <a:r>
                        <a:rPr lang="pl-PL" sz="360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 + 1 =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140139"/>
                  </a:ext>
                </a:extLst>
              </a:tr>
              <a:tr h="345873">
                <a:tc>
                  <a:txBody>
                    <a:bodyPr/>
                    <a:lstStyle/>
                    <a:p>
                      <a:r>
                        <a:rPr lang="pl-P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+ 0 =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660395"/>
                  </a:ext>
                </a:extLst>
              </a:tr>
              <a:tr h="345873">
                <a:tc>
                  <a:txBody>
                    <a:bodyPr/>
                    <a:lstStyle/>
                    <a:p>
                      <a:r>
                        <a:rPr lang="pl-P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+ 1 =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3600" b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r>
                        <a:rPr lang="pl-PL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237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54383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8CD5B2-3316-4C23-B7FA-C4ED2232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Informatyka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CF699F4-2A64-4706-9810-B6763F971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01DBAD2-AD64-4382-849C-D5C741737D2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b="1" dirty="0"/>
              <a:t>Czym </a:t>
            </a:r>
            <a:r>
              <a:rPr lang="pl-PL" sz="2800" b="1" u="sng" dirty="0"/>
              <a:t>nie</a:t>
            </a:r>
            <a:r>
              <a:rPr lang="pl-PL" sz="2800" b="1" dirty="0"/>
              <a:t> jest informatyka?</a:t>
            </a:r>
          </a:p>
          <a:p>
            <a:r>
              <a:rPr lang="pl-PL" sz="2800" i="1" dirty="0"/>
              <a:t>Informatyka nie jest nauką o komputerach</a:t>
            </a:r>
          </a:p>
          <a:p>
            <a:r>
              <a:rPr lang="pl-PL" sz="2800" i="1" dirty="0"/>
              <a:t>(chociaż komputer jest najważniejszym narzędziem pracy informatyka).</a:t>
            </a:r>
          </a:p>
          <a:p>
            <a:pPr marL="0" indent="0">
              <a:buNone/>
            </a:pPr>
            <a:endParaRPr lang="pl-PL" i="1" dirty="0"/>
          </a:p>
          <a:p>
            <a:endParaRPr lang="pl-PL" i="1" dirty="0"/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18005542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110022-DF06-448F-82A3-9F5D32D7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U2 – przykład 2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F1E00F0-B511-432E-B139-ABC276F24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20</a:t>
            </a:fld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BD5D7BEC-9BC6-4D36-B1ED-DCD9459A58D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l-PL" dirty="0"/>
                  <a:t>Dana jest liczba 10011001 w 8-bitowym systemie kodowania U2. Zapisz ją </a:t>
                </a:r>
                <a:br>
                  <a:rPr lang="pl-PL" dirty="0"/>
                </a:br>
                <a:r>
                  <a:rPr lang="pl-PL" dirty="0"/>
                  <a:t>w systemie dziesiątkowym.</a:t>
                </a:r>
              </a:p>
              <a:p>
                <a:pPr marL="0" indent="0">
                  <a:buNone/>
                </a:pPr>
                <a:endParaRPr lang="pl-PL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l-PL" sz="2800" b="1" i="1" smtClean="0">
                              <a:latin typeface="Cambria Math" panose="02040503050406030204" pitchFamily="18" charset="0"/>
                            </a:rPr>
                            <m:t>𝟏𝟎𝟎𝟏𝟏𝟎𝟎𝟏</m:t>
                          </m:r>
                        </m:e>
                        <m:sub>
                          <m:d>
                            <m:dPr>
                              <m:ctrlPr>
                                <a:rPr lang="pl-PL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sz="2800" b="1" i="0" smtClean="0">
                                  <a:latin typeface="Cambria Math" panose="02040503050406030204" pitchFamily="18" charset="0"/>
                                </a:rPr>
                                <m:t>𝐔</m:t>
                              </m:r>
                              <m:r>
                                <a:rPr lang="pl-PL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sub>
                      </m:sSub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l-PL" sz="28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br>
                  <a:rPr lang="pl-PL" sz="2800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+0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pl-PL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l-PL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pl-PL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pl-PL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l-PL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pl-PL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pl-PL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pl-PL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pl-PL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pl-PL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pl-PL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=1+8+16−128=</m:t>
                      </m:r>
                      <m:sSub>
                        <m:sSubPr>
                          <m:ctrlPr>
                            <a:rPr lang="pl-PL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l-PL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l-PL" sz="2800" b="1" i="1" smtClean="0">
                              <a:latin typeface="Cambria Math" panose="02040503050406030204" pitchFamily="18" charset="0"/>
                            </a:rPr>
                            <m:t>𝟏𝟎𝟑</m:t>
                          </m:r>
                        </m:e>
                        <m:sub>
                          <m:d>
                            <m:dPr>
                              <m:ctrlPr>
                                <a:rPr lang="pl-PL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sz="28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pl-PL" sz="2800" b="1" dirty="0"/>
              </a:p>
              <a:p>
                <a:endParaRPr lang="pl-PL" dirty="0"/>
              </a:p>
              <a:p>
                <a:endParaRPr lang="pl-PL" dirty="0"/>
              </a:p>
            </p:txBody>
          </p:sp>
        </mc:Choice>
        <mc:Fallback xmlns="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BD5D7BEC-9BC6-4D36-B1ED-DCD9459A58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000" t="-111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88976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E4594B-00FF-4C3D-8C07-830A4A33D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liczb zmiennoprzecinkowych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2C8B1854-248D-4750-B115-B9605DEC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21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2EC0056-9383-40EE-83B2-0601B2E3D5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9376" y="1219200"/>
            <a:ext cx="11233248" cy="4937760"/>
          </a:xfrm>
        </p:spPr>
        <p:txBody>
          <a:bodyPr/>
          <a:lstStyle/>
          <a:p>
            <a:r>
              <a:rPr lang="pl-PL" dirty="0"/>
              <a:t>Do zapisu liczb ułamkowych w pamięci komputera najczęściej stosuje się tzw. liczby zmiennoprzecinkowe (zmiennopozycyjne).</a:t>
            </a:r>
          </a:p>
          <a:p>
            <a:endParaRPr lang="pl-PL" dirty="0"/>
          </a:p>
          <a:p>
            <a:r>
              <a:rPr lang="pl-PL" dirty="0"/>
              <a:t>System kodowania liczb zmiennoprzecinkowych we współczesnych komputerach określa standard IEEE 754.</a:t>
            </a:r>
          </a:p>
        </p:txBody>
      </p:sp>
    </p:spTree>
    <p:extLst>
      <p:ext uri="{BB962C8B-B14F-4D97-AF65-F5344CB8AC3E}">
        <p14:creationId xmlns:p14="http://schemas.microsoft.com/office/powerpoint/2010/main" val="17894180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4060BD-CADD-46B6-91A1-009045540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zgodne ze standardem IEEE 754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CE8AE66-63C4-40E4-81DC-584954C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22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54DC401-4C80-4B46-BB08-6C4896F868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1143000"/>
            <a:ext cx="11305256" cy="5213350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Liczbę zmiennoprzecinkową w standardzie IEEE 754 zapisuje się w postaci: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gdzie:</a:t>
            </a:r>
          </a:p>
          <a:p>
            <a:pPr lvl="1"/>
            <a:r>
              <a:rPr lang="pl-PL" b="1" dirty="0"/>
              <a:t>Z</a:t>
            </a:r>
            <a:r>
              <a:rPr lang="pl-PL" dirty="0"/>
              <a:t> – </a:t>
            </a:r>
            <a:r>
              <a:rPr lang="pl-PL" b="1" dirty="0"/>
              <a:t>bit określający znak liczby</a:t>
            </a:r>
          </a:p>
          <a:p>
            <a:pPr lvl="1"/>
            <a:r>
              <a:rPr lang="pl-PL" b="1" dirty="0"/>
              <a:t>M</a:t>
            </a:r>
            <a:r>
              <a:rPr lang="pl-PL" dirty="0"/>
              <a:t> – </a:t>
            </a:r>
            <a:r>
              <a:rPr lang="pl-PL" b="1" dirty="0"/>
              <a:t>bity określające mantysę liczby </a:t>
            </a:r>
            <a:r>
              <a:rPr lang="pl-PL" dirty="0"/>
              <a:t>– liczba ułamkowa z przedziału [1-2)</a:t>
            </a:r>
          </a:p>
          <a:p>
            <a:pPr lvl="1"/>
            <a:r>
              <a:rPr lang="pl-PL" b="1" dirty="0"/>
              <a:t>W</a:t>
            </a:r>
            <a:r>
              <a:rPr lang="pl-PL" dirty="0"/>
              <a:t> – </a:t>
            </a:r>
            <a:r>
              <a:rPr lang="pl-PL" b="1" dirty="0"/>
              <a:t>bity określające wykładnik liczby</a:t>
            </a:r>
            <a:r>
              <a:rPr lang="pl-PL" dirty="0"/>
              <a:t> (inaczej cecha, pozycja przecinka) – liczba całkowita (może być ujemna)</a:t>
            </a:r>
          </a:p>
          <a:p>
            <a:pPr lvl="1"/>
            <a:endParaRPr lang="pl-PL" sz="1000" dirty="0"/>
          </a:p>
          <a:p>
            <a:r>
              <a:rPr lang="pl-PL" dirty="0"/>
              <a:t>Pierwszy bit liczby dotyczy znaku, następne bity określają wykładnik, ostatnie bity tworzą mantysę.</a:t>
            </a:r>
          </a:p>
          <a:p>
            <a:r>
              <a:rPr lang="pl-PL" dirty="0"/>
              <a:t>W liczbach 32-bitowych (pojedynczej precyzji) mantysa ma 24 bity, a wykładnik </a:t>
            </a:r>
            <a:br>
              <a:rPr lang="pl-PL" dirty="0"/>
            </a:br>
            <a:r>
              <a:rPr lang="pl-PL" dirty="0"/>
              <a:t>8 bitów.</a:t>
            </a:r>
          </a:p>
          <a:p>
            <a:r>
              <a:rPr lang="pl-PL" dirty="0"/>
              <a:t>W liczbach 64-bitowych (podwójnej precyzji) mantysa ma 52 bity, a wykładnik </a:t>
            </a:r>
            <a:br>
              <a:rPr lang="pl-PL" dirty="0"/>
            </a:br>
            <a:r>
              <a:rPr lang="pl-PL" dirty="0"/>
              <a:t>11 bitów.</a:t>
            </a:r>
          </a:p>
          <a:p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e tekstowe 4">
                <a:extLst>
                  <a:ext uri="{FF2B5EF4-FFF2-40B4-BE49-F238E27FC236}">
                    <a16:creationId xmlns:a16="http://schemas.microsoft.com/office/drawing/2014/main" id="{D16F386F-9C58-4DFA-9B76-85625D8C8C12}"/>
                  </a:ext>
                </a:extLst>
              </p:cNvPr>
              <p:cNvSpPr txBox="1"/>
              <p:nvPr/>
            </p:nvSpPr>
            <p:spPr>
              <a:xfrm>
                <a:off x="4223792" y="1657909"/>
                <a:ext cx="2990172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l-PL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  <m:sup>
                          <m:r>
                            <a:rPr lang="pl-PL" sz="32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sup>
                      </m:sSup>
                      <m:r>
                        <a:rPr lang="pl-PL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pl-P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pl-P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</m:sup>
                      </m:sSup>
                    </m:oMath>
                  </m:oMathPara>
                </a14:m>
                <a:endParaRPr lang="pl-PL" sz="3200" dirty="0"/>
              </a:p>
            </p:txBody>
          </p:sp>
        </mc:Choice>
        <mc:Fallback xmlns="">
          <p:sp>
            <p:nvSpPr>
              <p:cNvPr id="5" name="pole tekstowe 4">
                <a:extLst>
                  <a:ext uri="{FF2B5EF4-FFF2-40B4-BE49-F238E27FC236}">
                    <a16:creationId xmlns:a16="http://schemas.microsoft.com/office/drawing/2014/main" id="{D16F386F-9C58-4DFA-9B76-85625D8C8C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792" y="1657909"/>
                <a:ext cx="2990172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81838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73A0E9-D066-477B-957B-B3C00DF3B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zgodne ze standardem IEEE 754 - przykład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F2DDC80A-F64D-4F59-9C12-F711BDB3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23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DB7515A-F94E-4341-AD3E-7B95B4B5D3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Kodowanie przykładowych liczb w standardzie IEEE 754 najlepiej sprawdzić na stronie: 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i="1" dirty="0">
                <a:hlinkClick r:id="rId2"/>
              </a:rPr>
              <a:t>https://calculla.pl/liczby_zmiennoprzecinkowe</a:t>
            </a:r>
            <a:endParaRPr lang="pl-PL" i="1" dirty="0"/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Dobre przykłady znajdują się również na stronie: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i="1" dirty="0">
                <a:hlinkClick r:id="rId3"/>
              </a:rPr>
              <a:t>https://eduinf.waw.pl/inf/alg/006_bin/0022.php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93824932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CB1040-64A1-B679-3FB6-F63D9552A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Kodowanie tekstów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50B7DC6-BCAA-A04F-EDA7-151A9DFB7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24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EFE9440-C441-A7D9-9E78-FBBEBCA3A4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2480" y="1247422"/>
            <a:ext cx="11247040" cy="4937760"/>
          </a:xfrm>
        </p:spPr>
        <p:txBody>
          <a:bodyPr>
            <a:normAutofit/>
          </a:bodyPr>
          <a:lstStyle/>
          <a:p>
            <a:r>
              <a:rPr lang="pl-PL" dirty="0"/>
              <a:t>Teksty (inaczej napisy, łańcuchy znakowe, ang. </a:t>
            </a:r>
            <a:r>
              <a:rPr lang="pl-PL" dirty="0" err="1"/>
              <a:t>strings</a:t>
            </a:r>
            <a:r>
              <a:rPr lang="pl-PL" dirty="0"/>
              <a:t>) są kodowane </a:t>
            </a:r>
            <a:br>
              <a:rPr lang="pl-PL" dirty="0"/>
            </a:br>
            <a:r>
              <a:rPr lang="pl-PL" dirty="0"/>
              <a:t>w określonych standardach kodowania (np. ASCII, Unikod).</a:t>
            </a:r>
          </a:p>
          <a:p>
            <a:endParaRPr lang="pl-PL" dirty="0"/>
          </a:p>
          <a:p>
            <a:r>
              <a:rPr lang="pl-PL" dirty="0"/>
              <a:t>Polega to na tym, że każdy znak tekstu (litery, cyfry, znaki interpunkcyjne, białe i inne) ma przypisany inny kod liczbowy.</a:t>
            </a:r>
          </a:p>
          <a:p>
            <a:endParaRPr lang="pl-PL" dirty="0"/>
          </a:p>
          <a:p>
            <a:r>
              <a:rPr lang="pl-PL" dirty="0"/>
              <a:t>W języku </a:t>
            </a:r>
            <a:r>
              <a:rPr lang="pl-PL" dirty="0" err="1"/>
              <a:t>Python</a:t>
            </a:r>
            <a:r>
              <a:rPr lang="pl-PL" dirty="0"/>
              <a:t> obowiązuje system kodowania znaków Unikod </a:t>
            </a:r>
            <a:br>
              <a:rPr lang="pl-PL" dirty="0"/>
            </a:br>
            <a:r>
              <a:rPr lang="pl-PL" dirty="0"/>
              <a:t>(ang. </a:t>
            </a:r>
            <a:r>
              <a:rPr lang="pl-PL" dirty="0" err="1"/>
              <a:t>Unicode</a:t>
            </a:r>
            <a:r>
              <a:rPr lang="pl-PL" dirty="0"/>
              <a:t>), a najczęściej jego wariant UTF-8.</a:t>
            </a:r>
          </a:p>
          <a:p>
            <a:endParaRPr lang="pl-PL" dirty="0"/>
          </a:p>
          <a:p>
            <a:r>
              <a:rPr lang="pl-PL" dirty="0"/>
              <a:t>Tablica znaków (i odpowiadających im kodów) systemu UTF-8 jest dostępna pod adresem: </a:t>
            </a:r>
            <a:r>
              <a:rPr lang="pl-PL" i="1" dirty="0">
                <a:hlinkClick r:id="rId3"/>
              </a:rPr>
              <a:t>https://www.utf8-chartable.de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354508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05AFC4-56E8-412E-95D1-D1F59DF0E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algorytm?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47AA9B6-2A0F-47C9-AFC0-06A4425D6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25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FFAB1D4-FF55-4794-AEA6-ED3ADFF1F77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10972800" cy="5213350"/>
          </a:xfrm>
        </p:spPr>
        <p:txBody>
          <a:bodyPr>
            <a:normAutofit fontScale="92500"/>
          </a:bodyPr>
          <a:lstStyle/>
          <a:p>
            <a:r>
              <a:rPr lang="pl-PL" dirty="0"/>
              <a:t>Algorytm jest instrukcją, ciągiem czynności opisującym wykonanie pewnego zadania.</a:t>
            </a:r>
          </a:p>
          <a:p>
            <a:endParaRPr lang="pl-PL" dirty="0"/>
          </a:p>
          <a:p>
            <a:r>
              <a:rPr lang="pl-PL" dirty="0"/>
              <a:t>W informatyce algorytmy opisują zadania, które mogą być wykonywane przez program komputerowy.</a:t>
            </a:r>
          </a:p>
          <a:p>
            <a:endParaRPr lang="pl-PL" dirty="0"/>
          </a:p>
          <a:p>
            <a:r>
              <a:rPr lang="pl-PL" dirty="0"/>
              <a:t>Należy w tym celu zapisać algorytm w ustalonym języku programowania tak, aby mógł </a:t>
            </a:r>
            <a:r>
              <a:rPr lang="pl-PL"/>
              <a:t>go wykonać </a:t>
            </a:r>
            <a:r>
              <a:rPr lang="pl-PL" dirty="0"/>
              <a:t>komputer. Nazywa się to implementacją algorytmu.</a:t>
            </a:r>
          </a:p>
          <a:p>
            <a:endParaRPr lang="pl-PL" dirty="0"/>
          </a:p>
          <a:p>
            <a:r>
              <a:rPr lang="pl-PL" dirty="0"/>
              <a:t>Algorytmy najczęściej zapisujemy w formie:</a:t>
            </a:r>
          </a:p>
          <a:p>
            <a:pPr lvl="1"/>
            <a:r>
              <a:rPr lang="pl-PL" dirty="0"/>
              <a:t>pseudokodu (pseudojęzyka),</a:t>
            </a:r>
          </a:p>
          <a:p>
            <a:pPr lvl="1"/>
            <a:r>
              <a:rPr lang="pl-PL" dirty="0"/>
              <a:t>schematu blokowego.</a:t>
            </a:r>
          </a:p>
        </p:txBody>
      </p:sp>
    </p:spTree>
    <p:extLst>
      <p:ext uri="{BB962C8B-B14F-4D97-AF65-F5344CB8AC3E}">
        <p14:creationId xmlns:p14="http://schemas.microsoft.com/office/powerpoint/2010/main" val="4543083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0C45A0-C913-417C-B52C-204477712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Pseudokod (pseudojęzyk)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A71AE227-25AC-41CF-81B3-62444E9AE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26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90ABABB-7E2A-4635-8E4A-68C2E394372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Pseudokod jest formą zapisu algorytmu przypominającą język programowania.</a:t>
            </a:r>
          </a:p>
          <a:p>
            <a:endParaRPr lang="pl-PL" dirty="0"/>
          </a:p>
          <a:p>
            <a:r>
              <a:rPr lang="pl-PL" dirty="0"/>
              <a:t>Taki język nie ma ściśle ustalonej składni.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Powinien być mało szczegółowy (ogólny) i zrozumiały dla człowieka.</a:t>
            </a:r>
          </a:p>
        </p:txBody>
      </p:sp>
    </p:spTree>
    <p:extLst>
      <p:ext uri="{BB962C8B-B14F-4D97-AF65-F5344CB8AC3E}">
        <p14:creationId xmlns:p14="http://schemas.microsoft.com/office/powerpoint/2010/main" val="2065778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9C1F5C-B3B0-45D4-B4A2-59EBD0D8A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algorytmu w pseudokodzie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1513239-BF41-4162-A63E-B634FB6AB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27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E9C39FD-1057-4E66-93A4-80104B9F70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27499" y="1293304"/>
            <a:ext cx="5301341" cy="792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Algorytm sortowania bąbelkowego:</a:t>
            </a:r>
          </a:p>
          <a:p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E8BA921-622A-4135-9001-A43A6219B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573176"/>
              </p:ext>
            </p:extLst>
          </p:nvPr>
        </p:nvGraphicFramePr>
        <p:xfrm>
          <a:off x="3024519" y="2081791"/>
          <a:ext cx="6107300" cy="2240280"/>
        </p:xfrm>
        <a:graphic>
          <a:graphicData uri="http://schemas.openxmlformats.org/drawingml/2006/table">
            <a:tbl>
              <a:tblPr/>
              <a:tblGrid>
                <a:gridCol w="823203">
                  <a:extLst>
                    <a:ext uri="{9D8B030D-6E8A-4147-A177-3AD203B41FA5}">
                      <a16:colId xmlns:a16="http://schemas.microsoft.com/office/drawing/2014/main" val="539927800"/>
                    </a:ext>
                  </a:extLst>
                </a:gridCol>
                <a:gridCol w="5284097">
                  <a:extLst>
                    <a:ext uri="{9D8B030D-6E8A-4147-A177-3AD203B41FA5}">
                      <a16:colId xmlns:a16="http://schemas.microsoft.com/office/drawing/2014/main" val="28008276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K01: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2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Dla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r>
                        <a:rPr lang="pl-PL" sz="2200" i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= 1,2,...,</a:t>
                      </a:r>
                      <a:r>
                        <a:rPr lang="pl-PL" sz="2200" i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- 1:</a:t>
                      </a:r>
                      <a:b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pl-PL" sz="22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 Wykonuj krok 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K02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4644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sz="220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K02: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 </a:t>
                      </a:r>
                      <a:r>
                        <a:rPr lang="pl-PL" sz="22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Dla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r>
                        <a:rPr lang="pl-PL" sz="2200" i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= 1,2,...,</a:t>
                      </a:r>
                      <a:r>
                        <a:rPr lang="pl-PL" sz="2200" i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- 1:</a:t>
                      </a:r>
                      <a:b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 </a:t>
                      </a:r>
                      <a:r>
                        <a:rPr lang="pl-PL" sz="22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 Jeśli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d[</a:t>
                      </a:r>
                      <a:r>
                        <a:rPr lang="pl-PL" sz="2200" i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 &gt; d[</a:t>
                      </a:r>
                      <a:r>
                        <a:rPr lang="pl-PL" sz="2200" i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+ 1],</a:t>
                      </a:r>
                      <a:b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         </a:t>
                      </a:r>
                      <a:r>
                        <a:rPr lang="pl-PL" sz="22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d[</a:t>
                      </a:r>
                      <a:r>
                        <a:rPr lang="pl-PL" sz="2200" i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</a:t>
                      </a:r>
                      <a:r>
                        <a:rPr lang="pl-PL" sz="22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0" lang="pl-PL" sz="2200" b="0" i="0" kern="1200" dirty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↔</a:t>
                      </a:r>
                      <a:r>
                        <a:rPr lang="pl-PL" sz="22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d[</a:t>
                      </a:r>
                      <a:r>
                        <a:rPr lang="pl-PL" sz="2200" i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+ 1]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6059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sz="2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K03: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2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Zakończ</a:t>
                      </a:r>
                      <a:endParaRPr lang="pl-PL" sz="2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126624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C7347A7A-8B01-4986-9719-B9FEA1E4E77D}"/>
              </a:ext>
            </a:extLst>
          </p:cNvPr>
          <p:cNvSpPr txBox="1"/>
          <p:nvPr/>
        </p:nvSpPr>
        <p:spPr>
          <a:xfrm>
            <a:off x="609600" y="5877272"/>
            <a:ext cx="4982344" cy="3231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182880"/>
            <a:r>
              <a:rPr lang="pl-PL" sz="1500" dirty="0">
                <a:latin typeface="Cambria" panose="02040503050406030204" pitchFamily="18" charset="0"/>
                <a:ea typeface="Cambria" panose="02040503050406030204" pitchFamily="18" charset="0"/>
              </a:rPr>
              <a:t>Źródło: https://eduinf.waw.pl/inf/alg/003_sort/0004.php</a:t>
            </a:r>
          </a:p>
        </p:txBody>
      </p:sp>
    </p:spTree>
    <p:extLst>
      <p:ext uri="{BB962C8B-B14F-4D97-AF65-F5344CB8AC3E}">
        <p14:creationId xmlns:p14="http://schemas.microsoft.com/office/powerpoint/2010/main" val="4437483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3304C3-4202-42D5-84B5-E95008639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Schematy blokowe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D5837B5-67DB-4D3F-B586-C0BF0553D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28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7B4862F-EE9A-4B71-B1D9-7963C4B897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96752"/>
            <a:ext cx="10972800" cy="4937760"/>
          </a:xfrm>
        </p:spPr>
        <p:txBody>
          <a:bodyPr/>
          <a:lstStyle/>
          <a:p>
            <a:r>
              <a:rPr lang="pl-PL" dirty="0"/>
              <a:t>Schemat blokowy jest formą zapisu algorytmu za pomocą bloków połączonych jednokierunkowymi strzałkami.</a:t>
            </a:r>
          </a:p>
          <a:p>
            <a:endParaRPr lang="pl-PL" dirty="0"/>
          </a:p>
          <a:p>
            <a:r>
              <a:rPr lang="pl-PL" dirty="0"/>
              <a:t>Algorytm rozpoczyna się od bloku</a:t>
            </a:r>
          </a:p>
          <a:p>
            <a:endParaRPr lang="pl-PL" dirty="0"/>
          </a:p>
          <a:p>
            <a:r>
              <a:rPr lang="pl-PL" dirty="0"/>
              <a:t>Algorytm kończy się na bloku</a:t>
            </a:r>
          </a:p>
          <a:p>
            <a:endParaRPr lang="pl-PL" dirty="0"/>
          </a:p>
          <a:p>
            <a:r>
              <a:rPr lang="pl-PL" dirty="0"/>
              <a:t>Kolejne operacje wykonywane są zgodnie z kierunkiem strzałek.</a:t>
            </a:r>
          </a:p>
        </p:txBody>
      </p:sp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id="{DD099F80-1EBE-4EFA-88D4-25F8EA62907C}"/>
              </a:ext>
            </a:extLst>
          </p:cNvPr>
          <p:cNvCxnSpPr>
            <a:cxnSpLocks/>
          </p:cNvCxnSpPr>
          <p:nvPr/>
        </p:nvCxnSpPr>
        <p:spPr>
          <a:xfrm>
            <a:off x="6888087" y="2976011"/>
            <a:ext cx="0" cy="3397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C67FCBFA-60AF-45A7-B5AB-7D682450910B}"/>
              </a:ext>
            </a:extLst>
          </p:cNvPr>
          <p:cNvCxnSpPr>
            <a:cxnSpLocks/>
          </p:cNvCxnSpPr>
          <p:nvPr/>
        </p:nvCxnSpPr>
        <p:spPr>
          <a:xfrm flipH="1">
            <a:off x="6131615" y="3241892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B9676A29-BB42-4F10-B2ED-C691D937B7D0}"/>
              </a:ext>
            </a:extLst>
          </p:cNvPr>
          <p:cNvSpPr/>
          <p:nvPr/>
        </p:nvSpPr>
        <p:spPr>
          <a:xfrm>
            <a:off x="6095999" y="2462097"/>
            <a:ext cx="1584175" cy="513914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EC7CE880-7493-4FEE-AA98-E5968B7D2D3D}"/>
              </a:ext>
            </a:extLst>
          </p:cNvPr>
          <p:cNvSpPr/>
          <p:nvPr/>
        </p:nvSpPr>
        <p:spPr>
          <a:xfrm>
            <a:off x="5329657" y="3572705"/>
            <a:ext cx="1584175" cy="513914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</p:spTree>
    <p:extLst>
      <p:ext uri="{BB962C8B-B14F-4D97-AF65-F5344CB8AC3E}">
        <p14:creationId xmlns:p14="http://schemas.microsoft.com/office/powerpoint/2010/main" val="19290183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3905DA-89F8-4373-8E6B-86ABFFFE8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Schematy blokowe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0B89505-1F31-4B5D-ABF0-6B17E0336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29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D0F4EF5-2691-4225-A8AC-10EF1DAF34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1143000"/>
            <a:ext cx="9495101" cy="5213350"/>
          </a:xfrm>
        </p:spPr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Blok  wejściowy (wczytywania, pobierania danych):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Blok wyjściowy (wyświetlania, zapisywania, wysyłania danych):</a:t>
            </a:r>
          </a:p>
          <a:p>
            <a:endParaRPr lang="pl-PL" dirty="0"/>
          </a:p>
          <a:p>
            <a:r>
              <a:rPr lang="pl-PL" dirty="0"/>
              <a:t>Blok typu polecenie/instrukcja: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r>
              <a:rPr lang="pl-PL" dirty="0"/>
              <a:t>Blok warunkowy/decyzyjny:</a:t>
            </a:r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09FB0F43-353C-4187-B439-33F31A8153B5}"/>
              </a:ext>
            </a:extLst>
          </p:cNvPr>
          <p:cNvSpPr/>
          <p:nvPr/>
        </p:nvSpPr>
        <p:spPr>
          <a:xfrm>
            <a:off x="8148139" y="1510313"/>
            <a:ext cx="2088232" cy="79283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x1, x2 </a:t>
            </a:r>
          </a:p>
        </p:txBody>
      </p:sp>
      <p:sp>
        <p:nvSpPr>
          <p:cNvPr id="6" name="Równoległobok 5">
            <a:extLst>
              <a:ext uri="{FF2B5EF4-FFF2-40B4-BE49-F238E27FC236}">
                <a16:creationId xmlns:a16="http://schemas.microsoft.com/office/drawing/2014/main" id="{A38B3B38-39D1-4F9B-867D-A77DF058C4E2}"/>
              </a:ext>
            </a:extLst>
          </p:cNvPr>
          <p:cNvSpPr/>
          <p:nvPr/>
        </p:nvSpPr>
        <p:spPr>
          <a:xfrm>
            <a:off x="9912424" y="2891203"/>
            <a:ext cx="2088232" cy="79283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iloraz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F8B6C170-3BF5-4A6E-A6CB-42E1F30AF5AE}"/>
              </a:ext>
            </a:extLst>
          </p:cNvPr>
          <p:cNvSpPr/>
          <p:nvPr/>
        </p:nvSpPr>
        <p:spPr>
          <a:xfrm>
            <a:off x="5456448" y="4014849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iloraz = x1/x2</a:t>
            </a:r>
          </a:p>
        </p:txBody>
      </p: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873D72C9-FF96-4C4D-8A31-1F5313A6194D}"/>
              </a:ext>
            </a:extLst>
          </p:cNvPr>
          <p:cNvCxnSpPr>
            <a:cxnSpLocks/>
          </p:cNvCxnSpPr>
          <p:nvPr/>
        </p:nvCxnSpPr>
        <p:spPr>
          <a:xfrm flipH="1">
            <a:off x="6266364" y="3684035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54E14416-10EE-4D7A-BA36-09A0220BA49B}"/>
              </a:ext>
            </a:extLst>
          </p:cNvPr>
          <p:cNvCxnSpPr/>
          <p:nvPr/>
        </p:nvCxnSpPr>
        <p:spPr>
          <a:xfrm flipH="1">
            <a:off x="8368744" y="1498142"/>
            <a:ext cx="216024" cy="7928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B321C607-98F4-45F7-9275-8F0B1B7F2E7A}"/>
              </a:ext>
            </a:extLst>
          </p:cNvPr>
          <p:cNvCxnSpPr/>
          <p:nvPr/>
        </p:nvCxnSpPr>
        <p:spPr>
          <a:xfrm flipH="1">
            <a:off x="11607327" y="2891203"/>
            <a:ext cx="216024" cy="7928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335F941C-768D-41F1-9711-ADBE25ECEF48}"/>
              </a:ext>
            </a:extLst>
          </p:cNvPr>
          <p:cNvCxnSpPr>
            <a:cxnSpLocks/>
          </p:cNvCxnSpPr>
          <p:nvPr/>
        </p:nvCxnSpPr>
        <p:spPr>
          <a:xfrm flipH="1">
            <a:off x="6266364" y="4518905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17E2F9F2-8159-437E-8328-6E6A850D089F}"/>
              </a:ext>
            </a:extLst>
          </p:cNvPr>
          <p:cNvCxnSpPr>
            <a:cxnSpLocks/>
          </p:cNvCxnSpPr>
          <p:nvPr/>
        </p:nvCxnSpPr>
        <p:spPr>
          <a:xfrm flipH="1">
            <a:off x="9187960" y="1167329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D90D9B9D-C9ED-4C9A-AD5B-0EDA0CD19A8B}"/>
              </a:ext>
            </a:extLst>
          </p:cNvPr>
          <p:cNvCxnSpPr>
            <a:cxnSpLocks/>
          </p:cNvCxnSpPr>
          <p:nvPr/>
        </p:nvCxnSpPr>
        <p:spPr>
          <a:xfrm flipH="1">
            <a:off x="9187297" y="2303145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BBD4518F-A28A-4E6D-914E-EF39091A3082}"/>
              </a:ext>
            </a:extLst>
          </p:cNvPr>
          <p:cNvCxnSpPr>
            <a:cxnSpLocks/>
          </p:cNvCxnSpPr>
          <p:nvPr/>
        </p:nvCxnSpPr>
        <p:spPr>
          <a:xfrm flipH="1">
            <a:off x="10975268" y="2560390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24055AED-8A13-4F2E-B41E-3F5921C0956C}"/>
              </a:ext>
            </a:extLst>
          </p:cNvPr>
          <p:cNvCxnSpPr>
            <a:cxnSpLocks/>
          </p:cNvCxnSpPr>
          <p:nvPr/>
        </p:nvCxnSpPr>
        <p:spPr>
          <a:xfrm flipH="1">
            <a:off x="10953235" y="3684035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Sześciokąt 20">
            <a:extLst>
              <a:ext uri="{FF2B5EF4-FFF2-40B4-BE49-F238E27FC236}">
                <a16:creationId xmlns:a16="http://schemas.microsoft.com/office/drawing/2014/main" id="{E7ABD56B-1D7B-4BC8-B7E1-464C6E5E7617}"/>
              </a:ext>
            </a:extLst>
          </p:cNvPr>
          <p:cNvSpPr/>
          <p:nvPr/>
        </p:nvSpPr>
        <p:spPr>
          <a:xfrm>
            <a:off x="5504393" y="5347687"/>
            <a:ext cx="2335302" cy="86409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x2 &gt; 0 </a:t>
            </a:r>
          </a:p>
        </p:txBody>
      </p: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4DC26FF4-3BBE-44DA-B028-B11C17767F9B}"/>
              </a:ext>
            </a:extLst>
          </p:cNvPr>
          <p:cNvCxnSpPr>
            <a:cxnSpLocks/>
          </p:cNvCxnSpPr>
          <p:nvPr/>
        </p:nvCxnSpPr>
        <p:spPr>
          <a:xfrm flipH="1">
            <a:off x="6652352" y="5016874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Łącznik: łamany 34">
            <a:extLst>
              <a:ext uri="{FF2B5EF4-FFF2-40B4-BE49-F238E27FC236}">
                <a16:creationId xmlns:a16="http://schemas.microsoft.com/office/drawing/2014/main" id="{3CA2D4DF-9560-4819-AB3A-BCAD2EAF0E90}"/>
              </a:ext>
            </a:extLst>
          </p:cNvPr>
          <p:cNvCxnSpPr>
            <a:cxnSpLocks/>
          </p:cNvCxnSpPr>
          <p:nvPr/>
        </p:nvCxnSpPr>
        <p:spPr>
          <a:xfrm>
            <a:off x="7827332" y="5772780"/>
            <a:ext cx="514014" cy="324912"/>
          </a:xfrm>
          <a:prstGeom prst="bentConnector3">
            <a:avLst>
              <a:gd name="adj1" fmla="val 9973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Łącznik: łamany 36">
            <a:extLst>
              <a:ext uri="{FF2B5EF4-FFF2-40B4-BE49-F238E27FC236}">
                <a16:creationId xmlns:a16="http://schemas.microsoft.com/office/drawing/2014/main" id="{42F1A009-0AC2-4892-8C91-E2B1D6D3E9DE}"/>
              </a:ext>
            </a:extLst>
          </p:cNvPr>
          <p:cNvCxnSpPr/>
          <p:nvPr/>
        </p:nvCxnSpPr>
        <p:spPr>
          <a:xfrm rot="10800000" flipV="1">
            <a:off x="5062725" y="5772780"/>
            <a:ext cx="449574" cy="311003"/>
          </a:xfrm>
          <a:prstGeom prst="bentConnector3">
            <a:avLst>
              <a:gd name="adj1" fmla="val 10030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omb 37">
            <a:extLst>
              <a:ext uri="{FF2B5EF4-FFF2-40B4-BE49-F238E27FC236}">
                <a16:creationId xmlns:a16="http://schemas.microsoft.com/office/drawing/2014/main" id="{D02B5C7F-D465-4B8E-BD91-905543931378}"/>
              </a:ext>
            </a:extLst>
          </p:cNvPr>
          <p:cNvSpPr/>
          <p:nvPr/>
        </p:nvSpPr>
        <p:spPr>
          <a:xfrm>
            <a:off x="9264849" y="5248589"/>
            <a:ext cx="2016224" cy="1062292"/>
          </a:xfrm>
          <a:prstGeom prst="diamond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x2 &gt; 0 </a:t>
            </a:r>
          </a:p>
        </p:txBody>
      </p:sp>
      <p:cxnSp>
        <p:nvCxnSpPr>
          <p:cNvPr id="39" name="Łącznik prosty ze strzałką 38">
            <a:extLst>
              <a:ext uri="{FF2B5EF4-FFF2-40B4-BE49-F238E27FC236}">
                <a16:creationId xmlns:a16="http://schemas.microsoft.com/office/drawing/2014/main" id="{E9217724-0E03-4FC3-9E85-97BF9D579FC0}"/>
              </a:ext>
            </a:extLst>
          </p:cNvPr>
          <p:cNvCxnSpPr>
            <a:cxnSpLocks/>
          </p:cNvCxnSpPr>
          <p:nvPr/>
        </p:nvCxnSpPr>
        <p:spPr>
          <a:xfrm flipH="1">
            <a:off x="10269656" y="4925445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Łącznik: łamany 39">
            <a:extLst>
              <a:ext uri="{FF2B5EF4-FFF2-40B4-BE49-F238E27FC236}">
                <a16:creationId xmlns:a16="http://schemas.microsoft.com/office/drawing/2014/main" id="{69EDCBB2-2817-43A3-8410-13DD19A2A4DF}"/>
              </a:ext>
            </a:extLst>
          </p:cNvPr>
          <p:cNvCxnSpPr>
            <a:stCxn id="38" idx="1"/>
          </p:cNvCxnSpPr>
          <p:nvPr/>
        </p:nvCxnSpPr>
        <p:spPr>
          <a:xfrm rot="10800000" flipV="1">
            <a:off x="8815275" y="5779734"/>
            <a:ext cx="449574" cy="311003"/>
          </a:xfrm>
          <a:prstGeom prst="bentConnector3">
            <a:avLst>
              <a:gd name="adj1" fmla="val 10030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Łącznik: łamany 40">
            <a:extLst>
              <a:ext uri="{FF2B5EF4-FFF2-40B4-BE49-F238E27FC236}">
                <a16:creationId xmlns:a16="http://schemas.microsoft.com/office/drawing/2014/main" id="{09D922A1-5500-4D34-8803-481E8B11370F}"/>
              </a:ext>
            </a:extLst>
          </p:cNvPr>
          <p:cNvCxnSpPr>
            <a:cxnSpLocks/>
          </p:cNvCxnSpPr>
          <p:nvPr/>
        </p:nvCxnSpPr>
        <p:spPr>
          <a:xfrm>
            <a:off x="11291028" y="5779734"/>
            <a:ext cx="514014" cy="324912"/>
          </a:xfrm>
          <a:prstGeom prst="bentConnector3">
            <a:avLst>
              <a:gd name="adj1" fmla="val 9973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920EE3CA-BCC0-498B-AF17-5B5E1EB3B5BC}"/>
              </a:ext>
            </a:extLst>
          </p:cNvPr>
          <p:cNvSpPr txBox="1"/>
          <p:nvPr/>
        </p:nvSpPr>
        <p:spPr>
          <a:xfrm>
            <a:off x="7891772" y="540344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BE6FD9F1-72EB-4B10-B8E8-047D8844759D}"/>
              </a:ext>
            </a:extLst>
          </p:cNvPr>
          <p:cNvSpPr txBox="1"/>
          <p:nvPr/>
        </p:nvSpPr>
        <p:spPr>
          <a:xfrm>
            <a:off x="5152052" y="5410403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C97B0DBB-4C3C-4B0D-9FBF-6704B86230E4}"/>
              </a:ext>
            </a:extLst>
          </p:cNvPr>
          <p:cNvSpPr txBox="1"/>
          <p:nvPr/>
        </p:nvSpPr>
        <p:spPr>
          <a:xfrm>
            <a:off x="11291028" y="5447625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45" name="pole tekstowe 44">
            <a:extLst>
              <a:ext uri="{FF2B5EF4-FFF2-40B4-BE49-F238E27FC236}">
                <a16:creationId xmlns:a16="http://schemas.microsoft.com/office/drawing/2014/main" id="{75DFF1C5-6820-435E-BB9D-A29C77895D31}"/>
              </a:ext>
            </a:extLst>
          </p:cNvPr>
          <p:cNvSpPr txBox="1"/>
          <p:nvPr/>
        </p:nvSpPr>
        <p:spPr>
          <a:xfrm>
            <a:off x="8878563" y="5447625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7386250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21" grpId="0" animBg="1"/>
      <p:bldP spid="38" grpId="0" animBg="1"/>
      <p:bldP spid="42" grpId="0"/>
      <p:bldP spid="43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7C7234-2A11-4E82-8515-62AD16DED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Informatyka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0B05E9C-C9E8-47F2-B484-D5E71A0A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760DAF1-87C1-45FF-882A-0410CF7A08A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b="1" dirty="0"/>
              <a:t>Czym jest informatyka?</a:t>
            </a:r>
          </a:p>
          <a:p>
            <a:r>
              <a:rPr lang="pl-PL" sz="2800" i="1" dirty="0"/>
              <a:t>Informatyka jest nauką o (automatycznym) przetwarzaniu informacji.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2800" b="1" dirty="0"/>
              <a:t>Czym więc jest informacja?</a:t>
            </a:r>
          </a:p>
          <a:p>
            <a:r>
              <a:rPr lang="pl-PL" sz="2800" i="1" dirty="0"/>
              <a:t>Informacja to uporządkowane dane.</a:t>
            </a:r>
          </a:p>
          <a:p>
            <a:pPr marL="0" indent="0">
              <a:buNone/>
            </a:pPr>
            <a:endParaRPr lang="pl-PL" sz="2800" b="1" dirty="0"/>
          </a:p>
          <a:p>
            <a:pPr marL="0" indent="0">
              <a:buNone/>
            </a:pPr>
            <a:r>
              <a:rPr lang="pl-PL" sz="2800" b="1" dirty="0"/>
              <a:t>Czym więc są dane?</a:t>
            </a:r>
          </a:p>
          <a:p>
            <a:r>
              <a:rPr lang="pl-PL" sz="2800" i="1" dirty="0"/>
              <a:t>Dane są zbiorami liczb i tekstów (liter, cyfr, symboli).</a:t>
            </a:r>
          </a:p>
          <a:p>
            <a:pPr marL="0" indent="0">
              <a:buNone/>
            </a:pPr>
            <a:endParaRPr lang="pl-PL" sz="2800" b="1" dirty="0"/>
          </a:p>
          <a:p>
            <a:pPr marL="0" indent="0">
              <a:buNone/>
            </a:pPr>
            <a:endParaRPr lang="pl-PL" sz="2800" b="1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53388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3905DA-89F8-4373-8E6B-86ABFFFE8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Schematy blokowe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0B89505-1F31-4B5D-ABF0-6B17E0336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30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09FB0F43-353C-4187-B439-33F31A8153B5}"/>
              </a:ext>
            </a:extLst>
          </p:cNvPr>
          <p:cNvSpPr/>
          <p:nvPr/>
        </p:nvSpPr>
        <p:spPr>
          <a:xfrm>
            <a:off x="8564218" y="1885876"/>
            <a:ext cx="1345187" cy="48517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x1, x2 </a:t>
            </a:r>
          </a:p>
        </p:txBody>
      </p:sp>
      <p:sp>
        <p:nvSpPr>
          <p:cNvPr id="6" name="Równoległobok 5">
            <a:extLst>
              <a:ext uri="{FF2B5EF4-FFF2-40B4-BE49-F238E27FC236}">
                <a16:creationId xmlns:a16="http://schemas.microsoft.com/office/drawing/2014/main" id="{A38B3B38-39D1-4F9B-867D-A77DF058C4E2}"/>
              </a:ext>
            </a:extLst>
          </p:cNvPr>
          <p:cNvSpPr/>
          <p:nvPr/>
        </p:nvSpPr>
        <p:spPr>
          <a:xfrm>
            <a:off x="7332503" y="4266920"/>
            <a:ext cx="1125280" cy="4320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iloraz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F8B6C170-3BF5-4A6E-A6CB-42E1F30AF5AE}"/>
              </a:ext>
            </a:extLst>
          </p:cNvPr>
          <p:cNvSpPr/>
          <p:nvPr/>
        </p:nvSpPr>
        <p:spPr>
          <a:xfrm>
            <a:off x="7043301" y="3432051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iloraz = x1/x2</a:t>
            </a:r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54E14416-10EE-4D7A-BA36-09A0220BA49B}"/>
              </a:ext>
            </a:extLst>
          </p:cNvPr>
          <p:cNvCxnSpPr>
            <a:cxnSpLocks/>
          </p:cNvCxnSpPr>
          <p:nvPr/>
        </p:nvCxnSpPr>
        <p:spPr>
          <a:xfrm flipH="1">
            <a:off x="8685128" y="1884919"/>
            <a:ext cx="136513" cy="4851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B321C607-98F4-45F7-9275-8F0B1B7F2E7A}"/>
              </a:ext>
            </a:extLst>
          </p:cNvPr>
          <p:cNvCxnSpPr>
            <a:cxnSpLocks/>
          </p:cNvCxnSpPr>
          <p:nvPr/>
        </p:nvCxnSpPr>
        <p:spPr>
          <a:xfrm flipH="1">
            <a:off x="8250085" y="4274899"/>
            <a:ext cx="105279" cy="416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D90D9B9D-C9ED-4C9A-AD5B-0EDA0CD19A8B}"/>
              </a:ext>
            </a:extLst>
          </p:cNvPr>
          <p:cNvCxnSpPr>
            <a:cxnSpLocks/>
          </p:cNvCxnSpPr>
          <p:nvPr/>
        </p:nvCxnSpPr>
        <p:spPr>
          <a:xfrm flipH="1">
            <a:off x="9234086" y="2372427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BBD4518F-A28A-4E6D-914E-EF39091A3082}"/>
              </a:ext>
            </a:extLst>
          </p:cNvPr>
          <p:cNvCxnSpPr>
            <a:cxnSpLocks/>
          </p:cNvCxnSpPr>
          <p:nvPr/>
        </p:nvCxnSpPr>
        <p:spPr>
          <a:xfrm flipH="1">
            <a:off x="7856523" y="3936107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Sześciokąt 20">
            <a:extLst>
              <a:ext uri="{FF2B5EF4-FFF2-40B4-BE49-F238E27FC236}">
                <a16:creationId xmlns:a16="http://schemas.microsoft.com/office/drawing/2014/main" id="{E7ABD56B-1D7B-4BC8-B7E1-464C6E5E7617}"/>
              </a:ext>
            </a:extLst>
          </p:cNvPr>
          <p:cNvSpPr/>
          <p:nvPr/>
        </p:nvSpPr>
        <p:spPr>
          <a:xfrm>
            <a:off x="8643644" y="2706046"/>
            <a:ext cx="1198539" cy="432048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x2 == 0 </a:t>
            </a:r>
          </a:p>
        </p:txBody>
      </p:sp>
      <p:cxnSp>
        <p:nvCxnSpPr>
          <p:cNvPr id="35" name="Łącznik: łamany 34">
            <a:extLst>
              <a:ext uri="{FF2B5EF4-FFF2-40B4-BE49-F238E27FC236}">
                <a16:creationId xmlns:a16="http://schemas.microsoft.com/office/drawing/2014/main" id="{3CA2D4DF-9560-4819-AB3A-BCAD2EAF0E90}"/>
              </a:ext>
            </a:extLst>
          </p:cNvPr>
          <p:cNvCxnSpPr>
            <a:cxnSpLocks/>
            <a:stCxn id="21" idx="3"/>
          </p:cNvCxnSpPr>
          <p:nvPr/>
        </p:nvCxnSpPr>
        <p:spPr>
          <a:xfrm rot="10800000" flipV="1">
            <a:off x="7856526" y="2922069"/>
            <a:ext cx="787119" cy="509979"/>
          </a:xfrm>
          <a:prstGeom prst="bentConnector3">
            <a:avLst>
              <a:gd name="adj1" fmla="val 9961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Łącznik: łamany 36">
            <a:extLst>
              <a:ext uri="{FF2B5EF4-FFF2-40B4-BE49-F238E27FC236}">
                <a16:creationId xmlns:a16="http://schemas.microsoft.com/office/drawing/2014/main" id="{42F1A009-0AC2-4892-8C91-E2B1D6D3E9DE}"/>
              </a:ext>
            </a:extLst>
          </p:cNvPr>
          <p:cNvCxnSpPr>
            <a:cxnSpLocks/>
            <a:stCxn id="21" idx="0"/>
            <a:endCxn id="46" idx="0"/>
          </p:cNvCxnSpPr>
          <p:nvPr/>
        </p:nvCxnSpPr>
        <p:spPr>
          <a:xfrm>
            <a:off x="9842183" y="2922070"/>
            <a:ext cx="948256" cy="45000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920EE3CA-BCC0-498B-AF17-5B5E1EB3B5BC}"/>
              </a:ext>
            </a:extLst>
          </p:cNvPr>
          <p:cNvSpPr txBox="1"/>
          <p:nvPr/>
        </p:nvSpPr>
        <p:spPr>
          <a:xfrm>
            <a:off x="9868486" y="2557145"/>
            <a:ext cx="433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BE6FD9F1-72EB-4B10-B8E8-047D8844759D}"/>
              </a:ext>
            </a:extLst>
          </p:cNvPr>
          <p:cNvSpPr txBox="1"/>
          <p:nvPr/>
        </p:nvSpPr>
        <p:spPr>
          <a:xfrm>
            <a:off x="8270682" y="2557145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20" name="Symbol zastępczy zawartości 19">
            <a:extLst>
              <a:ext uri="{FF2B5EF4-FFF2-40B4-BE49-F238E27FC236}">
                <a16:creationId xmlns:a16="http://schemas.microsoft.com/office/drawing/2014/main" id="{0EC8243C-0CAC-438F-BEB0-E682DC17FDD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3" y="1137862"/>
            <a:ext cx="7272808" cy="4811418"/>
          </a:xfrm>
        </p:spPr>
        <p:txBody>
          <a:bodyPr>
            <a:noAutofit/>
          </a:bodyPr>
          <a:lstStyle/>
          <a:p>
            <a:r>
              <a:rPr lang="pl-PL" sz="2100" b="1" dirty="0"/>
              <a:t>Jak zinterpretować ten algorytm?</a:t>
            </a:r>
          </a:p>
          <a:p>
            <a:endParaRPr lang="pl-PL" sz="2100" dirty="0"/>
          </a:p>
          <a:p>
            <a:r>
              <a:rPr lang="pl-PL" sz="2100" dirty="0"/>
              <a:t>Symbol = jest operatorem przypisującym wartość z prawej strony do zmiennej z lewej strony.</a:t>
            </a:r>
          </a:p>
          <a:p>
            <a:endParaRPr lang="pl-PL" sz="2100" dirty="0"/>
          </a:p>
          <a:p>
            <a:r>
              <a:rPr lang="pl-PL" sz="2100" dirty="0"/>
              <a:t>Symbol == jest operatorem sprawdzającym, czy jedna wartość jest równa drugiej.</a:t>
            </a:r>
          </a:p>
          <a:p>
            <a:endParaRPr lang="pl-PL" sz="2100" dirty="0"/>
          </a:p>
          <a:p>
            <a:r>
              <a:rPr lang="pl-PL" sz="2100" dirty="0"/>
              <a:t>Słowa i symbole bez cudzysłowu oznaczają nazwy zmiennych.</a:t>
            </a:r>
          </a:p>
          <a:p>
            <a:endParaRPr lang="pl-PL" sz="2100" dirty="0"/>
          </a:p>
          <a:p>
            <a:r>
              <a:rPr lang="pl-PL" sz="2100" dirty="0"/>
              <a:t>Teksty w cudzysłowie oznaczają dane w formie tekstowej.</a:t>
            </a:r>
          </a:p>
          <a:p>
            <a:endParaRPr lang="pl-PL" sz="2100" dirty="0"/>
          </a:p>
          <a:p>
            <a:pPr marL="0" indent="0">
              <a:buNone/>
            </a:pPr>
            <a:endParaRPr lang="pl-PL" sz="2100" dirty="0"/>
          </a:p>
        </p:txBody>
      </p:sp>
      <p:sp>
        <p:nvSpPr>
          <p:cNvPr id="46" name="Równoległobok 45">
            <a:extLst>
              <a:ext uri="{FF2B5EF4-FFF2-40B4-BE49-F238E27FC236}">
                <a16:creationId xmlns:a16="http://schemas.microsoft.com/office/drawing/2014/main" id="{E31623F1-9417-4185-B17B-DF592C8C1597}"/>
              </a:ext>
            </a:extLst>
          </p:cNvPr>
          <p:cNvSpPr/>
          <p:nvPr/>
        </p:nvSpPr>
        <p:spPr>
          <a:xfrm>
            <a:off x="9466778" y="3372078"/>
            <a:ext cx="2647321" cy="66536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„Błąd. Nie dzielimy przez zero.”</a:t>
            </a:r>
          </a:p>
        </p:txBody>
      </p:sp>
      <p:cxnSp>
        <p:nvCxnSpPr>
          <p:cNvPr id="47" name="Łącznik prosty 46">
            <a:extLst>
              <a:ext uri="{FF2B5EF4-FFF2-40B4-BE49-F238E27FC236}">
                <a16:creationId xmlns:a16="http://schemas.microsoft.com/office/drawing/2014/main" id="{18435B8D-77DA-4CE8-831E-A920EB3C4720}"/>
              </a:ext>
            </a:extLst>
          </p:cNvPr>
          <p:cNvCxnSpPr>
            <a:cxnSpLocks/>
          </p:cNvCxnSpPr>
          <p:nvPr/>
        </p:nvCxnSpPr>
        <p:spPr>
          <a:xfrm flipH="1">
            <a:off x="11777902" y="3366177"/>
            <a:ext cx="175184" cy="6712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Łącznik prosty ze strzałką 49">
            <a:extLst>
              <a:ext uri="{FF2B5EF4-FFF2-40B4-BE49-F238E27FC236}">
                <a16:creationId xmlns:a16="http://schemas.microsoft.com/office/drawing/2014/main" id="{FAAE47E4-F37E-4B8F-BA8B-3046BDE056A7}"/>
              </a:ext>
            </a:extLst>
          </p:cNvPr>
          <p:cNvCxnSpPr>
            <a:cxnSpLocks/>
          </p:cNvCxnSpPr>
          <p:nvPr/>
        </p:nvCxnSpPr>
        <p:spPr>
          <a:xfrm>
            <a:off x="9215578" y="1655549"/>
            <a:ext cx="0" cy="229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Prostokąt: zaokrąglone rogi 51">
            <a:extLst>
              <a:ext uri="{FF2B5EF4-FFF2-40B4-BE49-F238E27FC236}">
                <a16:creationId xmlns:a16="http://schemas.microsoft.com/office/drawing/2014/main" id="{B612E58B-6FDE-4A97-A761-A19FC9A607C8}"/>
              </a:ext>
            </a:extLst>
          </p:cNvPr>
          <p:cNvSpPr/>
          <p:nvPr/>
        </p:nvSpPr>
        <p:spPr>
          <a:xfrm>
            <a:off x="8735963" y="1276025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53" name="Prostokąt: zaokrąglone rogi 52">
            <a:extLst>
              <a:ext uri="{FF2B5EF4-FFF2-40B4-BE49-F238E27FC236}">
                <a16:creationId xmlns:a16="http://schemas.microsoft.com/office/drawing/2014/main" id="{0C241789-7258-440D-81CC-D4C3ABB5E48C}"/>
              </a:ext>
            </a:extLst>
          </p:cNvPr>
          <p:cNvSpPr/>
          <p:nvPr/>
        </p:nvSpPr>
        <p:spPr>
          <a:xfrm>
            <a:off x="8790767" y="5222128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54" name="Łącznik: łamany 53">
            <a:extLst>
              <a:ext uri="{FF2B5EF4-FFF2-40B4-BE49-F238E27FC236}">
                <a16:creationId xmlns:a16="http://schemas.microsoft.com/office/drawing/2014/main" id="{9432DF3D-CDD8-48DC-B337-BE04A9DA2DC8}"/>
              </a:ext>
            </a:extLst>
          </p:cNvPr>
          <p:cNvCxnSpPr>
            <a:cxnSpLocks/>
            <a:stCxn id="6" idx="3"/>
            <a:endCxn id="53" idx="0"/>
          </p:cNvCxnSpPr>
          <p:nvPr/>
        </p:nvCxnSpPr>
        <p:spPr>
          <a:xfrm rot="16200000" flipH="1">
            <a:off x="8280478" y="4259626"/>
            <a:ext cx="523160" cy="140184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Łącznik: łamany 35">
            <a:extLst>
              <a:ext uri="{FF2B5EF4-FFF2-40B4-BE49-F238E27FC236}">
                <a16:creationId xmlns:a16="http://schemas.microsoft.com/office/drawing/2014/main" id="{0F8117DD-26CD-4184-BF14-BE7518D84D3F}"/>
              </a:ext>
            </a:extLst>
          </p:cNvPr>
          <p:cNvCxnSpPr>
            <a:cxnSpLocks/>
            <a:stCxn id="46" idx="4"/>
          </p:cNvCxnSpPr>
          <p:nvPr/>
        </p:nvCxnSpPr>
        <p:spPr>
          <a:xfrm rot="5400000">
            <a:off x="9547027" y="3724507"/>
            <a:ext cx="930472" cy="1556353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348978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rostokąt 84">
            <a:extLst>
              <a:ext uri="{FF2B5EF4-FFF2-40B4-BE49-F238E27FC236}">
                <a16:creationId xmlns:a16="http://schemas.microsoft.com/office/drawing/2014/main" id="{138B714D-7A54-3ECF-F219-244444CB7B4B}"/>
              </a:ext>
            </a:extLst>
          </p:cNvPr>
          <p:cNvSpPr/>
          <p:nvPr/>
        </p:nvSpPr>
        <p:spPr>
          <a:xfrm flipH="1">
            <a:off x="7383977" y="2821649"/>
            <a:ext cx="3805855" cy="71311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ytuł 1">
                <a:extLst>
                  <a:ext uri="{FF2B5EF4-FFF2-40B4-BE49-F238E27FC236}">
                    <a16:creationId xmlns:a16="http://schemas.microsoft.com/office/drawing/2014/main" id="{3BF820E7-3CBA-4FBA-8851-4D062EDCB55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l-PL" dirty="0"/>
                  <a:t>Zad. 1. Algorytm obliczający wartość wyrażenia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l-PL" b="0" i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pl-PL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pl-PL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pl-P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pl-P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pl-P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den>
                    </m:f>
                  </m:oMath>
                </a14:m>
                <a:r>
                  <a:rPr lang="pl-PL" dirty="0"/>
                  <a:t>.</a:t>
                </a:r>
              </a:p>
            </p:txBody>
          </p:sp>
        </mc:Choice>
        <mc:Fallback xmlns="">
          <p:sp>
            <p:nvSpPr>
              <p:cNvPr id="2" name="Tytuł 1">
                <a:extLst>
                  <a:ext uri="{FF2B5EF4-FFF2-40B4-BE49-F238E27FC236}">
                    <a16:creationId xmlns:a16="http://schemas.microsoft.com/office/drawing/2014/main" id="{3BF820E7-3CBA-4FBA-8851-4D062EDCB5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b="-613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55BE0C6-9A70-442E-97A6-412AEDB0D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31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AEE065FB-D92A-4FD4-9123-271E00A1575C}"/>
              </a:ext>
            </a:extLst>
          </p:cNvPr>
          <p:cNvSpPr/>
          <p:nvPr/>
        </p:nvSpPr>
        <p:spPr>
          <a:xfrm>
            <a:off x="2282403" y="2122727"/>
            <a:ext cx="1345187" cy="48517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a, b </a:t>
            </a:r>
          </a:p>
        </p:txBody>
      </p:sp>
      <p:sp>
        <p:nvSpPr>
          <p:cNvPr id="6" name="Równoległobok 5">
            <a:extLst>
              <a:ext uri="{FF2B5EF4-FFF2-40B4-BE49-F238E27FC236}">
                <a16:creationId xmlns:a16="http://schemas.microsoft.com/office/drawing/2014/main" id="{DCEA8325-DCCD-4506-A1DA-EA155F1ECC3E}"/>
              </a:ext>
            </a:extLst>
          </p:cNvPr>
          <p:cNvSpPr/>
          <p:nvPr/>
        </p:nvSpPr>
        <p:spPr>
          <a:xfrm>
            <a:off x="700413" y="4715716"/>
            <a:ext cx="1125280" cy="4320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5A480913-84A8-4642-AF1B-2508039AB05C}"/>
                  </a:ext>
                </a:extLst>
              </p:cNvPr>
              <p:cNvSpPr/>
              <p:nvPr/>
            </p:nvSpPr>
            <p:spPr>
              <a:xfrm>
                <a:off x="583697" y="3786234"/>
                <a:ext cx="1375323" cy="57959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pl-PL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l-PL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l-PL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5A480913-84A8-4642-AF1B-2508039AB0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697" y="3786234"/>
                <a:ext cx="1375323" cy="5795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A096F4B1-F075-4EB8-8182-F378A5BFF2F0}"/>
              </a:ext>
            </a:extLst>
          </p:cNvPr>
          <p:cNvCxnSpPr>
            <a:cxnSpLocks/>
          </p:cNvCxnSpPr>
          <p:nvPr/>
        </p:nvCxnSpPr>
        <p:spPr>
          <a:xfrm flipH="1">
            <a:off x="2403311" y="2121770"/>
            <a:ext cx="136515" cy="491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D74AF8A0-40D9-44BD-95C8-D1EB448CD2A4}"/>
              </a:ext>
            </a:extLst>
          </p:cNvPr>
          <p:cNvCxnSpPr>
            <a:cxnSpLocks/>
          </p:cNvCxnSpPr>
          <p:nvPr/>
        </p:nvCxnSpPr>
        <p:spPr>
          <a:xfrm flipH="1">
            <a:off x="1617995" y="4723695"/>
            <a:ext cx="105279" cy="416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6009DA2A-1D4E-4CC6-99E9-2AB115165819}"/>
              </a:ext>
            </a:extLst>
          </p:cNvPr>
          <p:cNvCxnSpPr>
            <a:cxnSpLocks/>
          </p:cNvCxnSpPr>
          <p:nvPr/>
        </p:nvCxnSpPr>
        <p:spPr>
          <a:xfrm flipH="1">
            <a:off x="2963824" y="2605841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Łącznik prosty ze strzałką 10">
            <a:extLst>
              <a:ext uri="{FF2B5EF4-FFF2-40B4-BE49-F238E27FC236}">
                <a16:creationId xmlns:a16="http://schemas.microsoft.com/office/drawing/2014/main" id="{459F9013-AF8B-4953-A09B-42DCFEB53CB5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 flipH="1">
            <a:off x="1263053" y="4365832"/>
            <a:ext cx="8306" cy="349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Sześciokąt 11">
                <a:extLst>
                  <a:ext uri="{FF2B5EF4-FFF2-40B4-BE49-F238E27FC236}">
                    <a16:creationId xmlns:a16="http://schemas.microsoft.com/office/drawing/2014/main" id="{1D0DF746-5A21-412E-9B60-B9C2DBAF7DDA}"/>
                  </a:ext>
                </a:extLst>
              </p:cNvPr>
              <p:cNvSpPr/>
              <p:nvPr/>
            </p:nvSpPr>
            <p:spPr>
              <a:xfrm>
                <a:off x="1503147" y="2926545"/>
                <a:ext cx="3168352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pl-PL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pl-PL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𝑎</m:t>
                          </m:r>
                          <m:r>
                            <a:rPr lang="pl-PL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pl-PL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𝑏</m:t>
                          </m:r>
                        </m:e>
                      </m:rad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==0 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𝑜𝑟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𝑎</m:t>
                      </m:r>
                      <m:r>
                        <a:rPr lang="pl-PL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𝑏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Sześciokąt 11">
                <a:extLst>
                  <a:ext uri="{FF2B5EF4-FFF2-40B4-BE49-F238E27FC236}">
                    <a16:creationId xmlns:a16="http://schemas.microsoft.com/office/drawing/2014/main" id="{1D0DF746-5A21-412E-9B60-B9C2DBAF7D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147" y="2926545"/>
                <a:ext cx="3168352" cy="528876"/>
              </a:xfrm>
              <a:prstGeom prst="hexagon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Łącznik: łamany 12">
            <a:extLst>
              <a:ext uri="{FF2B5EF4-FFF2-40B4-BE49-F238E27FC236}">
                <a16:creationId xmlns:a16="http://schemas.microsoft.com/office/drawing/2014/main" id="{0C56CBFF-4DDA-420B-AB42-469560F155D0}"/>
              </a:ext>
            </a:extLst>
          </p:cNvPr>
          <p:cNvCxnSpPr>
            <a:cxnSpLocks/>
            <a:stCxn id="12" idx="3"/>
            <a:endCxn id="7" idx="0"/>
          </p:cNvCxnSpPr>
          <p:nvPr/>
        </p:nvCxnSpPr>
        <p:spPr>
          <a:xfrm rot="10800000" flipV="1">
            <a:off x="1271359" y="3190982"/>
            <a:ext cx="231788" cy="5952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Łącznik: łamany 13">
            <a:extLst>
              <a:ext uri="{FF2B5EF4-FFF2-40B4-BE49-F238E27FC236}">
                <a16:creationId xmlns:a16="http://schemas.microsoft.com/office/drawing/2014/main" id="{E9A2D41A-6608-49FB-88A2-4E98294FAC76}"/>
              </a:ext>
            </a:extLst>
          </p:cNvPr>
          <p:cNvCxnSpPr>
            <a:cxnSpLocks/>
            <a:stCxn id="12" idx="0"/>
            <a:endCxn id="17" idx="0"/>
          </p:cNvCxnSpPr>
          <p:nvPr/>
        </p:nvCxnSpPr>
        <p:spPr>
          <a:xfrm>
            <a:off x="4671499" y="3190983"/>
            <a:ext cx="152250" cy="68285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7EDF63DD-B4DC-4E45-8EA2-09D9323421BE}"/>
              </a:ext>
            </a:extLst>
          </p:cNvPr>
          <p:cNvSpPr txBox="1"/>
          <p:nvPr/>
        </p:nvSpPr>
        <p:spPr>
          <a:xfrm>
            <a:off x="4606841" y="2868896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E40F6B8B-BD0C-441E-8FFB-67215A0C6509}"/>
              </a:ext>
            </a:extLst>
          </p:cNvPr>
          <p:cNvSpPr txBox="1"/>
          <p:nvPr/>
        </p:nvSpPr>
        <p:spPr>
          <a:xfrm>
            <a:off x="1203660" y="287409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17" name="Równoległobok 16">
            <a:extLst>
              <a:ext uri="{FF2B5EF4-FFF2-40B4-BE49-F238E27FC236}">
                <a16:creationId xmlns:a16="http://schemas.microsoft.com/office/drawing/2014/main" id="{67345DB7-27EA-4F4D-9EC8-8A4803985D33}"/>
              </a:ext>
            </a:extLst>
          </p:cNvPr>
          <p:cNvSpPr/>
          <p:nvPr/>
        </p:nvSpPr>
        <p:spPr>
          <a:xfrm>
            <a:off x="4250171" y="3873838"/>
            <a:ext cx="1147155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„Błąd.”</a:t>
            </a:r>
          </a:p>
        </p:txBody>
      </p:sp>
      <p:cxnSp>
        <p:nvCxnSpPr>
          <p:cNvPr id="18" name="Łącznik prosty 17">
            <a:extLst>
              <a:ext uri="{FF2B5EF4-FFF2-40B4-BE49-F238E27FC236}">
                <a16:creationId xmlns:a16="http://schemas.microsoft.com/office/drawing/2014/main" id="{ACEE38C8-08FB-4355-ACC7-90C76911452D}"/>
              </a:ext>
            </a:extLst>
          </p:cNvPr>
          <p:cNvCxnSpPr>
            <a:cxnSpLocks/>
          </p:cNvCxnSpPr>
          <p:nvPr/>
        </p:nvCxnSpPr>
        <p:spPr>
          <a:xfrm flipH="1">
            <a:off x="5186224" y="3873837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FC092522-E788-4A72-9DAA-D2479BC4B946}"/>
              </a:ext>
            </a:extLst>
          </p:cNvPr>
          <p:cNvCxnSpPr>
            <a:cxnSpLocks/>
          </p:cNvCxnSpPr>
          <p:nvPr/>
        </p:nvCxnSpPr>
        <p:spPr>
          <a:xfrm>
            <a:off x="2933763" y="1892400"/>
            <a:ext cx="0" cy="229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99FA683F-CD3F-4577-93ED-505A07E660DA}"/>
              </a:ext>
            </a:extLst>
          </p:cNvPr>
          <p:cNvSpPr/>
          <p:nvPr/>
        </p:nvSpPr>
        <p:spPr>
          <a:xfrm>
            <a:off x="2454148" y="1512876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92C57D63-9C7D-4C61-8990-30BFD3E91913}"/>
              </a:ext>
            </a:extLst>
          </p:cNvPr>
          <p:cNvSpPr/>
          <p:nvPr/>
        </p:nvSpPr>
        <p:spPr>
          <a:xfrm>
            <a:off x="2511679" y="5656187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22" name="Łącznik: łamany 21">
            <a:extLst>
              <a:ext uri="{FF2B5EF4-FFF2-40B4-BE49-F238E27FC236}">
                <a16:creationId xmlns:a16="http://schemas.microsoft.com/office/drawing/2014/main" id="{09FFF4BB-4BD4-44E5-A98B-24EBBDF2AC23}"/>
              </a:ext>
            </a:extLst>
          </p:cNvPr>
          <p:cNvCxnSpPr>
            <a:cxnSpLocks/>
            <a:stCxn id="6" idx="3"/>
            <a:endCxn id="21" idx="0"/>
          </p:cNvCxnSpPr>
          <p:nvPr/>
        </p:nvCxnSpPr>
        <p:spPr>
          <a:xfrm rot="16200000" flipH="1">
            <a:off x="1832258" y="4524552"/>
            <a:ext cx="508423" cy="175484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Łącznik: łamany 22">
            <a:extLst>
              <a:ext uri="{FF2B5EF4-FFF2-40B4-BE49-F238E27FC236}">
                <a16:creationId xmlns:a16="http://schemas.microsoft.com/office/drawing/2014/main" id="{EB2F3E4B-F1A1-4890-8F29-B74731CAE526}"/>
              </a:ext>
            </a:extLst>
          </p:cNvPr>
          <p:cNvCxnSpPr>
            <a:cxnSpLocks/>
            <a:stCxn id="17" idx="4"/>
          </p:cNvCxnSpPr>
          <p:nvPr/>
        </p:nvCxnSpPr>
        <p:spPr>
          <a:xfrm rot="5400000">
            <a:off x="3326095" y="3904319"/>
            <a:ext cx="1126557" cy="1868753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ównoległobok 41">
            <a:extLst>
              <a:ext uri="{FF2B5EF4-FFF2-40B4-BE49-F238E27FC236}">
                <a16:creationId xmlns:a16="http://schemas.microsoft.com/office/drawing/2014/main" id="{F67AD4D0-A1C1-4B66-C269-6F3F7C334C2A}"/>
              </a:ext>
            </a:extLst>
          </p:cNvPr>
          <p:cNvSpPr/>
          <p:nvPr/>
        </p:nvSpPr>
        <p:spPr>
          <a:xfrm>
            <a:off x="8407849" y="2122727"/>
            <a:ext cx="1345187" cy="48517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a, b </a:t>
            </a:r>
          </a:p>
        </p:txBody>
      </p:sp>
      <p:sp>
        <p:nvSpPr>
          <p:cNvPr id="43" name="Równoległobok 42">
            <a:extLst>
              <a:ext uri="{FF2B5EF4-FFF2-40B4-BE49-F238E27FC236}">
                <a16:creationId xmlns:a16="http://schemas.microsoft.com/office/drawing/2014/main" id="{FB77AB17-EB1D-2B0B-4F7A-6B4030B8912A}"/>
              </a:ext>
            </a:extLst>
          </p:cNvPr>
          <p:cNvSpPr/>
          <p:nvPr/>
        </p:nvSpPr>
        <p:spPr>
          <a:xfrm>
            <a:off x="10762729" y="4715715"/>
            <a:ext cx="1125280" cy="4320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Prostokąt 43">
                <a:extLst>
                  <a:ext uri="{FF2B5EF4-FFF2-40B4-BE49-F238E27FC236}">
                    <a16:creationId xmlns:a16="http://schemas.microsoft.com/office/drawing/2014/main" id="{E1204C85-1242-5853-E6E2-3B5BEB7224A6}"/>
                  </a:ext>
                </a:extLst>
              </p:cNvPr>
              <p:cNvSpPr/>
              <p:nvPr/>
            </p:nvSpPr>
            <p:spPr>
              <a:xfrm>
                <a:off x="10646013" y="3786233"/>
                <a:ext cx="1375323" cy="57959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pl-PL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l-PL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l-PL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4" name="Prostokąt 43">
                <a:extLst>
                  <a:ext uri="{FF2B5EF4-FFF2-40B4-BE49-F238E27FC236}">
                    <a16:creationId xmlns:a16="http://schemas.microsoft.com/office/drawing/2014/main" id="{E1204C85-1242-5853-E6E2-3B5BEB7224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6013" y="3786233"/>
                <a:ext cx="1375323" cy="5795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Łącznik prosty 44">
            <a:extLst>
              <a:ext uri="{FF2B5EF4-FFF2-40B4-BE49-F238E27FC236}">
                <a16:creationId xmlns:a16="http://schemas.microsoft.com/office/drawing/2014/main" id="{4AF83944-D434-DFE7-A5F4-06B5BD09B0EE}"/>
              </a:ext>
            </a:extLst>
          </p:cNvPr>
          <p:cNvCxnSpPr>
            <a:cxnSpLocks/>
          </p:cNvCxnSpPr>
          <p:nvPr/>
        </p:nvCxnSpPr>
        <p:spPr>
          <a:xfrm flipH="1">
            <a:off x="8528757" y="2121770"/>
            <a:ext cx="136515" cy="491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Łącznik prosty 45">
            <a:extLst>
              <a:ext uri="{FF2B5EF4-FFF2-40B4-BE49-F238E27FC236}">
                <a16:creationId xmlns:a16="http://schemas.microsoft.com/office/drawing/2014/main" id="{3B97F29D-32AA-9C77-3923-33475ADFD465}"/>
              </a:ext>
            </a:extLst>
          </p:cNvPr>
          <p:cNvCxnSpPr>
            <a:cxnSpLocks/>
          </p:cNvCxnSpPr>
          <p:nvPr/>
        </p:nvCxnSpPr>
        <p:spPr>
          <a:xfrm flipH="1">
            <a:off x="11680311" y="4723694"/>
            <a:ext cx="105279" cy="416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Łącznik prosty ze strzałką 46">
            <a:extLst>
              <a:ext uri="{FF2B5EF4-FFF2-40B4-BE49-F238E27FC236}">
                <a16:creationId xmlns:a16="http://schemas.microsoft.com/office/drawing/2014/main" id="{9912ACF2-D40E-F7CD-361B-B4CF369BBAEE}"/>
              </a:ext>
            </a:extLst>
          </p:cNvPr>
          <p:cNvCxnSpPr>
            <a:cxnSpLocks/>
          </p:cNvCxnSpPr>
          <p:nvPr/>
        </p:nvCxnSpPr>
        <p:spPr>
          <a:xfrm flipH="1">
            <a:off x="9089270" y="2605841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Łącznik prosty ze strzałką 47">
            <a:extLst>
              <a:ext uri="{FF2B5EF4-FFF2-40B4-BE49-F238E27FC236}">
                <a16:creationId xmlns:a16="http://schemas.microsoft.com/office/drawing/2014/main" id="{2403C90A-9328-499A-35C5-4E2C5FBAB985}"/>
              </a:ext>
            </a:extLst>
          </p:cNvPr>
          <p:cNvCxnSpPr>
            <a:cxnSpLocks/>
            <a:stCxn id="44" idx="2"/>
            <a:endCxn id="43" idx="0"/>
          </p:cNvCxnSpPr>
          <p:nvPr/>
        </p:nvCxnSpPr>
        <p:spPr>
          <a:xfrm flipH="1">
            <a:off x="11325369" y="4365831"/>
            <a:ext cx="8306" cy="349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Sześciokąt 48">
                <a:extLst>
                  <a:ext uri="{FF2B5EF4-FFF2-40B4-BE49-F238E27FC236}">
                    <a16:creationId xmlns:a16="http://schemas.microsoft.com/office/drawing/2014/main" id="{B00878F5-9E58-E2F7-B62B-E26DF85E17AC}"/>
                  </a:ext>
                </a:extLst>
              </p:cNvPr>
              <p:cNvSpPr/>
              <p:nvPr/>
            </p:nvSpPr>
            <p:spPr>
              <a:xfrm>
                <a:off x="7628593" y="2926545"/>
                <a:ext cx="3292048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pl-PL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pl-PL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𝑎</m:t>
                          </m:r>
                          <m:r>
                            <a:rPr lang="pl-PL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pl-PL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𝑏</m:t>
                          </m:r>
                        </m:e>
                      </m:rad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≠0 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𝑎𝑛𝑑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𝑎</m:t>
                      </m:r>
                      <m:r>
                        <a:rPr lang="pl-PL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𝑏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9" name="Sześciokąt 48">
                <a:extLst>
                  <a:ext uri="{FF2B5EF4-FFF2-40B4-BE49-F238E27FC236}">
                    <a16:creationId xmlns:a16="http://schemas.microsoft.com/office/drawing/2014/main" id="{B00878F5-9E58-E2F7-B62B-E26DF85E17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8593" y="2926545"/>
                <a:ext cx="3292048" cy="528876"/>
              </a:xfrm>
              <a:prstGeom prst="hexagon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Łącznik: łamany 49">
            <a:extLst>
              <a:ext uri="{FF2B5EF4-FFF2-40B4-BE49-F238E27FC236}">
                <a16:creationId xmlns:a16="http://schemas.microsoft.com/office/drawing/2014/main" id="{3ED529DF-56E1-21D8-68F1-26A79DE5B874}"/>
              </a:ext>
            </a:extLst>
          </p:cNvPr>
          <p:cNvCxnSpPr>
            <a:cxnSpLocks/>
            <a:endCxn id="44" idx="0"/>
          </p:cNvCxnSpPr>
          <p:nvPr/>
        </p:nvCxnSpPr>
        <p:spPr>
          <a:xfrm rot="16200000" flipH="1">
            <a:off x="10829535" y="3282092"/>
            <a:ext cx="595249" cy="413032"/>
          </a:xfrm>
          <a:prstGeom prst="bentConnector3">
            <a:avLst>
              <a:gd name="adj1" fmla="val 39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pole tekstowe 52">
            <a:extLst>
              <a:ext uri="{FF2B5EF4-FFF2-40B4-BE49-F238E27FC236}">
                <a16:creationId xmlns:a16="http://schemas.microsoft.com/office/drawing/2014/main" id="{1C44A90B-A4DA-F1E3-1616-29F21C37799C}"/>
              </a:ext>
            </a:extLst>
          </p:cNvPr>
          <p:cNvSpPr txBox="1"/>
          <p:nvPr/>
        </p:nvSpPr>
        <p:spPr>
          <a:xfrm>
            <a:off x="7366766" y="2874902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54" name="Równoległobok 53">
            <a:extLst>
              <a:ext uri="{FF2B5EF4-FFF2-40B4-BE49-F238E27FC236}">
                <a16:creationId xmlns:a16="http://schemas.microsoft.com/office/drawing/2014/main" id="{4BF2BF39-27D9-BA4C-4049-F804B7CB65C8}"/>
              </a:ext>
            </a:extLst>
          </p:cNvPr>
          <p:cNvSpPr/>
          <p:nvPr/>
        </p:nvSpPr>
        <p:spPr>
          <a:xfrm>
            <a:off x="6727526" y="3884969"/>
            <a:ext cx="1147155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„Błąd.”</a:t>
            </a:r>
          </a:p>
        </p:txBody>
      </p:sp>
      <p:cxnSp>
        <p:nvCxnSpPr>
          <p:cNvPr id="55" name="Łącznik prosty 54">
            <a:extLst>
              <a:ext uri="{FF2B5EF4-FFF2-40B4-BE49-F238E27FC236}">
                <a16:creationId xmlns:a16="http://schemas.microsoft.com/office/drawing/2014/main" id="{873D9522-C422-65AB-272D-395617550CC5}"/>
              </a:ext>
            </a:extLst>
          </p:cNvPr>
          <p:cNvCxnSpPr>
            <a:cxnSpLocks/>
          </p:cNvCxnSpPr>
          <p:nvPr/>
        </p:nvCxnSpPr>
        <p:spPr>
          <a:xfrm flipH="1">
            <a:off x="7672158" y="3884969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Łącznik prosty ze strzałką 55">
            <a:extLst>
              <a:ext uri="{FF2B5EF4-FFF2-40B4-BE49-F238E27FC236}">
                <a16:creationId xmlns:a16="http://schemas.microsoft.com/office/drawing/2014/main" id="{E1DC80CA-F6EB-C101-A47F-AF902FB2EA92}"/>
              </a:ext>
            </a:extLst>
          </p:cNvPr>
          <p:cNvCxnSpPr>
            <a:cxnSpLocks/>
          </p:cNvCxnSpPr>
          <p:nvPr/>
        </p:nvCxnSpPr>
        <p:spPr>
          <a:xfrm>
            <a:off x="9059209" y="1892400"/>
            <a:ext cx="0" cy="229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Prostokąt: zaokrąglone rogi 56">
            <a:extLst>
              <a:ext uri="{FF2B5EF4-FFF2-40B4-BE49-F238E27FC236}">
                <a16:creationId xmlns:a16="http://schemas.microsoft.com/office/drawing/2014/main" id="{C3553E3A-D4CA-9A0D-7199-05244335ADD8}"/>
              </a:ext>
            </a:extLst>
          </p:cNvPr>
          <p:cNvSpPr/>
          <p:nvPr/>
        </p:nvSpPr>
        <p:spPr>
          <a:xfrm>
            <a:off x="8579594" y="1512876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58" name="Prostokąt: zaokrąglone rogi 57">
            <a:extLst>
              <a:ext uri="{FF2B5EF4-FFF2-40B4-BE49-F238E27FC236}">
                <a16:creationId xmlns:a16="http://schemas.microsoft.com/office/drawing/2014/main" id="{C48567C3-9930-508C-EEEB-B67E874D586B}"/>
              </a:ext>
            </a:extLst>
          </p:cNvPr>
          <p:cNvSpPr/>
          <p:nvPr/>
        </p:nvSpPr>
        <p:spPr>
          <a:xfrm>
            <a:off x="8637057" y="5656187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59" name="Łącznik: łamany 58">
            <a:extLst>
              <a:ext uri="{FF2B5EF4-FFF2-40B4-BE49-F238E27FC236}">
                <a16:creationId xmlns:a16="http://schemas.microsoft.com/office/drawing/2014/main" id="{1021C440-D22C-EC6F-BD36-88D53379DE1D}"/>
              </a:ext>
            </a:extLst>
          </p:cNvPr>
          <p:cNvCxnSpPr>
            <a:cxnSpLocks/>
            <a:stCxn id="43" idx="3"/>
            <a:endCxn id="58" idx="0"/>
          </p:cNvCxnSpPr>
          <p:nvPr/>
        </p:nvCxnSpPr>
        <p:spPr>
          <a:xfrm rot="5400000">
            <a:off x="9926105" y="4310929"/>
            <a:ext cx="508424" cy="218209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Łącznik: łamany 59">
            <a:extLst>
              <a:ext uri="{FF2B5EF4-FFF2-40B4-BE49-F238E27FC236}">
                <a16:creationId xmlns:a16="http://schemas.microsoft.com/office/drawing/2014/main" id="{01706133-1988-F387-0624-689D41C21FED}"/>
              </a:ext>
            </a:extLst>
          </p:cNvPr>
          <p:cNvCxnSpPr>
            <a:cxnSpLocks/>
            <a:stCxn id="54" idx="4"/>
          </p:cNvCxnSpPr>
          <p:nvPr/>
        </p:nvCxnSpPr>
        <p:spPr>
          <a:xfrm rot="16200000" flipH="1">
            <a:off x="7637473" y="3950179"/>
            <a:ext cx="1115428" cy="1788166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Łącznik: łamany 70">
            <a:extLst>
              <a:ext uri="{FF2B5EF4-FFF2-40B4-BE49-F238E27FC236}">
                <a16:creationId xmlns:a16="http://schemas.microsoft.com/office/drawing/2014/main" id="{5FEC3C25-5A8C-5B50-9B1E-0C2D80BFC463}"/>
              </a:ext>
            </a:extLst>
          </p:cNvPr>
          <p:cNvCxnSpPr>
            <a:cxnSpLocks/>
            <a:endCxn id="54" idx="0"/>
          </p:cNvCxnSpPr>
          <p:nvPr/>
        </p:nvCxnSpPr>
        <p:spPr>
          <a:xfrm rot="5400000">
            <a:off x="7134090" y="3378870"/>
            <a:ext cx="673114" cy="339085"/>
          </a:xfrm>
          <a:prstGeom prst="bentConnector3">
            <a:avLst>
              <a:gd name="adj1" fmla="val -3793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pole tekstowe 71">
            <a:extLst>
              <a:ext uri="{FF2B5EF4-FFF2-40B4-BE49-F238E27FC236}">
                <a16:creationId xmlns:a16="http://schemas.microsoft.com/office/drawing/2014/main" id="{52AC7337-5911-BEDE-6491-DEA58CA6783A}"/>
              </a:ext>
            </a:extLst>
          </p:cNvPr>
          <p:cNvSpPr txBox="1"/>
          <p:nvPr/>
        </p:nvSpPr>
        <p:spPr>
          <a:xfrm>
            <a:off x="10839829" y="2865032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84" name="pole tekstowe 83">
            <a:extLst>
              <a:ext uri="{FF2B5EF4-FFF2-40B4-BE49-F238E27FC236}">
                <a16:creationId xmlns:a16="http://schemas.microsoft.com/office/drawing/2014/main" id="{16D24E9C-1186-DA88-EEB8-EFD3CDB9F85C}"/>
              </a:ext>
            </a:extLst>
          </p:cNvPr>
          <p:cNvSpPr txBox="1"/>
          <p:nvPr/>
        </p:nvSpPr>
        <p:spPr>
          <a:xfrm>
            <a:off x="5168401" y="1593944"/>
            <a:ext cx="291606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wersja alternatywna</a:t>
            </a:r>
          </a:p>
        </p:txBody>
      </p:sp>
      <p:cxnSp>
        <p:nvCxnSpPr>
          <p:cNvPr id="89" name="Łącznik prosty ze strzałką 88">
            <a:extLst>
              <a:ext uri="{FF2B5EF4-FFF2-40B4-BE49-F238E27FC236}">
                <a16:creationId xmlns:a16="http://schemas.microsoft.com/office/drawing/2014/main" id="{B8ED6402-E93A-42D5-C663-93F98E2B33F3}"/>
              </a:ext>
            </a:extLst>
          </p:cNvPr>
          <p:cNvCxnSpPr>
            <a:cxnSpLocks/>
            <a:stCxn id="84" idx="2"/>
          </p:cNvCxnSpPr>
          <p:nvPr/>
        </p:nvCxnSpPr>
        <p:spPr>
          <a:xfrm>
            <a:off x="6626434" y="2055609"/>
            <a:ext cx="1002159" cy="766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33933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5" grpId="0" animBg="1"/>
      <p:bldP spid="6" grpId="0" animBg="1"/>
      <p:bldP spid="7" grpId="0" animBg="1"/>
      <p:bldP spid="12" grpId="0" animBg="1"/>
      <p:bldP spid="15" grpId="0"/>
      <p:bldP spid="16" grpId="0"/>
      <p:bldP spid="17" grpId="0" animBg="1"/>
      <p:bldP spid="21" grpId="0" animBg="1"/>
      <p:bldP spid="42" grpId="0" animBg="1"/>
      <p:bldP spid="43" grpId="0" animBg="1"/>
      <p:bldP spid="44" grpId="0" animBg="1"/>
      <p:bldP spid="49" grpId="0" animBg="1"/>
      <p:bldP spid="53" grpId="0"/>
      <p:bldP spid="54" grpId="0" animBg="1"/>
      <p:bldP spid="57" grpId="0" animBg="1"/>
      <p:bldP spid="58" grpId="0" animBg="1"/>
      <p:bldP spid="72" grpId="0"/>
      <p:bldP spid="8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ytuł 1">
                <a:extLst>
                  <a:ext uri="{FF2B5EF4-FFF2-40B4-BE49-F238E27FC236}">
                    <a16:creationId xmlns:a16="http://schemas.microsoft.com/office/drawing/2014/main" id="{734C7E08-2DF6-7813-E8AF-42E1403889E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pl-PL" dirty="0"/>
                  <a:t>Zad. 1. Algorytm obliczający wartość wyrażenia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l-PL" b="0" i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pl-PL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pl-PL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pl-P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pl-P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pl-P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den>
                    </m:f>
                  </m:oMath>
                </a14:m>
                <a:r>
                  <a:rPr lang="pl-PL" dirty="0"/>
                  <a:t>.</a:t>
                </a:r>
              </a:p>
            </p:txBody>
          </p:sp>
        </mc:Choice>
        <mc:Fallback xmlns="">
          <p:sp>
            <p:nvSpPr>
              <p:cNvPr id="2" name="Tytuł 1">
                <a:extLst>
                  <a:ext uri="{FF2B5EF4-FFF2-40B4-BE49-F238E27FC236}">
                    <a16:creationId xmlns:a16="http://schemas.microsoft.com/office/drawing/2014/main" id="{734C7E08-2DF6-7813-E8AF-42E1403889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613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521C018-A2DE-6243-BA54-37FA2CE7D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32</a:t>
            </a:fld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FD00C547-CA11-81E7-0B06-038EB966BD4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91344" y="1219200"/>
                <a:ext cx="5457164" cy="4937760"/>
              </a:xfrm>
            </p:spPr>
            <p:txBody>
              <a:bodyPr/>
              <a:lstStyle/>
              <a:p>
                <a:r>
                  <a:rPr lang="pl-PL" dirty="0">
                    <a:solidFill>
                      <a:schemeClr val="tx1"/>
                    </a:solidFill>
                    <a:ea typeface="Cambria" panose="02040503050406030204" pitchFamily="18" charset="0"/>
                  </a:rPr>
                  <a:t>Można zauważyć, że wyrażenie: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l-PL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pl-PL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𝒂</m:t>
                        </m:r>
                        <m:r>
                          <a:rPr lang="pl-PL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pl-PL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𝒃</m:t>
                        </m:r>
                      </m:e>
                    </m:rad>
                    <m:r>
                      <a:rPr lang="pl-PL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≠</m:t>
                    </m:r>
                    <m:r>
                      <a:rPr lang="pl-PL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𝟎</m:t>
                    </m:r>
                    <m:r>
                      <a:rPr lang="pl-PL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a:rPr lang="pl-PL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𝒂𝒏𝒅</m:t>
                    </m:r>
                    <m:r>
                      <a:rPr lang="pl-PL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a:rPr lang="pl-PL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𝒂</m:t>
                    </m:r>
                    <m:r>
                      <a:rPr lang="pl-PL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pl-PL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𝒃</m:t>
                    </m:r>
                    <m:r>
                      <a:rPr lang="pl-PL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≥</m:t>
                    </m:r>
                    <m:r>
                      <a:rPr lang="pl-PL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𝟎</m:t>
                    </m:r>
                  </m:oMath>
                </a14:m>
                <a:r>
                  <a:rPr lang="pl-PL" b="1" dirty="0">
                    <a:ea typeface="Cambria Math" panose="02040503050406030204" pitchFamily="18" charset="0"/>
                  </a:rPr>
                  <a:t> </a:t>
                </a:r>
                <a:r>
                  <a:rPr lang="pl-PL" b="0" dirty="0">
                    <a:ea typeface="Cambria Math" panose="02040503050406030204" pitchFamily="18" charset="0"/>
                  </a:rPr>
                  <a:t>jest równoważne wyrażeniu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pl-PL" b="1" i="1" dirty="0"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𝒂</m:t>
                    </m:r>
                    <m:r>
                      <a:rPr lang="pl-PL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pl-PL" b="1" i="1" dirty="0"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𝒃</m:t>
                    </m:r>
                    <m:r>
                      <a:rPr lang="pl-PL" b="1" i="1" dirty="0" smtClean="0"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&gt;</m:t>
                    </m:r>
                    <m:r>
                      <a:rPr lang="pl-PL" b="1" i="1" dirty="0"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𝟎</m:t>
                    </m:r>
                  </m:oMath>
                </a14:m>
                <a:r>
                  <a:rPr lang="pl-PL" dirty="0"/>
                  <a:t>.</a:t>
                </a:r>
              </a:p>
              <a:p>
                <a:r>
                  <a:rPr lang="pl-PL" dirty="0"/>
                  <a:t>Można więc zapisać schemat blokowy jeszcze prościej. Taki program miałby mniej operacji do wykonania (więc wykonałby się szybciej).</a:t>
                </a:r>
              </a:p>
              <a:p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FD00C547-CA11-81E7-0B06-038EB966BD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1344" y="1219200"/>
                <a:ext cx="5457164" cy="4937760"/>
              </a:xfrm>
              <a:blipFill>
                <a:blip r:embed="rId3"/>
                <a:stretch>
                  <a:fillRect l="-1004" t="-111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Prostokąt 26">
            <a:extLst>
              <a:ext uri="{FF2B5EF4-FFF2-40B4-BE49-F238E27FC236}">
                <a16:creationId xmlns:a16="http://schemas.microsoft.com/office/drawing/2014/main" id="{A01A6332-FEA8-F58B-8CDD-F62C4C3BF198}"/>
              </a:ext>
            </a:extLst>
          </p:cNvPr>
          <p:cNvSpPr/>
          <p:nvPr/>
        </p:nvSpPr>
        <p:spPr>
          <a:xfrm flipH="1">
            <a:off x="7383977" y="2821649"/>
            <a:ext cx="3805855" cy="71311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Równoległobok 27">
            <a:extLst>
              <a:ext uri="{FF2B5EF4-FFF2-40B4-BE49-F238E27FC236}">
                <a16:creationId xmlns:a16="http://schemas.microsoft.com/office/drawing/2014/main" id="{E6651203-A25C-E5F3-FCB8-2DF6C1346292}"/>
              </a:ext>
            </a:extLst>
          </p:cNvPr>
          <p:cNvSpPr/>
          <p:nvPr/>
        </p:nvSpPr>
        <p:spPr>
          <a:xfrm>
            <a:off x="8407849" y="2122727"/>
            <a:ext cx="1345187" cy="48517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a, b </a:t>
            </a:r>
          </a:p>
        </p:txBody>
      </p:sp>
      <p:sp>
        <p:nvSpPr>
          <p:cNvPr id="29" name="Równoległobok 28">
            <a:extLst>
              <a:ext uri="{FF2B5EF4-FFF2-40B4-BE49-F238E27FC236}">
                <a16:creationId xmlns:a16="http://schemas.microsoft.com/office/drawing/2014/main" id="{E4BD68F0-CA5A-1271-6AA2-BA40AEA4B0B4}"/>
              </a:ext>
            </a:extLst>
          </p:cNvPr>
          <p:cNvSpPr/>
          <p:nvPr/>
        </p:nvSpPr>
        <p:spPr>
          <a:xfrm>
            <a:off x="10762729" y="4715715"/>
            <a:ext cx="1125280" cy="4320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Prostokąt 29">
                <a:extLst>
                  <a:ext uri="{FF2B5EF4-FFF2-40B4-BE49-F238E27FC236}">
                    <a16:creationId xmlns:a16="http://schemas.microsoft.com/office/drawing/2014/main" id="{F5D57349-9C61-2EDF-CF7C-2E9B6BB00B84}"/>
                  </a:ext>
                </a:extLst>
              </p:cNvPr>
              <p:cNvSpPr/>
              <p:nvPr/>
            </p:nvSpPr>
            <p:spPr>
              <a:xfrm>
                <a:off x="10646013" y="3786233"/>
                <a:ext cx="1375323" cy="57959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pl-PL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l-PL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l-PL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Prostokąt 29">
                <a:extLst>
                  <a:ext uri="{FF2B5EF4-FFF2-40B4-BE49-F238E27FC236}">
                    <a16:creationId xmlns:a16="http://schemas.microsoft.com/office/drawing/2014/main" id="{F5D57349-9C61-2EDF-CF7C-2E9B6BB00B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6013" y="3786233"/>
                <a:ext cx="1375323" cy="5795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Łącznik prosty 30">
            <a:extLst>
              <a:ext uri="{FF2B5EF4-FFF2-40B4-BE49-F238E27FC236}">
                <a16:creationId xmlns:a16="http://schemas.microsoft.com/office/drawing/2014/main" id="{0A751769-5DBC-D3D1-8453-0983A694FC87}"/>
              </a:ext>
            </a:extLst>
          </p:cNvPr>
          <p:cNvCxnSpPr>
            <a:cxnSpLocks/>
          </p:cNvCxnSpPr>
          <p:nvPr/>
        </p:nvCxnSpPr>
        <p:spPr>
          <a:xfrm flipH="1">
            <a:off x="8528757" y="2121770"/>
            <a:ext cx="136515" cy="491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Łącznik prosty 31">
            <a:extLst>
              <a:ext uri="{FF2B5EF4-FFF2-40B4-BE49-F238E27FC236}">
                <a16:creationId xmlns:a16="http://schemas.microsoft.com/office/drawing/2014/main" id="{6F573C78-A4DA-8496-1862-28E58845EE1F}"/>
              </a:ext>
            </a:extLst>
          </p:cNvPr>
          <p:cNvCxnSpPr>
            <a:cxnSpLocks/>
          </p:cNvCxnSpPr>
          <p:nvPr/>
        </p:nvCxnSpPr>
        <p:spPr>
          <a:xfrm flipH="1">
            <a:off x="11680311" y="4723694"/>
            <a:ext cx="105279" cy="416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Łącznik prosty ze strzałką 32">
            <a:extLst>
              <a:ext uri="{FF2B5EF4-FFF2-40B4-BE49-F238E27FC236}">
                <a16:creationId xmlns:a16="http://schemas.microsoft.com/office/drawing/2014/main" id="{08687A09-EDFC-82FD-721B-E4AC61817585}"/>
              </a:ext>
            </a:extLst>
          </p:cNvPr>
          <p:cNvCxnSpPr>
            <a:cxnSpLocks/>
          </p:cNvCxnSpPr>
          <p:nvPr/>
        </p:nvCxnSpPr>
        <p:spPr>
          <a:xfrm flipH="1">
            <a:off x="9089270" y="2605841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Łącznik prosty ze strzałką 33">
            <a:extLst>
              <a:ext uri="{FF2B5EF4-FFF2-40B4-BE49-F238E27FC236}">
                <a16:creationId xmlns:a16="http://schemas.microsoft.com/office/drawing/2014/main" id="{B0AD226C-7E85-CBD4-5EF8-4DAB078359FB}"/>
              </a:ext>
            </a:extLst>
          </p:cNvPr>
          <p:cNvCxnSpPr>
            <a:cxnSpLocks/>
            <a:stCxn id="30" idx="2"/>
            <a:endCxn id="29" idx="0"/>
          </p:cNvCxnSpPr>
          <p:nvPr/>
        </p:nvCxnSpPr>
        <p:spPr>
          <a:xfrm flipH="1">
            <a:off x="11325369" y="4365831"/>
            <a:ext cx="8306" cy="349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Sześciokąt 34">
                <a:extLst>
                  <a:ext uri="{FF2B5EF4-FFF2-40B4-BE49-F238E27FC236}">
                    <a16:creationId xmlns:a16="http://schemas.microsoft.com/office/drawing/2014/main" id="{E9B7C64C-821C-7601-2584-5B3278BBC1C3}"/>
                  </a:ext>
                </a:extLst>
              </p:cNvPr>
              <p:cNvSpPr/>
              <p:nvPr/>
            </p:nvSpPr>
            <p:spPr>
              <a:xfrm>
                <a:off x="7628593" y="2926545"/>
                <a:ext cx="3292048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𝑎</m:t>
                      </m:r>
                      <m:r>
                        <a:rPr lang="pl-PL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𝑏</m:t>
                      </m:r>
                      <m:r>
                        <a:rPr lang="pl-PL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5" name="Sześciokąt 34">
                <a:extLst>
                  <a:ext uri="{FF2B5EF4-FFF2-40B4-BE49-F238E27FC236}">
                    <a16:creationId xmlns:a16="http://schemas.microsoft.com/office/drawing/2014/main" id="{E9B7C64C-821C-7601-2584-5B3278BBC1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8593" y="2926545"/>
                <a:ext cx="3292048" cy="528876"/>
              </a:xfrm>
              <a:prstGeom prst="hexagon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Łącznik: łamany 35">
            <a:extLst>
              <a:ext uri="{FF2B5EF4-FFF2-40B4-BE49-F238E27FC236}">
                <a16:creationId xmlns:a16="http://schemas.microsoft.com/office/drawing/2014/main" id="{1B61CF8F-3B6C-ABA2-F163-DFAF0D168720}"/>
              </a:ext>
            </a:extLst>
          </p:cNvPr>
          <p:cNvCxnSpPr>
            <a:cxnSpLocks/>
            <a:endCxn id="30" idx="0"/>
          </p:cNvCxnSpPr>
          <p:nvPr/>
        </p:nvCxnSpPr>
        <p:spPr>
          <a:xfrm rot="16200000" flipH="1">
            <a:off x="10829535" y="3282092"/>
            <a:ext cx="595249" cy="413032"/>
          </a:xfrm>
          <a:prstGeom prst="bentConnector3">
            <a:avLst>
              <a:gd name="adj1" fmla="val 39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9FA1574-C43F-3DEA-0E01-AA17B3C4EFF2}"/>
              </a:ext>
            </a:extLst>
          </p:cNvPr>
          <p:cNvSpPr txBox="1"/>
          <p:nvPr/>
        </p:nvSpPr>
        <p:spPr>
          <a:xfrm>
            <a:off x="7366766" y="2874902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38" name="Równoległobok 37">
            <a:extLst>
              <a:ext uri="{FF2B5EF4-FFF2-40B4-BE49-F238E27FC236}">
                <a16:creationId xmlns:a16="http://schemas.microsoft.com/office/drawing/2014/main" id="{645E0277-63CA-7432-EFD3-ED2D1A776606}"/>
              </a:ext>
            </a:extLst>
          </p:cNvPr>
          <p:cNvSpPr/>
          <p:nvPr/>
        </p:nvSpPr>
        <p:spPr>
          <a:xfrm>
            <a:off x="6727526" y="3884969"/>
            <a:ext cx="1147155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„Błąd.”</a:t>
            </a:r>
          </a:p>
        </p:txBody>
      </p:sp>
      <p:cxnSp>
        <p:nvCxnSpPr>
          <p:cNvPr id="39" name="Łącznik prosty 38">
            <a:extLst>
              <a:ext uri="{FF2B5EF4-FFF2-40B4-BE49-F238E27FC236}">
                <a16:creationId xmlns:a16="http://schemas.microsoft.com/office/drawing/2014/main" id="{773693BF-073C-2B3B-D7A7-25A8769DB3DD}"/>
              </a:ext>
            </a:extLst>
          </p:cNvPr>
          <p:cNvCxnSpPr>
            <a:cxnSpLocks/>
          </p:cNvCxnSpPr>
          <p:nvPr/>
        </p:nvCxnSpPr>
        <p:spPr>
          <a:xfrm flipH="1">
            <a:off x="7672158" y="3884969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Łącznik prosty ze strzałką 39">
            <a:extLst>
              <a:ext uri="{FF2B5EF4-FFF2-40B4-BE49-F238E27FC236}">
                <a16:creationId xmlns:a16="http://schemas.microsoft.com/office/drawing/2014/main" id="{589DDF0B-153E-A790-88F5-529267A859D5}"/>
              </a:ext>
            </a:extLst>
          </p:cNvPr>
          <p:cNvCxnSpPr>
            <a:cxnSpLocks/>
          </p:cNvCxnSpPr>
          <p:nvPr/>
        </p:nvCxnSpPr>
        <p:spPr>
          <a:xfrm>
            <a:off x="9059209" y="1892400"/>
            <a:ext cx="0" cy="229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Prostokąt: zaokrąglone rogi 40">
            <a:extLst>
              <a:ext uri="{FF2B5EF4-FFF2-40B4-BE49-F238E27FC236}">
                <a16:creationId xmlns:a16="http://schemas.microsoft.com/office/drawing/2014/main" id="{44722698-BF01-7467-04A1-5B62022A900B}"/>
              </a:ext>
            </a:extLst>
          </p:cNvPr>
          <p:cNvSpPr/>
          <p:nvPr/>
        </p:nvSpPr>
        <p:spPr>
          <a:xfrm>
            <a:off x="8579594" y="1512876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42" name="Prostokąt: zaokrąglone rogi 41">
            <a:extLst>
              <a:ext uri="{FF2B5EF4-FFF2-40B4-BE49-F238E27FC236}">
                <a16:creationId xmlns:a16="http://schemas.microsoft.com/office/drawing/2014/main" id="{FBBB1509-5792-5C32-E8A5-64469189DFCB}"/>
              </a:ext>
            </a:extLst>
          </p:cNvPr>
          <p:cNvSpPr/>
          <p:nvPr/>
        </p:nvSpPr>
        <p:spPr>
          <a:xfrm>
            <a:off x="8637057" y="5656187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43" name="Łącznik: łamany 42">
            <a:extLst>
              <a:ext uri="{FF2B5EF4-FFF2-40B4-BE49-F238E27FC236}">
                <a16:creationId xmlns:a16="http://schemas.microsoft.com/office/drawing/2014/main" id="{F292F5BD-5263-588E-F256-BF4AFD65221E}"/>
              </a:ext>
            </a:extLst>
          </p:cNvPr>
          <p:cNvCxnSpPr>
            <a:cxnSpLocks/>
            <a:stCxn id="29" idx="3"/>
            <a:endCxn id="42" idx="0"/>
          </p:cNvCxnSpPr>
          <p:nvPr/>
        </p:nvCxnSpPr>
        <p:spPr>
          <a:xfrm rot="5400000">
            <a:off x="9926105" y="4310929"/>
            <a:ext cx="508424" cy="218209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Łącznik: łamany 43">
            <a:extLst>
              <a:ext uri="{FF2B5EF4-FFF2-40B4-BE49-F238E27FC236}">
                <a16:creationId xmlns:a16="http://schemas.microsoft.com/office/drawing/2014/main" id="{3C6A5B4D-FFFE-CC4A-764F-94D8F2DFC189}"/>
              </a:ext>
            </a:extLst>
          </p:cNvPr>
          <p:cNvCxnSpPr>
            <a:cxnSpLocks/>
            <a:stCxn id="38" idx="4"/>
          </p:cNvCxnSpPr>
          <p:nvPr/>
        </p:nvCxnSpPr>
        <p:spPr>
          <a:xfrm rot="16200000" flipH="1">
            <a:off x="7637473" y="3950179"/>
            <a:ext cx="1115428" cy="1788166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Łącznik: łamany 44">
            <a:extLst>
              <a:ext uri="{FF2B5EF4-FFF2-40B4-BE49-F238E27FC236}">
                <a16:creationId xmlns:a16="http://schemas.microsoft.com/office/drawing/2014/main" id="{D108CD33-7C80-9EA6-EB97-A5366B986F23}"/>
              </a:ext>
            </a:extLst>
          </p:cNvPr>
          <p:cNvCxnSpPr>
            <a:cxnSpLocks/>
            <a:endCxn id="38" idx="0"/>
          </p:cNvCxnSpPr>
          <p:nvPr/>
        </p:nvCxnSpPr>
        <p:spPr>
          <a:xfrm rot="5400000">
            <a:off x="7134090" y="3378870"/>
            <a:ext cx="673114" cy="339085"/>
          </a:xfrm>
          <a:prstGeom prst="bentConnector3">
            <a:avLst>
              <a:gd name="adj1" fmla="val -3793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pole tekstowe 45">
            <a:extLst>
              <a:ext uri="{FF2B5EF4-FFF2-40B4-BE49-F238E27FC236}">
                <a16:creationId xmlns:a16="http://schemas.microsoft.com/office/drawing/2014/main" id="{725FFC5D-3964-6613-FB88-8145379337D2}"/>
              </a:ext>
            </a:extLst>
          </p:cNvPr>
          <p:cNvSpPr txBox="1"/>
          <p:nvPr/>
        </p:nvSpPr>
        <p:spPr>
          <a:xfrm>
            <a:off x="10839829" y="2865032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B4007865-7971-6084-8BFD-B529668C7081}"/>
              </a:ext>
            </a:extLst>
          </p:cNvPr>
          <p:cNvSpPr txBox="1"/>
          <p:nvPr/>
        </p:nvSpPr>
        <p:spPr>
          <a:xfrm>
            <a:off x="5330595" y="1219199"/>
            <a:ext cx="3205551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wersja alternatywna 2 (zoptymalizowana)</a:t>
            </a:r>
          </a:p>
        </p:txBody>
      </p:sp>
      <p:cxnSp>
        <p:nvCxnSpPr>
          <p:cNvPr id="48" name="Łącznik prosty ze strzałką 47">
            <a:extLst>
              <a:ext uri="{FF2B5EF4-FFF2-40B4-BE49-F238E27FC236}">
                <a16:creationId xmlns:a16="http://schemas.microsoft.com/office/drawing/2014/main" id="{056B9B88-ED79-8CED-89BE-BA1B2C054521}"/>
              </a:ext>
            </a:extLst>
          </p:cNvPr>
          <p:cNvCxnSpPr>
            <a:cxnSpLocks/>
            <a:stCxn id="47" idx="2"/>
          </p:cNvCxnSpPr>
          <p:nvPr/>
        </p:nvCxnSpPr>
        <p:spPr>
          <a:xfrm>
            <a:off x="6933371" y="2050196"/>
            <a:ext cx="775709" cy="7714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414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5" grpId="0" animBg="1"/>
      <p:bldP spid="37" grpId="0"/>
      <p:bldP spid="38" grpId="0" animBg="1"/>
      <p:bldP spid="41" grpId="0" animBg="1"/>
      <p:bldP spid="42" grpId="0" animBg="1"/>
      <p:bldP spid="46" grpId="0"/>
      <p:bldP spid="4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F820E7-3CBA-4FBA-8851-4D062EDCB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2. Algorytm sprawdzający czy dana liczba dzieli się przez 3.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55BE0C6-9A70-442E-97A6-412AEDB0D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33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92EE9762-EE0E-456D-9E22-D633D789095B}"/>
              </a:ext>
            </a:extLst>
          </p:cNvPr>
          <p:cNvSpPr/>
          <p:nvPr/>
        </p:nvSpPr>
        <p:spPr>
          <a:xfrm>
            <a:off x="8156503" y="2254550"/>
            <a:ext cx="1345187" cy="48517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B60901D6-BBF1-418F-829F-B274B0D481C3}"/>
              </a:ext>
            </a:extLst>
          </p:cNvPr>
          <p:cNvCxnSpPr>
            <a:cxnSpLocks/>
          </p:cNvCxnSpPr>
          <p:nvPr/>
        </p:nvCxnSpPr>
        <p:spPr>
          <a:xfrm flipH="1">
            <a:off x="8277411" y="2253593"/>
            <a:ext cx="136515" cy="491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64477EE2-277B-499D-AC1B-440F0C152EB6}"/>
              </a:ext>
            </a:extLst>
          </p:cNvPr>
          <p:cNvCxnSpPr>
            <a:cxnSpLocks/>
          </p:cNvCxnSpPr>
          <p:nvPr/>
        </p:nvCxnSpPr>
        <p:spPr>
          <a:xfrm flipH="1">
            <a:off x="8837924" y="2737664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Sześciokąt 11">
            <a:extLst>
              <a:ext uri="{FF2B5EF4-FFF2-40B4-BE49-F238E27FC236}">
                <a16:creationId xmlns:a16="http://schemas.microsoft.com/office/drawing/2014/main" id="{CECB57AE-3C37-49C8-AF37-C3070C6AC009}"/>
              </a:ext>
            </a:extLst>
          </p:cNvPr>
          <p:cNvSpPr/>
          <p:nvPr/>
        </p:nvSpPr>
        <p:spPr>
          <a:xfrm>
            <a:off x="8064461" y="3068477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% 3 == 0 </a:t>
            </a:r>
          </a:p>
        </p:txBody>
      </p:sp>
      <p:cxnSp>
        <p:nvCxnSpPr>
          <p:cNvPr id="13" name="Łącznik: łamany 12">
            <a:extLst>
              <a:ext uri="{FF2B5EF4-FFF2-40B4-BE49-F238E27FC236}">
                <a16:creationId xmlns:a16="http://schemas.microsoft.com/office/drawing/2014/main" id="{19DCEA72-8246-4716-AF7D-419F465489C7}"/>
              </a:ext>
            </a:extLst>
          </p:cNvPr>
          <p:cNvCxnSpPr>
            <a:cxnSpLocks/>
            <a:stCxn id="12" idx="3"/>
            <a:endCxn id="34" idx="0"/>
          </p:cNvCxnSpPr>
          <p:nvPr/>
        </p:nvCxnSpPr>
        <p:spPr>
          <a:xfrm rot="10800000" flipV="1">
            <a:off x="7211407" y="3332914"/>
            <a:ext cx="853055" cy="5678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Łącznik: łamany 13">
            <a:extLst>
              <a:ext uri="{FF2B5EF4-FFF2-40B4-BE49-F238E27FC236}">
                <a16:creationId xmlns:a16="http://schemas.microsoft.com/office/drawing/2014/main" id="{B53E56C4-B765-46E2-B189-31B454E92B3C}"/>
              </a:ext>
            </a:extLst>
          </p:cNvPr>
          <p:cNvCxnSpPr>
            <a:cxnSpLocks/>
            <a:stCxn id="12" idx="0"/>
            <a:endCxn id="17" idx="0"/>
          </p:cNvCxnSpPr>
          <p:nvPr/>
        </p:nvCxnSpPr>
        <p:spPr>
          <a:xfrm>
            <a:off x="9720646" y="3332915"/>
            <a:ext cx="877611" cy="56784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CF3D975-4544-4292-8A1E-A8FB9CC05CF1}"/>
              </a:ext>
            </a:extLst>
          </p:cNvPr>
          <p:cNvSpPr txBox="1"/>
          <p:nvPr/>
        </p:nvSpPr>
        <p:spPr>
          <a:xfrm>
            <a:off x="9720646" y="2983321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BC7F20C2-7FF7-4EC6-9F74-53AFC8E33DB3}"/>
              </a:ext>
            </a:extLst>
          </p:cNvPr>
          <p:cNvSpPr txBox="1"/>
          <p:nvPr/>
        </p:nvSpPr>
        <p:spPr>
          <a:xfrm>
            <a:off x="7726143" y="301058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17" name="Równoległobok 16">
            <a:extLst>
              <a:ext uri="{FF2B5EF4-FFF2-40B4-BE49-F238E27FC236}">
                <a16:creationId xmlns:a16="http://schemas.microsoft.com/office/drawing/2014/main" id="{F03CB817-6999-4519-8992-93622CC8C0A1}"/>
              </a:ext>
            </a:extLst>
          </p:cNvPr>
          <p:cNvSpPr/>
          <p:nvPr/>
        </p:nvSpPr>
        <p:spPr>
          <a:xfrm>
            <a:off x="9770165" y="3900763"/>
            <a:ext cx="1656184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„Dzieli się.”</a:t>
            </a:r>
          </a:p>
        </p:txBody>
      </p:sp>
      <p:cxnSp>
        <p:nvCxnSpPr>
          <p:cNvPr id="18" name="Łącznik prosty 17">
            <a:extLst>
              <a:ext uri="{FF2B5EF4-FFF2-40B4-BE49-F238E27FC236}">
                <a16:creationId xmlns:a16="http://schemas.microsoft.com/office/drawing/2014/main" id="{48E6A936-A3F0-42D6-AC05-C2B25E645412}"/>
              </a:ext>
            </a:extLst>
          </p:cNvPr>
          <p:cNvCxnSpPr>
            <a:cxnSpLocks/>
          </p:cNvCxnSpPr>
          <p:nvPr/>
        </p:nvCxnSpPr>
        <p:spPr>
          <a:xfrm flipH="1">
            <a:off x="11208568" y="3897705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0F1A8618-02FE-4911-A63F-CB5CC9358876}"/>
              </a:ext>
            </a:extLst>
          </p:cNvPr>
          <p:cNvCxnSpPr>
            <a:cxnSpLocks/>
          </p:cNvCxnSpPr>
          <p:nvPr/>
        </p:nvCxnSpPr>
        <p:spPr>
          <a:xfrm>
            <a:off x="8807863" y="2024223"/>
            <a:ext cx="0" cy="229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90F65C07-B9D8-4F67-9789-12282FEDEE4C}"/>
              </a:ext>
            </a:extLst>
          </p:cNvPr>
          <p:cNvSpPr/>
          <p:nvPr/>
        </p:nvSpPr>
        <p:spPr>
          <a:xfrm>
            <a:off x="8328248" y="1644699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8F995027-9A0A-414F-B702-1F4C54D39176}"/>
              </a:ext>
            </a:extLst>
          </p:cNvPr>
          <p:cNvSpPr/>
          <p:nvPr/>
        </p:nvSpPr>
        <p:spPr>
          <a:xfrm>
            <a:off x="8345668" y="4757143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22" name="Łącznik: łamany 21">
            <a:extLst>
              <a:ext uri="{FF2B5EF4-FFF2-40B4-BE49-F238E27FC236}">
                <a16:creationId xmlns:a16="http://schemas.microsoft.com/office/drawing/2014/main" id="{5BEBF4E6-082C-44B2-8F67-E509B005B730}"/>
              </a:ext>
            </a:extLst>
          </p:cNvPr>
          <p:cNvCxnSpPr>
            <a:cxnSpLocks/>
            <a:stCxn id="34" idx="3"/>
            <a:endCxn id="21" idx="0"/>
          </p:cNvCxnSpPr>
          <p:nvPr/>
        </p:nvCxnSpPr>
        <p:spPr>
          <a:xfrm rot="16200000" flipH="1">
            <a:off x="7752144" y="3711406"/>
            <a:ext cx="454802" cy="1636672"/>
          </a:xfrm>
          <a:prstGeom prst="bentConnector3">
            <a:avLst>
              <a:gd name="adj1" fmla="val 5418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Łącznik: łamany 22">
            <a:extLst>
              <a:ext uri="{FF2B5EF4-FFF2-40B4-BE49-F238E27FC236}">
                <a16:creationId xmlns:a16="http://schemas.microsoft.com/office/drawing/2014/main" id="{1300B63C-C7B8-4B01-BA51-F7CCE02148C1}"/>
              </a:ext>
            </a:extLst>
          </p:cNvPr>
          <p:cNvCxnSpPr>
            <a:cxnSpLocks/>
          </p:cNvCxnSpPr>
          <p:nvPr/>
        </p:nvCxnSpPr>
        <p:spPr>
          <a:xfrm rot="10800000" flipV="1">
            <a:off x="8797880" y="4302342"/>
            <a:ext cx="1788700" cy="248526"/>
          </a:xfrm>
          <a:prstGeom prst="bentConnector3">
            <a:avLst>
              <a:gd name="adj1" fmla="val -5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Symbol zastępczy zawartości 19">
            <a:extLst>
              <a:ext uri="{FF2B5EF4-FFF2-40B4-BE49-F238E27FC236}">
                <a16:creationId xmlns:a16="http://schemas.microsoft.com/office/drawing/2014/main" id="{6318E836-C51D-4DA5-92A4-2DAC07B447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3" y="1137862"/>
            <a:ext cx="7395118" cy="5027442"/>
          </a:xfrm>
        </p:spPr>
        <p:txBody>
          <a:bodyPr>
            <a:noAutofit/>
          </a:bodyPr>
          <a:lstStyle/>
          <a:p>
            <a:r>
              <a:rPr lang="pl-PL" sz="2100" dirty="0"/>
              <a:t>Symbol % jest operatorem obliczającym resztę z dzielenia pierwszej liczby przez drugą.</a:t>
            </a:r>
          </a:p>
          <a:p>
            <a:endParaRPr lang="pl-PL" sz="2100" dirty="0"/>
          </a:p>
          <a:p>
            <a:r>
              <a:rPr lang="pl-PL" sz="2100" dirty="0"/>
              <a:t>Przykład 1: wyrażenie 4 % 2 zwróci wynik 0.</a:t>
            </a:r>
          </a:p>
          <a:p>
            <a:endParaRPr lang="pl-PL" sz="2100" dirty="0"/>
          </a:p>
          <a:p>
            <a:r>
              <a:rPr lang="pl-PL" sz="2100" dirty="0"/>
              <a:t>Przykład 2: wyrażenie 8 % 3 zwróci wynik 2.</a:t>
            </a:r>
          </a:p>
          <a:p>
            <a:endParaRPr lang="pl-PL" sz="2100" dirty="0"/>
          </a:p>
          <a:p>
            <a:endParaRPr lang="pl-PL" sz="2100" dirty="0"/>
          </a:p>
          <a:p>
            <a:endParaRPr lang="pl-PL" sz="2100" dirty="0"/>
          </a:p>
          <a:p>
            <a:endParaRPr lang="pl-PL" sz="2100" dirty="0"/>
          </a:p>
          <a:p>
            <a:r>
              <a:rPr lang="pl-PL" sz="2100" dirty="0"/>
              <a:t>Czasami resztę z dzielenia na algorytmach zapisuje się za pomocą operatora słownego MOD, np. 4 MOD 2 oblicza resztę z dzielenia 4 przez 2. MOD jest skrótem słowa modulo.</a:t>
            </a:r>
          </a:p>
          <a:p>
            <a:endParaRPr lang="pl-PL" sz="2100" dirty="0"/>
          </a:p>
          <a:p>
            <a:pPr marL="0" indent="0">
              <a:buNone/>
            </a:pPr>
            <a:endParaRPr lang="pl-PL" sz="2100" dirty="0"/>
          </a:p>
          <a:p>
            <a:pPr marL="0" indent="0">
              <a:buNone/>
            </a:pPr>
            <a:endParaRPr lang="pl-PL" sz="2100" dirty="0"/>
          </a:p>
        </p:txBody>
      </p:sp>
      <p:sp>
        <p:nvSpPr>
          <p:cNvPr id="34" name="Równoległobok 33">
            <a:extLst>
              <a:ext uri="{FF2B5EF4-FFF2-40B4-BE49-F238E27FC236}">
                <a16:creationId xmlns:a16="http://schemas.microsoft.com/office/drawing/2014/main" id="{EE1E213A-2987-44F2-8AD3-6A03B14D5D04}"/>
              </a:ext>
            </a:extLst>
          </p:cNvPr>
          <p:cNvSpPr/>
          <p:nvPr/>
        </p:nvSpPr>
        <p:spPr>
          <a:xfrm>
            <a:off x="6186570" y="3900762"/>
            <a:ext cx="2049672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„Nie dzieli się.”</a:t>
            </a:r>
          </a:p>
        </p:txBody>
      </p:sp>
      <p:cxnSp>
        <p:nvCxnSpPr>
          <p:cNvPr id="55" name="Łącznik prosty 54">
            <a:extLst>
              <a:ext uri="{FF2B5EF4-FFF2-40B4-BE49-F238E27FC236}">
                <a16:creationId xmlns:a16="http://schemas.microsoft.com/office/drawing/2014/main" id="{08D5DCB0-EAEC-47CC-888F-31337351E1D9}"/>
              </a:ext>
            </a:extLst>
          </p:cNvPr>
          <p:cNvCxnSpPr>
            <a:cxnSpLocks/>
          </p:cNvCxnSpPr>
          <p:nvPr/>
        </p:nvCxnSpPr>
        <p:spPr>
          <a:xfrm flipH="1">
            <a:off x="8038798" y="3897706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43062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5" grpId="0"/>
      <p:bldP spid="16" grpId="0"/>
      <p:bldP spid="17" grpId="0" animBg="1"/>
      <p:bldP spid="21" grpId="0" animBg="1"/>
      <p:bldP spid="3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F820E7-3CBA-4FBA-8851-4D062EDCB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3. Algorytm sprawdzający czy dana liczba oznacza rok przestępny.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55BE0C6-9A70-442E-97A6-412AEDB0D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34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2321B61-04CB-44DC-B722-9522FA39E4F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625" y="1143000"/>
            <a:ext cx="5429250" cy="5213350"/>
          </a:xfrm>
        </p:spPr>
        <p:txBody>
          <a:bodyPr>
            <a:normAutofit/>
          </a:bodyPr>
          <a:lstStyle/>
          <a:p>
            <a:r>
              <a:rPr lang="pl-PL" dirty="0"/>
              <a:t>Kiedy rok jest uznawany za przestępny?</a:t>
            </a:r>
          </a:p>
          <a:p>
            <a:endParaRPr lang="pl-PL" dirty="0"/>
          </a:p>
          <a:p>
            <a:r>
              <a:rPr lang="pl-PL" dirty="0"/>
              <a:t>Kiedy jest podzielny przez 4 oraz niepodzielny przez 100 lub podzielny przez 400.</a:t>
            </a:r>
          </a:p>
          <a:p>
            <a:endParaRPr lang="pl-PL" dirty="0"/>
          </a:p>
          <a:p>
            <a:r>
              <a:rPr lang="pl-PL" dirty="0"/>
              <a:t>Symbol != jest operatorem sprawdzającym, czy pierwsza liczba jest różna od drugiej. Odpowiada on matematycznemu symbolowi ≠.</a:t>
            </a:r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91A5FF13-1D16-4B19-9DE2-2E10A6C4C865}"/>
              </a:ext>
            </a:extLst>
          </p:cNvPr>
          <p:cNvSpPr/>
          <p:nvPr/>
        </p:nvSpPr>
        <p:spPr>
          <a:xfrm>
            <a:off x="7436423" y="1878611"/>
            <a:ext cx="1345187" cy="48517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rok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889CD192-E4D6-489B-9A19-CE238FCB27E9}"/>
              </a:ext>
            </a:extLst>
          </p:cNvPr>
          <p:cNvCxnSpPr>
            <a:cxnSpLocks/>
          </p:cNvCxnSpPr>
          <p:nvPr/>
        </p:nvCxnSpPr>
        <p:spPr>
          <a:xfrm flipH="1">
            <a:off x="7557331" y="1877654"/>
            <a:ext cx="136515" cy="491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429917B7-431E-446A-9FCA-6BE8991AD896}"/>
              </a:ext>
            </a:extLst>
          </p:cNvPr>
          <p:cNvCxnSpPr>
            <a:cxnSpLocks/>
          </p:cNvCxnSpPr>
          <p:nvPr/>
        </p:nvCxnSpPr>
        <p:spPr>
          <a:xfrm flipH="1">
            <a:off x="8117844" y="2361725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1C8C0059-A834-4677-A07A-7F15B596864B}"/>
              </a:ext>
            </a:extLst>
          </p:cNvPr>
          <p:cNvSpPr/>
          <p:nvPr/>
        </p:nvSpPr>
        <p:spPr>
          <a:xfrm>
            <a:off x="7246768" y="2703165"/>
            <a:ext cx="1832309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rok % 4 == 0 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3CB2AA7F-0622-4609-8E23-E695B3685CCD}"/>
              </a:ext>
            </a:extLst>
          </p:cNvPr>
          <p:cNvCxnSpPr>
            <a:cxnSpLocks/>
            <a:stCxn id="8" idx="3"/>
            <a:endCxn id="20" idx="0"/>
          </p:cNvCxnSpPr>
          <p:nvPr/>
        </p:nvCxnSpPr>
        <p:spPr>
          <a:xfrm rot="10800000" flipV="1">
            <a:off x="6500592" y="2967603"/>
            <a:ext cx="746177" cy="184478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27E2BD3C-3BBA-4C18-B441-B26426537C0F}"/>
              </a:ext>
            </a:extLst>
          </p:cNvPr>
          <p:cNvCxnSpPr>
            <a:cxnSpLocks/>
            <a:stCxn id="28" idx="0"/>
            <a:endCxn id="41" idx="0"/>
          </p:cNvCxnSpPr>
          <p:nvPr/>
        </p:nvCxnSpPr>
        <p:spPr>
          <a:xfrm>
            <a:off x="10998551" y="3789262"/>
            <a:ext cx="222650" cy="122391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38A79691-81C9-41D5-BE8B-306EE3674112}"/>
              </a:ext>
            </a:extLst>
          </p:cNvPr>
          <p:cNvSpPr txBox="1"/>
          <p:nvPr/>
        </p:nvSpPr>
        <p:spPr>
          <a:xfrm>
            <a:off x="9000566" y="2607382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ADD636A-2EF8-471F-AAC9-645F2CC026A1}"/>
              </a:ext>
            </a:extLst>
          </p:cNvPr>
          <p:cNvSpPr txBox="1"/>
          <p:nvPr/>
        </p:nvSpPr>
        <p:spPr>
          <a:xfrm>
            <a:off x="6974166" y="2654227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35D320DF-0507-4658-8A74-546C14A51556}"/>
              </a:ext>
            </a:extLst>
          </p:cNvPr>
          <p:cNvCxnSpPr>
            <a:cxnSpLocks/>
          </p:cNvCxnSpPr>
          <p:nvPr/>
        </p:nvCxnSpPr>
        <p:spPr>
          <a:xfrm>
            <a:off x="8087783" y="1648284"/>
            <a:ext cx="0" cy="229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73A32235-A1DB-4AAC-8621-C5FF9AEA9ADA}"/>
              </a:ext>
            </a:extLst>
          </p:cNvPr>
          <p:cNvSpPr/>
          <p:nvPr/>
        </p:nvSpPr>
        <p:spPr>
          <a:xfrm>
            <a:off x="7608168" y="1268760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60693A1B-F0C4-4EE2-AA46-7F813B8414ED}"/>
              </a:ext>
            </a:extLst>
          </p:cNvPr>
          <p:cNvSpPr/>
          <p:nvPr/>
        </p:nvSpPr>
        <p:spPr>
          <a:xfrm>
            <a:off x="8272265" y="5986164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18" name="Łącznik: łamany 17">
            <a:extLst>
              <a:ext uri="{FF2B5EF4-FFF2-40B4-BE49-F238E27FC236}">
                <a16:creationId xmlns:a16="http://schemas.microsoft.com/office/drawing/2014/main" id="{76DA3E4E-B99C-46AB-BE82-72EA92DAD67B}"/>
              </a:ext>
            </a:extLst>
          </p:cNvPr>
          <p:cNvCxnSpPr>
            <a:cxnSpLocks/>
            <a:stCxn id="20" idx="3"/>
            <a:endCxn id="17" idx="0"/>
          </p:cNvCxnSpPr>
          <p:nvPr/>
        </p:nvCxnSpPr>
        <p:spPr>
          <a:xfrm rot="16200000" flipH="1">
            <a:off x="7201335" y="4463021"/>
            <a:ext cx="772200" cy="227408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ównoległobok 19">
            <a:extLst>
              <a:ext uri="{FF2B5EF4-FFF2-40B4-BE49-F238E27FC236}">
                <a16:creationId xmlns:a16="http://schemas.microsoft.com/office/drawing/2014/main" id="{BD189816-9BD8-4807-A687-058577878616}"/>
              </a:ext>
            </a:extLst>
          </p:cNvPr>
          <p:cNvSpPr/>
          <p:nvPr/>
        </p:nvSpPr>
        <p:spPr>
          <a:xfrm>
            <a:off x="5368530" y="4812385"/>
            <a:ext cx="2264121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„nieprzestępny”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CFB834B4-F39F-4B7C-9332-9F38BC5F0492}"/>
              </a:ext>
            </a:extLst>
          </p:cNvPr>
          <p:cNvCxnSpPr>
            <a:cxnSpLocks/>
          </p:cNvCxnSpPr>
          <p:nvPr/>
        </p:nvCxnSpPr>
        <p:spPr>
          <a:xfrm flipH="1">
            <a:off x="7399475" y="4804005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Sześciokąt 27">
            <a:extLst>
              <a:ext uri="{FF2B5EF4-FFF2-40B4-BE49-F238E27FC236}">
                <a16:creationId xmlns:a16="http://schemas.microsoft.com/office/drawing/2014/main" id="{86DC4953-D3BB-4ACB-8358-A813C073C98C}"/>
              </a:ext>
            </a:extLst>
          </p:cNvPr>
          <p:cNvSpPr/>
          <p:nvPr/>
        </p:nvSpPr>
        <p:spPr>
          <a:xfrm>
            <a:off x="8808119" y="3524824"/>
            <a:ext cx="2190432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rok % 100 </a:t>
            </a:r>
            <a:r>
              <a:rPr lang="pl-PL" dirty="0">
                <a:solidFill>
                  <a:srgbClr val="202124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!=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 </a:t>
            </a:r>
          </a:p>
        </p:txBody>
      </p:sp>
      <p:sp>
        <p:nvSpPr>
          <p:cNvPr id="29" name="Sześciokąt 28">
            <a:extLst>
              <a:ext uri="{FF2B5EF4-FFF2-40B4-BE49-F238E27FC236}">
                <a16:creationId xmlns:a16="http://schemas.microsoft.com/office/drawing/2014/main" id="{18B5A867-12E2-4A05-930E-8944E6EA4B5E}"/>
              </a:ext>
            </a:extLst>
          </p:cNvPr>
          <p:cNvSpPr/>
          <p:nvPr/>
        </p:nvSpPr>
        <p:spPr>
          <a:xfrm>
            <a:off x="7592429" y="4259588"/>
            <a:ext cx="2190432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rok % 400 </a:t>
            </a:r>
            <a:r>
              <a:rPr lang="pl-PL" dirty="0">
                <a:solidFill>
                  <a:srgbClr val="202124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==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 </a:t>
            </a:r>
          </a:p>
        </p:txBody>
      </p:sp>
      <p:cxnSp>
        <p:nvCxnSpPr>
          <p:cNvPr id="30" name="Łącznik: łamany 29">
            <a:extLst>
              <a:ext uri="{FF2B5EF4-FFF2-40B4-BE49-F238E27FC236}">
                <a16:creationId xmlns:a16="http://schemas.microsoft.com/office/drawing/2014/main" id="{65D2CDF9-065C-4D57-B525-C2044994E2C4}"/>
              </a:ext>
            </a:extLst>
          </p:cNvPr>
          <p:cNvCxnSpPr>
            <a:cxnSpLocks/>
            <a:stCxn id="28" idx="3"/>
          </p:cNvCxnSpPr>
          <p:nvPr/>
        </p:nvCxnSpPr>
        <p:spPr>
          <a:xfrm rot="10800000" flipV="1">
            <a:off x="8687645" y="3789262"/>
            <a:ext cx="120475" cy="46523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Łącznik: łamany 37">
            <a:extLst>
              <a:ext uri="{FF2B5EF4-FFF2-40B4-BE49-F238E27FC236}">
                <a16:creationId xmlns:a16="http://schemas.microsoft.com/office/drawing/2014/main" id="{B1B068E5-7586-4375-A14B-8059034E9AA1}"/>
              </a:ext>
            </a:extLst>
          </p:cNvPr>
          <p:cNvCxnSpPr>
            <a:cxnSpLocks/>
            <a:stCxn id="8" idx="0"/>
          </p:cNvCxnSpPr>
          <p:nvPr/>
        </p:nvCxnSpPr>
        <p:spPr>
          <a:xfrm>
            <a:off x="9079077" y="2967603"/>
            <a:ext cx="799100" cy="547513"/>
          </a:xfrm>
          <a:prstGeom prst="bentConnector3">
            <a:avLst>
              <a:gd name="adj1" fmla="val 100063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ównoległobok 40">
            <a:extLst>
              <a:ext uri="{FF2B5EF4-FFF2-40B4-BE49-F238E27FC236}">
                <a16:creationId xmlns:a16="http://schemas.microsoft.com/office/drawing/2014/main" id="{F34DEC8A-D1DE-4C81-8023-CF8599F95EA3}"/>
              </a:ext>
            </a:extLst>
          </p:cNvPr>
          <p:cNvSpPr/>
          <p:nvPr/>
        </p:nvSpPr>
        <p:spPr>
          <a:xfrm>
            <a:off x="10298027" y="5013176"/>
            <a:ext cx="1846348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„przestępny”</a:t>
            </a:r>
          </a:p>
        </p:txBody>
      </p:sp>
      <p:cxnSp>
        <p:nvCxnSpPr>
          <p:cNvPr id="54" name="Łącznik prosty 53">
            <a:extLst>
              <a:ext uri="{FF2B5EF4-FFF2-40B4-BE49-F238E27FC236}">
                <a16:creationId xmlns:a16="http://schemas.microsoft.com/office/drawing/2014/main" id="{E65B9947-D309-4EFE-B2AB-6B4E308B41C8}"/>
              </a:ext>
            </a:extLst>
          </p:cNvPr>
          <p:cNvCxnSpPr>
            <a:cxnSpLocks/>
          </p:cNvCxnSpPr>
          <p:nvPr/>
        </p:nvCxnSpPr>
        <p:spPr>
          <a:xfrm flipH="1">
            <a:off x="11895583" y="5013175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pole tekstowe 93">
            <a:extLst>
              <a:ext uri="{FF2B5EF4-FFF2-40B4-BE49-F238E27FC236}">
                <a16:creationId xmlns:a16="http://schemas.microsoft.com/office/drawing/2014/main" id="{88B6A1A7-3C35-4B84-AD31-3AF2CBDD5389}"/>
              </a:ext>
            </a:extLst>
          </p:cNvPr>
          <p:cNvSpPr txBox="1"/>
          <p:nvPr/>
        </p:nvSpPr>
        <p:spPr>
          <a:xfrm>
            <a:off x="10919029" y="346747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95" name="pole tekstowe 94">
            <a:extLst>
              <a:ext uri="{FF2B5EF4-FFF2-40B4-BE49-F238E27FC236}">
                <a16:creationId xmlns:a16="http://schemas.microsoft.com/office/drawing/2014/main" id="{FA22757C-2A24-4146-94BA-5928DC5DF9C6}"/>
              </a:ext>
            </a:extLst>
          </p:cNvPr>
          <p:cNvSpPr txBox="1"/>
          <p:nvPr/>
        </p:nvSpPr>
        <p:spPr>
          <a:xfrm>
            <a:off x="9732401" y="4216553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96" name="pole tekstowe 95">
            <a:extLst>
              <a:ext uri="{FF2B5EF4-FFF2-40B4-BE49-F238E27FC236}">
                <a16:creationId xmlns:a16="http://schemas.microsoft.com/office/drawing/2014/main" id="{B4336709-A2CF-4A95-92E7-0398AFBA9AF7}"/>
              </a:ext>
            </a:extLst>
          </p:cNvPr>
          <p:cNvSpPr txBox="1"/>
          <p:nvPr/>
        </p:nvSpPr>
        <p:spPr>
          <a:xfrm>
            <a:off x="8556032" y="3467470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97" name="pole tekstowe 96">
            <a:extLst>
              <a:ext uri="{FF2B5EF4-FFF2-40B4-BE49-F238E27FC236}">
                <a16:creationId xmlns:a16="http://schemas.microsoft.com/office/drawing/2014/main" id="{9F534905-B42E-48E4-B592-4E9F04C658B4}"/>
              </a:ext>
            </a:extLst>
          </p:cNvPr>
          <p:cNvSpPr txBox="1"/>
          <p:nvPr/>
        </p:nvSpPr>
        <p:spPr>
          <a:xfrm>
            <a:off x="7307560" y="4208565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99" name="Łącznik prosty ze strzałką 98">
            <a:extLst>
              <a:ext uri="{FF2B5EF4-FFF2-40B4-BE49-F238E27FC236}">
                <a16:creationId xmlns:a16="http://schemas.microsoft.com/office/drawing/2014/main" id="{B9B748D8-7F59-46FC-BB0C-9E2DC9F0C961}"/>
              </a:ext>
            </a:extLst>
          </p:cNvPr>
          <p:cNvCxnSpPr>
            <a:cxnSpLocks/>
          </p:cNvCxnSpPr>
          <p:nvPr/>
        </p:nvCxnSpPr>
        <p:spPr>
          <a:xfrm flipH="1">
            <a:off x="6500591" y="4519140"/>
            <a:ext cx="109138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Łącznik prosty ze strzałką 101">
            <a:extLst>
              <a:ext uri="{FF2B5EF4-FFF2-40B4-BE49-F238E27FC236}">
                <a16:creationId xmlns:a16="http://schemas.microsoft.com/office/drawing/2014/main" id="{B6D477E1-1969-4630-9240-EE18944CA0A3}"/>
              </a:ext>
            </a:extLst>
          </p:cNvPr>
          <p:cNvCxnSpPr>
            <a:cxnSpLocks/>
          </p:cNvCxnSpPr>
          <p:nvPr/>
        </p:nvCxnSpPr>
        <p:spPr>
          <a:xfrm flipV="1">
            <a:off x="9782861" y="4509651"/>
            <a:ext cx="1438340" cy="94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Łącznik: łamany 104">
            <a:extLst>
              <a:ext uri="{FF2B5EF4-FFF2-40B4-BE49-F238E27FC236}">
                <a16:creationId xmlns:a16="http://schemas.microsoft.com/office/drawing/2014/main" id="{05A376BB-74BE-49CE-8A59-1D432E3EBA32}"/>
              </a:ext>
            </a:extLst>
          </p:cNvPr>
          <p:cNvCxnSpPr>
            <a:stCxn id="41" idx="4"/>
          </p:cNvCxnSpPr>
          <p:nvPr/>
        </p:nvCxnSpPr>
        <p:spPr>
          <a:xfrm rot="5400000">
            <a:off x="9880185" y="4259047"/>
            <a:ext cx="185308" cy="2496724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199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/>
      <p:bldP spid="12" grpId="0"/>
      <p:bldP spid="16" grpId="0" animBg="1"/>
      <p:bldP spid="17" grpId="0" animBg="1"/>
      <p:bldP spid="20" grpId="0" animBg="1"/>
      <p:bldP spid="28" grpId="0" animBg="1"/>
      <p:bldP spid="29" grpId="0" animBg="1"/>
      <p:bldP spid="41" grpId="0" animBg="1"/>
      <p:bldP spid="94" grpId="0"/>
      <p:bldP spid="95" grpId="0"/>
      <p:bldP spid="96" grpId="0"/>
      <p:bldP spid="9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F820E7-3CBA-4FBA-8851-4D062EDCB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3. Algorytm sprawdzający czy dana liczba oznacza rok przestępny – wersja alternatywna.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55BE0C6-9A70-442E-97A6-412AEDB0D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35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2321B61-04CB-44DC-B722-9522FA39E4F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625" y="1219200"/>
            <a:ext cx="5429250" cy="5137150"/>
          </a:xfrm>
        </p:spPr>
        <p:txBody>
          <a:bodyPr>
            <a:normAutofit/>
          </a:bodyPr>
          <a:lstStyle/>
          <a:p>
            <a:r>
              <a:rPr lang="pl-PL" dirty="0"/>
              <a:t>Kiedy rok jest uznawany za przestępny?</a:t>
            </a:r>
          </a:p>
          <a:p>
            <a:endParaRPr lang="pl-PL" dirty="0"/>
          </a:p>
          <a:p>
            <a:r>
              <a:rPr lang="pl-PL" dirty="0"/>
              <a:t>Kiedy jest podzielny przez 4 oraz niepodzielny przez 100 lub podzielny przez 400.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91A5FF13-1D16-4B19-9DE2-2E10A6C4C865}"/>
              </a:ext>
            </a:extLst>
          </p:cNvPr>
          <p:cNvSpPr/>
          <p:nvPr/>
        </p:nvSpPr>
        <p:spPr>
          <a:xfrm>
            <a:off x="7436423" y="1878611"/>
            <a:ext cx="1345187" cy="48517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rok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889CD192-E4D6-489B-9A19-CE238FCB27E9}"/>
              </a:ext>
            </a:extLst>
          </p:cNvPr>
          <p:cNvCxnSpPr>
            <a:cxnSpLocks/>
          </p:cNvCxnSpPr>
          <p:nvPr/>
        </p:nvCxnSpPr>
        <p:spPr>
          <a:xfrm flipH="1">
            <a:off x="7557331" y="1877654"/>
            <a:ext cx="136515" cy="491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429917B7-431E-446A-9FCA-6BE8991AD896}"/>
              </a:ext>
            </a:extLst>
          </p:cNvPr>
          <p:cNvCxnSpPr>
            <a:cxnSpLocks/>
          </p:cNvCxnSpPr>
          <p:nvPr/>
        </p:nvCxnSpPr>
        <p:spPr>
          <a:xfrm flipH="1">
            <a:off x="8117844" y="2361725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1C8C0059-A834-4677-A07A-7F15B596864B}"/>
              </a:ext>
            </a:extLst>
          </p:cNvPr>
          <p:cNvSpPr/>
          <p:nvPr/>
        </p:nvSpPr>
        <p:spPr>
          <a:xfrm>
            <a:off x="6891395" y="2700918"/>
            <a:ext cx="2510364" cy="1083645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rok % 4 == 0 and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rok % 100 </a:t>
            </a:r>
            <a:r>
              <a:rPr lang="pl-PL" dirty="0">
                <a:solidFill>
                  <a:srgbClr val="202124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!=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rok % 400 == 0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3CB2AA7F-0622-4609-8E23-E695B3685CCD}"/>
              </a:ext>
            </a:extLst>
          </p:cNvPr>
          <p:cNvCxnSpPr>
            <a:cxnSpLocks/>
            <a:stCxn id="8" idx="3"/>
            <a:endCxn id="20" idx="0"/>
          </p:cNvCxnSpPr>
          <p:nvPr/>
        </p:nvCxnSpPr>
        <p:spPr>
          <a:xfrm rot="10800000" flipV="1">
            <a:off x="6538809" y="3242740"/>
            <a:ext cx="352587" cy="75044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38A79691-81C9-41D5-BE8B-306EE3674112}"/>
              </a:ext>
            </a:extLst>
          </p:cNvPr>
          <p:cNvSpPr txBox="1"/>
          <p:nvPr/>
        </p:nvSpPr>
        <p:spPr>
          <a:xfrm>
            <a:off x="9360944" y="2915928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ADD636A-2EF8-471F-AAC9-645F2CC026A1}"/>
              </a:ext>
            </a:extLst>
          </p:cNvPr>
          <p:cNvSpPr txBox="1"/>
          <p:nvPr/>
        </p:nvSpPr>
        <p:spPr>
          <a:xfrm>
            <a:off x="6624254" y="2886559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35D320DF-0507-4658-8A74-546C14A51556}"/>
              </a:ext>
            </a:extLst>
          </p:cNvPr>
          <p:cNvCxnSpPr>
            <a:cxnSpLocks/>
          </p:cNvCxnSpPr>
          <p:nvPr/>
        </p:nvCxnSpPr>
        <p:spPr>
          <a:xfrm>
            <a:off x="8087783" y="1648284"/>
            <a:ext cx="0" cy="229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73A32235-A1DB-4AAC-8621-C5FF9AEA9ADA}"/>
              </a:ext>
            </a:extLst>
          </p:cNvPr>
          <p:cNvSpPr/>
          <p:nvPr/>
        </p:nvSpPr>
        <p:spPr>
          <a:xfrm>
            <a:off x="7608168" y="1268760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60693A1B-F0C4-4EE2-AA46-7F813B8414ED}"/>
              </a:ext>
            </a:extLst>
          </p:cNvPr>
          <p:cNvSpPr/>
          <p:nvPr/>
        </p:nvSpPr>
        <p:spPr>
          <a:xfrm>
            <a:off x="7820053" y="5194540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18" name="Łącznik: łamany 17">
            <a:extLst>
              <a:ext uri="{FF2B5EF4-FFF2-40B4-BE49-F238E27FC236}">
                <a16:creationId xmlns:a16="http://schemas.microsoft.com/office/drawing/2014/main" id="{76DA3E4E-B99C-46AB-BE82-72EA92DAD67B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12144" y="3934417"/>
            <a:ext cx="786786" cy="173345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ównoległobok 19">
            <a:extLst>
              <a:ext uri="{FF2B5EF4-FFF2-40B4-BE49-F238E27FC236}">
                <a16:creationId xmlns:a16="http://schemas.microsoft.com/office/drawing/2014/main" id="{BD189816-9BD8-4807-A687-058577878616}"/>
              </a:ext>
            </a:extLst>
          </p:cNvPr>
          <p:cNvSpPr/>
          <p:nvPr/>
        </p:nvSpPr>
        <p:spPr>
          <a:xfrm>
            <a:off x="5406747" y="3993190"/>
            <a:ext cx="2264121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„nieprzestępny”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CFB834B4-F39F-4B7C-9332-9F38BC5F0492}"/>
              </a:ext>
            </a:extLst>
          </p:cNvPr>
          <p:cNvCxnSpPr>
            <a:cxnSpLocks/>
          </p:cNvCxnSpPr>
          <p:nvPr/>
        </p:nvCxnSpPr>
        <p:spPr>
          <a:xfrm flipH="1">
            <a:off x="7427150" y="3989120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Łącznik: łamany 37">
            <a:extLst>
              <a:ext uri="{FF2B5EF4-FFF2-40B4-BE49-F238E27FC236}">
                <a16:creationId xmlns:a16="http://schemas.microsoft.com/office/drawing/2014/main" id="{B1B068E5-7586-4375-A14B-8059034E9AA1}"/>
              </a:ext>
            </a:extLst>
          </p:cNvPr>
          <p:cNvCxnSpPr>
            <a:cxnSpLocks/>
            <a:endCxn id="41" idx="1"/>
          </p:cNvCxnSpPr>
          <p:nvPr/>
        </p:nvCxnSpPr>
        <p:spPr>
          <a:xfrm>
            <a:off x="9411234" y="3242740"/>
            <a:ext cx="715602" cy="7124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ównoległobok 40">
            <a:extLst>
              <a:ext uri="{FF2B5EF4-FFF2-40B4-BE49-F238E27FC236}">
                <a16:creationId xmlns:a16="http://schemas.microsoft.com/office/drawing/2014/main" id="{F34DEC8A-D1DE-4C81-8023-CF8599F95EA3}"/>
              </a:ext>
            </a:extLst>
          </p:cNvPr>
          <p:cNvSpPr/>
          <p:nvPr/>
        </p:nvSpPr>
        <p:spPr>
          <a:xfrm>
            <a:off x="9153465" y="3955179"/>
            <a:ext cx="1846348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„przestępny”</a:t>
            </a:r>
          </a:p>
        </p:txBody>
      </p:sp>
      <p:cxnSp>
        <p:nvCxnSpPr>
          <p:cNvPr id="54" name="Łącznik prosty 53">
            <a:extLst>
              <a:ext uri="{FF2B5EF4-FFF2-40B4-BE49-F238E27FC236}">
                <a16:creationId xmlns:a16="http://schemas.microsoft.com/office/drawing/2014/main" id="{E65B9947-D309-4EFE-B2AB-6B4E308B41C8}"/>
              </a:ext>
            </a:extLst>
          </p:cNvPr>
          <p:cNvCxnSpPr>
            <a:cxnSpLocks/>
          </p:cNvCxnSpPr>
          <p:nvPr/>
        </p:nvCxnSpPr>
        <p:spPr>
          <a:xfrm flipH="1">
            <a:off x="10777144" y="3955179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Łącznik: łamany 104">
            <a:extLst>
              <a:ext uri="{FF2B5EF4-FFF2-40B4-BE49-F238E27FC236}">
                <a16:creationId xmlns:a16="http://schemas.microsoft.com/office/drawing/2014/main" id="{05A376BB-74BE-49CE-8A59-1D432E3EBA32}"/>
              </a:ext>
            </a:extLst>
          </p:cNvPr>
          <p:cNvCxnSpPr>
            <a:cxnSpLocks/>
            <a:stCxn id="41" idx="4"/>
          </p:cNvCxnSpPr>
          <p:nvPr/>
        </p:nvCxnSpPr>
        <p:spPr>
          <a:xfrm rot="5400000">
            <a:off x="8952259" y="3676766"/>
            <a:ext cx="444388" cy="1804373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041297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5CC310-E6EB-4951-B58F-EDFA6377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4. Dane są liczby a, b, c. Opracuj algorytm sprawdzający czy mogą one być bokami trójkąta.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DC7AEBA-6A9F-4701-807D-AFD83760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36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F2456B5-83C5-4116-A06D-884764BEC1D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3215" y="1219200"/>
            <a:ext cx="5088359" cy="1849760"/>
          </a:xfrm>
        </p:spPr>
        <p:txBody>
          <a:bodyPr/>
          <a:lstStyle/>
          <a:p>
            <a:r>
              <a:rPr lang="pl-PL" dirty="0"/>
              <a:t>Warunek budowy </a:t>
            </a:r>
            <a:r>
              <a:rPr lang="pl-PL" dirty="0">
                <a:ea typeface="Cambria" panose="02040503050406030204" pitchFamily="18" charset="0"/>
              </a:rPr>
              <a:t>trójkąta - </a:t>
            </a:r>
            <a:r>
              <a:rPr lang="pl-PL" b="1" i="0" dirty="0">
                <a:solidFill>
                  <a:srgbClr val="000000"/>
                </a:solidFill>
                <a:effectLst/>
                <a:ea typeface="Cambria" panose="02040503050406030204" pitchFamily="18" charset="0"/>
              </a:rPr>
              <a:t>każdy bok trójkąta musi być mniejszy od sumy dwóch pozostałych boków</a:t>
            </a:r>
            <a:r>
              <a:rPr lang="pl-PL" b="0" i="0" dirty="0">
                <a:solidFill>
                  <a:srgbClr val="000000"/>
                </a:solidFill>
                <a:effectLst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F24DAD3D-BA20-43A2-ADE2-6EA5E72F019D}"/>
              </a:ext>
            </a:extLst>
          </p:cNvPr>
          <p:cNvSpPr/>
          <p:nvPr/>
        </p:nvSpPr>
        <p:spPr>
          <a:xfrm>
            <a:off x="7937172" y="1886613"/>
            <a:ext cx="1345187" cy="485172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a, b, c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D9976E38-2EFB-4529-98C7-9D2D9E89802B}"/>
              </a:ext>
            </a:extLst>
          </p:cNvPr>
          <p:cNvCxnSpPr>
            <a:cxnSpLocks/>
          </p:cNvCxnSpPr>
          <p:nvPr/>
        </p:nvCxnSpPr>
        <p:spPr>
          <a:xfrm flipH="1">
            <a:off x="8058080" y="1885656"/>
            <a:ext cx="136515" cy="4912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F015B726-A337-405F-968E-433B60CAB3B7}"/>
              </a:ext>
            </a:extLst>
          </p:cNvPr>
          <p:cNvCxnSpPr>
            <a:cxnSpLocks/>
          </p:cNvCxnSpPr>
          <p:nvPr/>
        </p:nvCxnSpPr>
        <p:spPr>
          <a:xfrm flipH="1">
            <a:off x="8618593" y="2369727"/>
            <a:ext cx="3305" cy="330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088657FE-4F74-430D-8082-194D6A16EDE1}"/>
              </a:ext>
            </a:extLst>
          </p:cNvPr>
          <p:cNvSpPr/>
          <p:nvPr/>
        </p:nvSpPr>
        <p:spPr>
          <a:xfrm>
            <a:off x="7392144" y="2708920"/>
            <a:ext cx="2510364" cy="1083645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&lt; b + c and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 &lt; a + c and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 &lt; a + b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B0365F69-EC26-4675-A5AC-329F6AC36284}"/>
              </a:ext>
            </a:extLst>
          </p:cNvPr>
          <p:cNvCxnSpPr>
            <a:cxnSpLocks/>
            <a:stCxn id="8" idx="3"/>
            <a:endCxn id="16" idx="0"/>
          </p:cNvCxnSpPr>
          <p:nvPr/>
        </p:nvCxnSpPr>
        <p:spPr>
          <a:xfrm rot="10800000" flipV="1">
            <a:off x="6773770" y="3250742"/>
            <a:ext cx="618375" cy="75044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370E4BF-0979-498B-8AAE-C419DFF1E346}"/>
              </a:ext>
            </a:extLst>
          </p:cNvPr>
          <p:cNvSpPr txBox="1"/>
          <p:nvPr/>
        </p:nvSpPr>
        <p:spPr>
          <a:xfrm>
            <a:off x="9861693" y="292393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E54F00D1-C507-460A-9F1F-F45A0BBBADA7}"/>
              </a:ext>
            </a:extLst>
          </p:cNvPr>
          <p:cNvSpPr txBox="1"/>
          <p:nvPr/>
        </p:nvSpPr>
        <p:spPr>
          <a:xfrm>
            <a:off x="7125003" y="2894561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AA709D90-BC24-44ED-AE4E-3D55A35F06DC}"/>
              </a:ext>
            </a:extLst>
          </p:cNvPr>
          <p:cNvCxnSpPr>
            <a:cxnSpLocks/>
          </p:cNvCxnSpPr>
          <p:nvPr/>
        </p:nvCxnSpPr>
        <p:spPr>
          <a:xfrm>
            <a:off x="8588532" y="1656286"/>
            <a:ext cx="0" cy="229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EEF7123A-0504-4AE4-9E3D-3A0051949EBB}"/>
              </a:ext>
            </a:extLst>
          </p:cNvPr>
          <p:cNvSpPr/>
          <p:nvPr/>
        </p:nvSpPr>
        <p:spPr>
          <a:xfrm>
            <a:off x="8108917" y="1276762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EFFB971A-8605-4056-8275-EA82CDA7FBC0}"/>
              </a:ext>
            </a:extLst>
          </p:cNvPr>
          <p:cNvSpPr/>
          <p:nvPr/>
        </p:nvSpPr>
        <p:spPr>
          <a:xfrm>
            <a:off x="8204538" y="5510394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15" name="Łącznik: łamany 14">
            <a:extLst>
              <a:ext uri="{FF2B5EF4-FFF2-40B4-BE49-F238E27FC236}">
                <a16:creationId xmlns:a16="http://schemas.microsoft.com/office/drawing/2014/main" id="{193A61A7-8B54-446A-8E78-9274097C0B57}"/>
              </a:ext>
            </a:extLst>
          </p:cNvPr>
          <p:cNvCxnSpPr>
            <a:cxnSpLocks/>
            <a:stCxn id="16" idx="4"/>
            <a:endCxn id="14" idx="0"/>
          </p:cNvCxnSpPr>
          <p:nvPr/>
        </p:nvCxnSpPr>
        <p:spPr>
          <a:xfrm rot="16200000" flipH="1">
            <a:off x="7335047" y="4188690"/>
            <a:ext cx="760426" cy="1882982"/>
          </a:xfrm>
          <a:prstGeom prst="bentConnector3">
            <a:avLst>
              <a:gd name="adj1" fmla="val 5587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ównoległobok 15">
            <a:extLst>
              <a:ext uri="{FF2B5EF4-FFF2-40B4-BE49-F238E27FC236}">
                <a16:creationId xmlns:a16="http://schemas.microsoft.com/office/drawing/2014/main" id="{A1C5C9B3-1098-4036-9BEE-58A7C2A0F437}"/>
              </a:ext>
            </a:extLst>
          </p:cNvPr>
          <p:cNvSpPr/>
          <p:nvPr/>
        </p:nvSpPr>
        <p:spPr>
          <a:xfrm>
            <a:off x="5375920" y="4001192"/>
            <a:ext cx="2795697" cy="748776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„Nie można utworzyć trójkąta.”</a:t>
            </a:r>
          </a:p>
        </p:txBody>
      </p: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id="{FDEA24F1-BB9D-4C93-B33B-DBEB113EF2E0}"/>
              </a:ext>
            </a:extLst>
          </p:cNvPr>
          <p:cNvCxnSpPr>
            <a:cxnSpLocks/>
          </p:cNvCxnSpPr>
          <p:nvPr/>
        </p:nvCxnSpPr>
        <p:spPr>
          <a:xfrm flipH="1">
            <a:off x="7824192" y="4001191"/>
            <a:ext cx="198844" cy="7487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Łącznik: łamany 17">
            <a:extLst>
              <a:ext uri="{FF2B5EF4-FFF2-40B4-BE49-F238E27FC236}">
                <a16:creationId xmlns:a16="http://schemas.microsoft.com/office/drawing/2014/main" id="{EA2BD714-0983-4524-B6EB-53B09834A521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9893083" y="3259369"/>
            <a:ext cx="864866" cy="70241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ównoległobok 18">
            <a:extLst>
              <a:ext uri="{FF2B5EF4-FFF2-40B4-BE49-F238E27FC236}">
                <a16:creationId xmlns:a16="http://schemas.microsoft.com/office/drawing/2014/main" id="{ADD84C9D-6538-4904-8AC0-33B05FAB86C0}"/>
              </a:ext>
            </a:extLst>
          </p:cNvPr>
          <p:cNvSpPr/>
          <p:nvPr/>
        </p:nvSpPr>
        <p:spPr>
          <a:xfrm>
            <a:off x="9502767" y="3961787"/>
            <a:ext cx="2510364" cy="786787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„Można utworzyć trójkąt.”</a:t>
            </a:r>
          </a:p>
        </p:txBody>
      </p: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14D98423-3A80-4AF2-9D7C-B357ED44A7B3}"/>
              </a:ext>
            </a:extLst>
          </p:cNvPr>
          <p:cNvCxnSpPr>
            <a:cxnSpLocks/>
          </p:cNvCxnSpPr>
          <p:nvPr/>
        </p:nvCxnSpPr>
        <p:spPr>
          <a:xfrm flipH="1">
            <a:off x="11640616" y="3950546"/>
            <a:ext cx="215125" cy="7848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Łącznik: łamany 20">
            <a:extLst>
              <a:ext uri="{FF2B5EF4-FFF2-40B4-BE49-F238E27FC236}">
                <a16:creationId xmlns:a16="http://schemas.microsoft.com/office/drawing/2014/main" id="{48A16C96-9028-4B59-9E4F-1A9DB0B4135E}"/>
              </a:ext>
            </a:extLst>
          </p:cNvPr>
          <p:cNvCxnSpPr>
            <a:cxnSpLocks/>
          </p:cNvCxnSpPr>
          <p:nvPr/>
        </p:nvCxnSpPr>
        <p:spPr>
          <a:xfrm rot="10800000" flipV="1">
            <a:off x="8656751" y="4746624"/>
            <a:ext cx="2329906" cy="430334"/>
          </a:xfrm>
          <a:prstGeom prst="bentConnector3">
            <a:avLst>
              <a:gd name="adj1" fmla="val 8846"/>
            </a:avLst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3339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/>
      <p:bldP spid="11" grpId="0"/>
      <p:bldP spid="13" grpId="0" animBg="1"/>
      <p:bldP spid="14" grpId="0" animBg="1"/>
      <p:bldP spid="16" grpId="0" animBg="1"/>
      <p:bldP spid="1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776F31-325B-DEB7-A5E5-6FF0E36DA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Pętle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4FFABF0-55B1-DCF7-6E5B-A740580D1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37</a:t>
            </a:fld>
            <a:endParaRPr lang="pl-PL" dirty="0"/>
          </a:p>
        </p:txBody>
      </p: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BB727A08-2B6B-6E82-528B-5C54D6C31DA1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9036864" y="2356840"/>
            <a:ext cx="0" cy="268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879770EA-F3F6-0F51-3375-6705C24C3E05}"/>
              </a:ext>
            </a:extLst>
          </p:cNvPr>
          <p:cNvSpPr/>
          <p:nvPr/>
        </p:nvSpPr>
        <p:spPr>
          <a:xfrm>
            <a:off x="8184232" y="3284984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10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52DE4EA9-6CD0-81C7-A58C-E7783112C3DD}"/>
              </a:ext>
            </a:extLst>
          </p:cNvPr>
          <p:cNvCxnSpPr>
            <a:cxnSpLocks/>
            <a:stCxn id="8" idx="3"/>
          </p:cNvCxnSpPr>
          <p:nvPr/>
        </p:nvCxnSpPr>
        <p:spPr>
          <a:xfrm rot="10800000" flipV="1">
            <a:off x="7608168" y="3549422"/>
            <a:ext cx="576064" cy="224966"/>
          </a:xfrm>
          <a:prstGeom prst="bentConnector3">
            <a:avLst>
              <a:gd name="adj1" fmla="val 100126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9C9FAFB4-5450-7A10-31BA-39FB5906FFD3}"/>
              </a:ext>
            </a:extLst>
          </p:cNvPr>
          <p:cNvCxnSpPr>
            <a:cxnSpLocks/>
            <a:stCxn id="8" idx="0"/>
            <a:endCxn id="24" idx="0"/>
          </p:cNvCxnSpPr>
          <p:nvPr/>
        </p:nvCxnSpPr>
        <p:spPr>
          <a:xfrm>
            <a:off x="9840417" y="3549422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26EB6F0E-887C-AFC1-617A-6588C990F5BD}"/>
              </a:ext>
            </a:extLst>
          </p:cNvPr>
          <p:cNvSpPr txBox="1"/>
          <p:nvPr/>
        </p:nvSpPr>
        <p:spPr>
          <a:xfrm>
            <a:off x="9772911" y="3241014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58B39400-26CC-3778-9904-3C844DD42E7C}"/>
              </a:ext>
            </a:extLst>
          </p:cNvPr>
          <p:cNvSpPr txBox="1"/>
          <p:nvPr/>
        </p:nvSpPr>
        <p:spPr>
          <a:xfrm>
            <a:off x="7932254" y="3230659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278E5449-2B8C-CADC-4F14-9BEA6F74EB1C}"/>
              </a:ext>
            </a:extLst>
          </p:cNvPr>
          <p:cNvSpPr/>
          <p:nvPr/>
        </p:nvSpPr>
        <p:spPr>
          <a:xfrm>
            <a:off x="8223642" y="2625452"/>
            <a:ext cx="1626443" cy="3428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7FD932F8-E623-DF3F-800B-018D94E76A22}"/>
              </a:ext>
            </a:extLst>
          </p:cNvPr>
          <p:cNvCxnSpPr>
            <a:cxnSpLocks/>
          </p:cNvCxnSpPr>
          <p:nvPr/>
        </p:nvCxnSpPr>
        <p:spPr>
          <a:xfrm>
            <a:off x="9036864" y="2978535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Prostokąt 20">
            <a:extLst>
              <a:ext uri="{FF2B5EF4-FFF2-40B4-BE49-F238E27FC236}">
                <a16:creationId xmlns:a16="http://schemas.microsoft.com/office/drawing/2014/main" id="{6E1DD8C2-6612-4648-FB96-D7BA773707A8}"/>
              </a:ext>
            </a:extLst>
          </p:cNvPr>
          <p:cNvSpPr/>
          <p:nvPr/>
        </p:nvSpPr>
        <p:spPr>
          <a:xfrm>
            <a:off x="9760759" y="4731431"/>
            <a:ext cx="1880107" cy="3858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22" name="Łącznik: łamany 21">
            <a:extLst>
              <a:ext uri="{FF2B5EF4-FFF2-40B4-BE49-F238E27FC236}">
                <a16:creationId xmlns:a16="http://schemas.microsoft.com/office/drawing/2014/main" id="{54EAB749-E3F3-AED2-655B-9AF0928E68B4}"/>
              </a:ext>
            </a:extLst>
          </p:cNvPr>
          <p:cNvCxnSpPr>
            <a:cxnSpLocks/>
          </p:cNvCxnSpPr>
          <p:nvPr/>
        </p:nvCxnSpPr>
        <p:spPr>
          <a:xfrm rot="10800000">
            <a:off x="9045691" y="3140111"/>
            <a:ext cx="2869461" cy="2290502"/>
          </a:xfrm>
          <a:prstGeom prst="bentConnector3">
            <a:avLst>
              <a:gd name="adj1" fmla="val 7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Łącznik: łamany 22">
            <a:extLst>
              <a:ext uri="{FF2B5EF4-FFF2-40B4-BE49-F238E27FC236}">
                <a16:creationId xmlns:a16="http://schemas.microsoft.com/office/drawing/2014/main" id="{3EBE0F13-BFEF-D58E-733C-F64FCF9C0D8A}"/>
              </a:ext>
            </a:extLst>
          </p:cNvPr>
          <p:cNvCxnSpPr>
            <a:cxnSpLocks/>
            <a:stCxn id="21" idx="2"/>
          </p:cNvCxnSpPr>
          <p:nvPr/>
        </p:nvCxnSpPr>
        <p:spPr>
          <a:xfrm rot="16200000" flipH="1">
            <a:off x="11151322" y="4666783"/>
            <a:ext cx="313320" cy="121433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ównoległobok 23">
            <a:extLst>
              <a:ext uri="{FF2B5EF4-FFF2-40B4-BE49-F238E27FC236}">
                <a16:creationId xmlns:a16="http://schemas.microsoft.com/office/drawing/2014/main" id="{A07814FE-1C96-F251-734E-D18BFC09B9DE}"/>
              </a:ext>
            </a:extLst>
          </p:cNvPr>
          <p:cNvSpPr/>
          <p:nvPr/>
        </p:nvSpPr>
        <p:spPr>
          <a:xfrm>
            <a:off x="10264039" y="3782702"/>
            <a:ext cx="873548" cy="302059"/>
          </a:xfrm>
          <a:prstGeom prst="parallelogram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bg1">
                    <a:lumMod val="6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0FA2A397-58F3-3B94-F10A-F49BE83B5D3E}"/>
              </a:ext>
            </a:extLst>
          </p:cNvPr>
          <p:cNvCxnSpPr>
            <a:cxnSpLocks/>
          </p:cNvCxnSpPr>
          <p:nvPr/>
        </p:nvCxnSpPr>
        <p:spPr>
          <a:xfrm flipH="1">
            <a:off x="10963635" y="3774388"/>
            <a:ext cx="95130" cy="31037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Łącznik prosty ze strzałką 25">
            <a:extLst>
              <a:ext uri="{FF2B5EF4-FFF2-40B4-BE49-F238E27FC236}">
                <a16:creationId xmlns:a16="http://schemas.microsoft.com/office/drawing/2014/main" id="{0687A946-B40F-E9D5-DC40-BA38E74BFB50}"/>
              </a:ext>
            </a:extLst>
          </p:cNvPr>
          <p:cNvCxnSpPr>
            <a:cxnSpLocks/>
          </p:cNvCxnSpPr>
          <p:nvPr/>
        </p:nvCxnSpPr>
        <p:spPr>
          <a:xfrm>
            <a:off x="10693192" y="4090793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6CEFF6E2-B615-A2BF-55CD-8953B385BFC7}"/>
              </a:ext>
            </a:extLst>
          </p:cNvPr>
          <p:cNvSpPr txBox="1"/>
          <p:nvPr/>
        </p:nvSpPr>
        <p:spPr>
          <a:xfrm>
            <a:off x="10454589" y="4094185"/>
            <a:ext cx="482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…</a:t>
            </a:r>
          </a:p>
        </p:txBody>
      </p: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id="{096E1D62-3220-6FF1-F690-7E8367180EA3}"/>
              </a:ext>
            </a:extLst>
          </p:cNvPr>
          <p:cNvCxnSpPr>
            <a:cxnSpLocks/>
          </p:cNvCxnSpPr>
          <p:nvPr/>
        </p:nvCxnSpPr>
        <p:spPr>
          <a:xfrm>
            <a:off x="10688659" y="4491174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Symbol zastępczy zawartości 3">
            <a:extLst>
              <a:ext uri="{FF2B5EF4-FFF2-40B4-BE49-F238E27FC236}">
                <a16:creationId xmlns:a16="http://schemas.microsoft.com/office/drawing/2014/main" id="{F2C1C996-1873-0D8E-D15D-F366F69D9A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624" y="1219200"/>
            <a:ext cx="7375848" cy="5137150"/>
          </a:xfrm>
        </p:spPr>
        <p:txBody>
          <a:bodyPr>
            <a:normAutofit fontScale="92500" lnSpcReduction="20000"/>
          </a:bodyPr>
          <a:lstStyle/>
          <a:p>
            <a:r>
              <a:rPr lang="pl-PL" sz="2700" dirty="0"/>
              <a:t>Pętle służą do wielokrotnego powtarzania operacji.</a:t>
            </a:r>
          </a:p>
          <a:p>
            <a:endParaRPr lang="pl-PL" sz="2700" dirty="0"/>
          </a:p>
          <a:p>
            <a:r>
              <a:rPr lang="pl-PL" sz="2700" dirty="0"/>
              <a:t>Standardowo pętla powinna mieć licznik, który określa numer aktualnego obiegu (iteracji). Licznik najczęściej będziemy nazywać </a:t>
            </a:r>
            <a:r>
              <a:rPr lang="pl-PL" sz="2700" i="1" dirty="0"/>
              <a:t>i</a:t>
            </a:r>
            <a:r>
              <a:rPr lang="pl-PL" sz="2700" dirty="0"/>
              <a:t>.</a:t>
            </a:r>
          </a:p>
          <a:p>
            <a:endParaRPr lang="pl-PL" sz="2700" dirty="0"/>
          </a:p>
          <a:p>
            <a:r>
              <a:rPr lang="pl-PL" sz="2700" dirty="0"/>
              <a:t>Pętla powinna mieć tzw. warunek kończący. Sprawdza się w nim, czy wykonywać kolejny obieg, czy zakończyć pętlę.</a:t>
            </a:r>
          </a:p>
          <a:p>
            <a:endParaRPr lang="pl-PL" sz="2700" dirty="0"/>
          </a:p>
          <a:p>
            <a:r>
              <a:rPr lang="pl-PL" sz="2700" dirty="0"/>
              <a:t>Należy pamiętać aby w pętli (najlepiej na końcu) zamieścić operację inkrementacji licznika, czyli zwiększenia jego wartości o 1. W przeciwnym razie pętla nigdy się nie zakończy.</a:t>
            </a:r>
          </a:p>
          <a:p>
            <a:endParaRPr lang="pl-PL" dirty="0"/>
          </a:p>
        </p:txBody>
      </p:sp>
      <p:cxnSp>
        <p:nvCxnSpPr>
          <p:cNvPr id="37" name="Łącznik prosty ze strzałką 36">
            <a:extLst>
              <a:ext uri="{FF2B5EF4-FFF2-40B4-BE49-F238E27FC236}">
                <a16:creationId xmlns:a16="http://schemas.microsoft.com/office/drawing/2014/main" id="{E45CBD28-96B1-3D98-A1B1-61D21EB3DC88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7392144" y="2796868"/>
            <a:ext cx="8314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10EA83AE-CD80-0021-A146-05403BE9B12E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6384032" y="3813860"/>
            <a:ext cx="1932419" cy="1191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Łącznik prosty ze strzałką 40">
            <a:extLst>
              <a:ext uri="{FF2B5EF4-FFF2-40B4-BE49-F238E27FC236}">
                <a16:creationId xmlns:a16="http://schemas.microsoft.com/office/drawing/2014/main" id="{346F38C1-EE24-E2FF-EF95-07B6D3FE9315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6888088" y="4924362"/>
            <a:ext cx="2872671" cy="5928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pole tekstowe 44">
            <a:extLst>
              <a:ext uri="{FF2B5EF4-FFF2-40B4-BE49-F238E27FC236}">
                <a16:creationId xmlns:a16="http://schemas.microsoft.com/office/drawing/2014/main" id="{480FFA15-8605-9450-3EBF-FCC466F630A6}"/>
              </a:ext>
            </a:extLst>
          </p:cNvPr>
          <p:cNvSpPr txBox="1"/>
          <p:nvPr/>
        </p:nvSpPr>
        <p:spPr>
          <a:xfrm>
            <a:off x="7496891" y="1664613"/>
            <a:ext cx="354992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2800" dirty="0">
                <a:latin typeface="Cambria" panose="02040503050406030204" pitchFamily="18" charset="0"/>
                <a:ea typeface="Cambria" panose="02040503050406030204" pitchFamily="18" charset="0"/>
              </a:rPr>
              <a:t>Ogólny schemat pętli</a:t>
            </a:r>
          </a:p>
        </p:txBody>
      </p:sp>
    </p:spTree>
    <p:extLst>
      <p:ext uri="{BB962C8B-B14F-4D97-AF65-F5344CB8AC3E}">
        <p14:creationId xmlns:p14="http://schemas.microsoft.com/office/powerpoint/2010/main" val="16709917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EA49B2-D5B6-482A-81C8-0B7F00B21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5. Algorytm wczytujący </a:t>
            </a:r>
            <a:r>
              <a:rPr lang="pl-PL" i="1" dirty="0"/>
              <a:t>n</a:t>
            </a:r>
            <a:r>
              <a:rPr lang="pl-PL" dirty="0"/>
              <a:t>-elementowy ciąg liczb i obliczający sumę jego elementów.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0ADE543-C22D-4FB0-9417-C113AC38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38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A1A764FE-B148-4039-A617-10A6B5EBBF0A}"/>
              </a:ext>
            </a:extLst>
          </p:cNvPr>
          <p:cNvSpPr/>
          <p:nvPr/>
        </p:nvSpPr>
        <p:spPr>
          <a:xfrm>
            <a:off x="5526976" y="2320183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F8B7526B-C638-43C7-B024-13BB822DD7BC}"/>
              </a:ext>
            </a:extLst>
          </p:cNvPr>
          <p:cNvCxnSpPr>
            <a:cxnSpLocks/>
          </p:cNvCxnSpPr>
          <p:nvPr/>
        </p:nvCxnSpPr>
        <p:spPr>
          <a:xfrm flipH="1">
            <a:off x="5607318" y="2323516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CAF21B87-A3F6-4E84-B00C-B2B1BF82A443}"/>
              </a:ext>
            </a:extLst>
          </p:cNvPr>
          <p:cNvCxnSpPr>
            <a:cxnSpLocks/>
            <a:stCxn id="5" idx="4"/>
            <a:endCxn id="22" idx="0"/>
          </p:cNvCxnSpPr>
          <p:nvPr/>
        </p:nvCxnSpPr>
        <p:spPr>
          <a:xfrm>
            <a:off x="5973116" y="2596881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33D1BA6C-FFCB-4FF7-BB6E-35A268B05563}"/>
              </a:ext>
            </a:extLst>
          </p:cNvPr>
          <p:cNvSpPr/>
          <p:nvPr/>
        </p:nvSpPr>
        <p:spPr>
          <a:xfrm>
            <a:off x="5111658" y="3682780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AB202309-1FF0-42BB-81B5-3D7A41636970}"/>
              </a:ext>
            </a:extLst>
          </p:cNvPr>
          <p:cNvCxnSpPr>
            <a:cxnSpLocks/>
            <a:stCxn id="8" idx="3"/>
            <a:endCxn id="20" idx="0"/>
          </p:cNvCxnSpPr>
          <p:nvPr/>
        </p:nvCxnSpPr>
        <p:spPr>
          <a:xfrm rot="10800000" flipV="1">
            <a:off x="4617310" y="3947217"/>
            <a:ext cx="494348" cy="4036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6C4AF838-91DC-4264-A7D0-84DF80E32A7E}"/>
              </a:ext>
            </a:extLst>
          </p:cNvPr>
          <p:cNvCxnSpPr>
            <a:cxnSpLocks/>
            <a:stCxn id="8" idx="0"/>
            <a:endCxn id="67" idx="0"/>
          </p:cNvCxnSpPr>
          <p:nvPr/>
        </p:nvCxnSpPr>
        <p:spPr>
          <a:xfrm>
            <a:off x="6767843" y="3947218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C18E9C-8DC2-4BF6-BBD4-92A38B4FA78A}"/>
              </a:ext>
            </a:extLst>
          </p:cNvPr>
          <p:cNvSpPr txBox="1"/>
          <p:nvPr/>
        </p:nvSpPr>
        <p:spPr>
          <a:xfrm>
            <a:off x="6700337" y="363881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83C991D-CF7C-415D-9658-EAE51D92FF0A}"/>
              </a:ext>
            </a:extLst>
          </p:cNvPr>
          <p:cNvSpPr txBox="1"/>
          <p:nvPr/>
        </p:nvSpPr>
        <p:spPr>
          <a:xfrm>
            <a:off x="4859680" y="3628455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E062244F-4AF4-4F24-AFF4-DC831F260048}"/>
              </a:ext>
            </a:extLst>
          </p:cNvPr>
          <p:cNvCxnSpPr>
            <a:cxnSpLocks/>
            <a:stCxn id="16" idx="2"/>
            <a:endCxn id="5" idx="0"/>
          </p:cNvCxnSpPr>
          <p:nvPr/>
        </p:nvCxnSpPr>
        <p:spPr>
          <a:xfrm>
            <a:off x="5973116" y="2083249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362E6DBF-F5CB-4846-8EB6-35A2D64C88AF}"/>
              </a:ext>
            </a:extLst>
          </p:cNvPr>
          <p:cNvSpPr/>
          <p:nvPr/>
        </p:nvSpPr>
        <p:spPr>
          <a:xfrm>
            <a:off x="5493501" y="1714663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B9366B32-3B81-44B4-AF7D-A6E12271FCB0}"/>
              </a:ext>
            </a:extLst>
          </p:cNvPr>
          <p:cNvSpPr/>
          <p:nvPr/>
        </p:nvSpPr>
        <p:spPr>
          <a:xfrm>
            <a:off x="5512078" y="5438467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18" name="Łącznik: łamany 17">
            <a:extLst>
              <a:ext uri="{FF2B5EF4-FFF2-40B4-BE49-F238E27FC236}">
                <a16:creationId xmlns:a16="http://schemas.microsoft.com/office/drawing/2014/main" id="{BFE40BDE-FF74-4DFA-8654-0E83D3F83DDD}"/>
              </a:ext>
            </a:extLst>
          </p:cNvPr>
          <p:cNvCxnSpPr>
            <a:cxnSpLocks/>
            <a:stCxn id="20" idx="3"/>
            <a:endCxn id="17" idx="0"/>
          </p:cNvCxnSpPr>
          <p:nvPr/>
        </p:nvCxnSpPr>
        <p:spPr>
          <a:xfrm rot="16200000" flipH="1">
            <a:off x="4922694" y="4396869"/>
            <a:ext cx="686017" cy="139717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ównoległobok 19">
            <a:extLst>
              <a:ext uri="{FF2B5EF4-FFF2-40B4-BE49-F238E27FC236}">
                <a16:creationId xmlns:a16="http://schemas.microsoft.com/office/drawing/2014/main" id="{7DA49BAB-DE87-4199-A51B-39F9D3F3FF9C}"/>
              </a:ext>
            </a:extLst>
          </p:cNvPr>
          <p:cNvSpPr/>
          <p:nvPr/>
        </p:nvSpPr>
        <p:spPr>
          <a:xfrm>
            <a:off x="3592474" y="4350871"/>
            <a:ext cx="2049672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E515441D-61F8-45D9-91AC-E48B78E002BA}"/>
              </a:ext>
            </a:extLst>
          </p:cNvPr>
          <p:cNvCxnSpPr>
            <a:cxnSpLocks/>
          </p:cNvCxnSpPr>
          <p:nvPr/>
        </p:nvCxnSpPr>
        <p:spPr>
          <a:xfrm flipH="1">
            <a:off x="5393124" y="4350869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Prostokąt 21">
            <a:extLst>
              <a:ext uri="{FF2B5EF4-FFF2-40B4-BE49-F238E27FC236}">
                <a16:creationId xmlns:a16="http://schemas.microsoft.com/office/drawing/2014/main" id="{7D87D2BF-3562-48CD-8CF5-CAFEEB9F66C1}"/>
              </a:ext>
            </a:extLst>
          </p:cNvPr>
          <p:cNvSpPr/>
          <p:nvPr/>
        </p:nvSpPr>
        <p:spPr>
          <a:xfrm>
            <a:off x="5159896" y="2870316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DCBB3D84-EA07-4F75-A511-C1ADFF2CAF0C}"/>
              </a:ext>
            </a:extLst>
          </p:cNvPr>
          <p:cNvCxnSpPr>
            <a:cxnSpLocks/>
          </p:cNvCxnSpPr>
          <p:nvPr/>
        </p:nvCxnSpPr>
        <p:spPr>
          <a:xfrm>
            <a:off x="5964290" y="3376331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Prostokąt 27">
            <a:extLst>
              <a:ext uri="{FF2B5EF4-FFF2-40B4-BE49-F238E27FC236}">
                <a16:creationId xmlns:a16="http://schemas.microsoft.com/office/drawing/2014/main" id="{390762D3-B223-4B2C-9060-D4424E67D374}"/>
              </a:ext>
            </a:extLst>
          </p:cNvPr>
          <p:cNvSpPr/>
          <p:nvPr/>
        </p:nvSpPr>
        <p:spPr>
          <a:xfrm>
            <a:off x="6767843" y="4739287"/>
            <a:ext cx="1880107" cy="533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suma + a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38" name="Łącznik: łamany 37">
            <a:extLst>
              <a:ext uri="{FF2B5EF4-FFF2-40B4-BE49-F238E27FC236}">
                <a16:creationId xmlns:a16="http://schemas.microsoft.com/office/drawing/2014/main" id="{7BD87D79-40BF-4C6E-A502-325C83A30219}"/>
              </a:ext>
            </a:extLst>
          </p:cNvPr>
          <p:cNvCxnSpPr>
            <a:cxnSpLocks/>
          </p:cNvCxnSpPr>
          <p:nvPr/>
        </p:nvCxnSpPr>
        <p:spPr>
          <a:xfrm rot="10800000">
            <a:off x="5973116" y="3537907"/>
            <a:ext cx="2949120" cy="1900560"/>
          </a:xfrm>
          <a:prstGeom prst="bentConnector3">
            <a:avLst>
              <a:gd name="adj1" fmla="val 13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Łącznik: łamany 41">
            <a:extLst>
              <a:ext uri="{FF2B5EF4-FFF2-40B4-BE49-F238E27FC236}">
                <a16:creationId xmlns:a16="http://schemas.microsoft.com/office/drawing/2014/main" id="{5C16D290-A66D-4C9F-956A-F974CB9A1D7A}"/>
              </a:ext>
            </a:extLst>
          </p:cNvPr>
          <p:cNvCxnSpPr>
            <a:cxnSpLocks/>
            <a:stCxn id="28" idx="2"/>
          </p:cNvCxnSpPr>
          <p:nvPr/>
        </p:nvCxnSpPr>
        <p:spPr>
          <a:xfrm rot="16200000" flipH="1">
            <a:off x="8232030" y="4748263"/>
            <a:ext cx="166072" cy="121433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ównoległobok 66">
            <a:extLst>
              <a:ext uri="{FF2B5EF4-FFF2-40B4-BE49-F238E27FC236}">
                <a16:creationId xmlns:a16="http://schemas.microsoft.com/office/drawing/2014/main" id="{E813F085-E4A8-4346-A184-F248AD52D32D}"/>
              </a:ext>
            </a:extLst>
          </p:cNvPr>
          <p:cNvSpPr/>
          <p:nvPr/>
        </p:nvSpPr>
        <p:spPr>
          <a:xfrm>
            <a:off x="7191465" y="4180498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68" name="Łącznik prosty 67">
            <a:extLst>
              <a:ext uri="{FF2B5EF4-FFF2-40B4-BE49-F238E27FC236}">
                <a16:creationId xmlns:a16="http://schemas.microsoft.com/office/drawing/2014/main" id="{A5C381EF-A872-44DF-AF1E-ACDDDBCD8249}"/>
              </a:ext>
            </a:extLst>
          </p:cNvPr>
          <p:cNvCxnSpPr>
            <a:cxnSpLocks/>
          </p:cNvCxnSpPr>
          <p:nvPr/>
        </p:nvCxnSpPr>
        <p:spPr>
          <a:xfrm flipH="1">
            <a:off x="7289246" y="4178533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Łącznik prosty ze strzałką 72">
            <a:extLst>
              <a:ext uri="{FF2B5EF4-FFF2-40B4-BE49-F238E27FC236}">
                <a16:creationId xmlns:a16="http://schemas.microsoft.com/office/drawing/2014/main" id="{0C00B19A-0516-49A2-A2EE-7FA6F399A7EF}"/>
              </a:ext>
            </a:extLst>
          </p:cNvPr>
          <p:cNvCxnSpPr>
            <a:cxnSpLocks/>
          </p:cNvCxnSpPr>
          <p:nvPr/>
        </p:nvCxnSpPr>
        <p:spPr>
          <a:xfrm>
            <a:off x="7620618" y="4488589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901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  <p:bldP spid="11" grpId="0"/>
      <p:bldP spid="11" grpId="1"/>
      <p:bldP spid="12" grpId="0"/>
      <p:bldP spid="12" grpId="1"/>
      <p:bldP spid="16" grpId="0" animBg="1"/>
      <p:bldP spid="17" grpId="0" animBg="1"/>
      <p:bldP spid="17" grpId="1" animBg="1"/>
      <p:bldP spid="20" grpId="0" animBg="1"/>
      <p:bldP spid="20" grpId="1" animBg="1"/>
      <p:bldP spid="22" grpId="0" animBg="1"/>
      <p:bldP spid="22" grpId="1" animBg="1"/>
      <p:bldP spid="28" grpId="0" animBg="1"/>
      <p:bldP spid="28" grpId="1" animBg="1"/>
      <p:bldP spid="67" grpId="0" animBg="1"/>
      <p:bldP spid="67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EA49B2-D5B6-482A-81C8-0B7F00B21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5. Algorytm wczytujący </a:t>
            </a:r>
            <a:r>
              <a:rPr lang="pl-PL" i="1" dirty="0"/>
              <a:t>n</a:t>
            </a:r>
            <a:r>
              <a:rPr lang="pl-PL" dirty="0"/>
              <a:t>-elementowy ciąg liczb i obliczający sumę jego elementów.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0ADE543-C22D-4FB0-9417-C113AC38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39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A1A764FE-B148-4039-A617-10A6B5EBBF0A}"/>
              </a:ext>
            </a:extLst>
          </p:cNvPr>
          <p:cNvSpPr/>
          <p:nvPr/>
        </p:nvSpPr>
        <p:spPr>
          <a:xfrm>
            <a:off x="2046821" y="2199638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F8B7526B-C638-43C7-B024-13BB822DD7BC}"/>
              </a:ext>
            </a:extLst>
          </p:cNvPr>
          <p:cNvCxnSpPr>
            <a:cxnSpLocks/>
          </p:cNvCxnSpPr>
          <p:nvPr/>
        </p:nvCxnSpPr>
        <p:spPr>
          <a:xfrm flipH="1">
            <a:off x="2127163" y="2202971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CAF21B87-A3F6-4E84-B00C-B2B1BF82A443}"/>
              </a:ext>
            </a:extLst>
          </p:cNvPr>
          <p:cNvCxnSpPr>
            <a:cxnSpLocks/>
            <a:stCxn id="5" idx="4"/>
            <a:endCxn id="22" idx="0"/>
          </p:cNvCxnSpPr>
          <p:nvPr/>
        </p:nvCxnSpPr>
        <p:spPr>
          <a:xfrm>
            <a:off x="2492961" y="2476336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33D1BA6C-FFCB-4FF7-BB6E-35A268B05563}"/>
              </a:ext>
            </a:extLst>
          </p:cNvPr>
          <p:cNvSpPr/>
          <p:nvPr/>
        </p:nvSpPr>
        <p:spPr>
          <a:xfrm>
            <a:off x="1631503" y="3562235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AB202309-1FF0-42BB-81B5-3D7A41636970}"/>
              </a:ext>
            </a:extLst>
          </p:cNvPr>
          <p:cNvCxnSpPr>
            <a:cxnSpLocks/>
            <a:stCxn id="8" idx="3"/>
            <a:endCxn id="20" idx="0"/>
          </p:cNvCxnSpPr>
          <p:nvPr/>
        </p:nvCxnSpPr>
        <p:spPr>
          <a:xfrm rot="10800000" flipV="1">
            <a:off x="1137155" y="3826672"/>
            <a:ext cx="494348" cy="4036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6C4AF838-91DC-4264-A7D0-84DF80E32A7E}"/>
              </a:ext>
            </a:extLst>
          </p:cNvPr>
          <p:cNvCxnSpPr>
            <a:cxnSpLocks/>
            <a:stCxn id="8" idx="0"/>
            <a:endCxn id="67" idx="0"/>
          </p:cNvCxnSpPr>
          <p:nvPr/>
        </p:nvCxnSpPr>
        <p:spPr>
          <a:xfrm>
            <a:off x="3287688" y="3826673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C18E9C-8DC2-4BF6-BBD4-92A38B4FA78A}"/>
              </a:ext>
            </a:extLst>
          </p:cNvPr>
          <p:cNvSpPr txBox="1"/>
          <p:nvPr/>
        </p:nvSpPr>
        <p:spPr>
          <a:xfrm>
            <a:off x="3220182" y="3518265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83C991D-CF7C-415D-9658-EAE51D92FF0A}"/>
              </a:ext>
            </a:extLst>
          </p:cNvPr>
          <p:cNvSpPr txBox="1"/>
          <p:nvPr/>
        </p:nvSpPr>
        <p:spPr>
          <a:xfrm>
            <a:off x="1379525" y="3507910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E062244F-4AF4-4F24-AFF4-DC831F260048}"/>
              </a:ext>
            </a:extLst>
          </p:cNvPr>
          <p:cNvCxnSpPr>
            <a:cxnSpLocks/>
            <a:stCxn id="16" idx="2"/>
            <a:endCxn id="5" idx="0"/>
          </p:cNvCxnSpPr>
          <p:nvPr/>
        </p:nvCxnSpPr>
        <p:spPr>
          <a:xfrm>
            <a:off x="2492961" y="1962704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362E6DBF-F5CB-4846-8EB6-35A2D64C88AF}"/>
              </a:ext>
            </a:extLst>
          </p:cNvPr>
          <p:cNvSpPr/>
          <p:nvPr/>
        </p:nvSpPr>
        <p:spPr>
          <a:xfrm>
            <a:off x="2013346" y="1594118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B9366B32-3B81-44B4-AF7D-A6E12271FCB0}"/>
              </a:ext>
            </a:extLst>
          </p:cNvPr>
          <p:cNvSpPr/>
          <p:nvPr/>
        </p:nvSpPr>
        <p:spPr>
          <a:xfrm>
            <a:off x="2031923" y="5317922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18" name="Łącznik: łamany 17">
            <a:extLst>
              <a:ext uri="{FF2B5EF4-FFF2-40B4-BE49-F238E27FC236}">
                <a16:creationId xmlns:a16="http://schemas.microsoft.com/office/drawing/2014/main" id="{BFE40BDE-FF74-4DFA-8654-0E83D3F83DDD}"/>
              </a:ext>
            </a:extLst>
          </p:cNvPr>
          <p:cNvCxnSpPr>
            <a:cxnSpLocks/>
            <a:stCxn id="20" idx="3"/>
            <a:endCxn id="17" idx="0"/>
          </p:cNvCxnSpPr>
          <p:nvPr/>
        </p:nvCxnSpPr>
        <p:spPr>
          <a:xfrm rot="16200000" flipH="1">
            <a:off x="1442539" y="4276324"/>
            <a:ext cx="686017" cy="139717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ównoległobok 19">
            <a:extLst>
              <a:ext uri="{FF2B5EF4-FFF2-40B4-BE49-F238E27FC236}">
                <a16:creationId xmlns:a16="http://schemas.microsoft.com/office/drawing/2014/main" id="{7DA49BAB-DE87-4199-A51B-39F9D3F3FF9C}"/>
              </a:ext>
            </a:extLst>
          </p:cNvPr>
          <p:cNvSpPr/>
          <p:nvPr/>
        </p:nvSpPr>
        <p:spPr>
          <a:xfrm>
            <a:off x="112319" y="4230326"/>
            <a:ext cx="2049672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E515441D-61F8-45D9-91AC-E48B78E002BA}"/>
              </a:ext>
            </a:extLst>
          </p:cNvPr>
          <p:cNvCxnSpPr>
            <a:cxnSpLocks/>
          </p:cNvCxnSpPr>
          <p:nvPr/>
        </p:nvCxnSpPr>
        <p:spPr>
          <a:xfrm flipH="1">
            <a:off x="1926943" y="4230325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Prostokąt 21">
            <a:extLst>
              <a:ext uri="{FF2B5EF4-FFF2-40B4-BE49-F238E27FC236}">
                <a16:creationId xmlns:a16="http://schemas.microsoft.com/office/drawing/2014/main" id="{7D87D2BF-3562-48CD-8CF5-CAFEEB9F66C1}"/>
              </a:ext>
            </a:extLst>
          </p:cNvPr>
          <p:cNvSpPr/>
          <p:nvPr/>
        </p:nvSpPr>
        <p:spPr>
          <a:xfrm>
            <a:off x="1679741" y="2749771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DCBB3D84-EA07-4F75-A511-C1ADFF2CAF0C}"/>
              </a:ext>
            </a:extLst>
          </p:cNvPr>
          <p:cNvCxnSpPr>
            <a:cxnSpLocks/>
          </p:cNvCxnSpPr>
          <p:nvPr/>
        </p:nvCxnSpPr>
        <p:spPr>
          <a:xfrm>
            <a:off x="2484135" y="3255786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Prostokąt 27">
            <a:extLst>
              <a:ext uri="{FF2B5EF4-FFF2-40B4-BE49-F238E27FC236}">
                <a16:creationId xmlns:a16="http://schemas.microsoft.com/office/drawing/2014/main" id="{390762D3-B223-4B2C-9060-D4424E67D374}"/>
              </a:ext>
            </a:extLst>
          </p:cNvPr>
          <p:cNvSpPr/>
          <p:nvPr/>
        </p:nvSpPr>
        <p:spPr>
          <a:xfrm>
            <a:off x="3287688" y="4618742"/>
            <a:ext cx="1880107" cy="533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suma + a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38" name="Łącznik: łamany 37">
            <a:extLst>
              <a:ext uri="{FF2B5EF4-FFF2-40B4-BE49-F238E27FC236}">
                <a16:creationId xmlns:a16="http://schemas.microsoft.com/office/drawing/2014/main" id="{7BD87D79-40BF-4C6E-A502-325C83A30219}"/>
              </a:ext>
            </a:extLst>
          </p:cNvPr>
          <p:cNvCxnSpPr>
            <a:cxnSpLocks/>
          </p:cNvCxnSpPr>
          <p:nvPr/>
        </p:nvCxnSpPr>
        <p:spPr>
          <a:xfrm rot="10800000">
            <a:off x="2492961" y="3417362"/>
            <a:ext cx="2949120" cy="1900560"/>
          </a:xfrm>
          <a:prstGeom prst="bentConnector3">
            <a:avLst>
              <a:gd name="adj1" fmla="val 13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Łącznik: łamany 41">
            <a:extLst>
              <a:ext uri="{FF2B5EF4-FFF2-40B4-BE49-F238E27FC236}">
                <a16:creationId xmlns:a16="http://schemas.microsoft.com/office/drawing/2014/main" id="{5C16D290-A66D-4C9F-956A-F974CB9A1D7A}"/>
              </a:ext>
            </a:extLst>
          </p:cNvPr>
          <p:cNvCxnSpPr>
            <a:cxnSpLocks/>
            <a:stCxn id="28" idx="2"/>
          </p:cNvCxnSpPr>
          <p:nvPr/>
        </p:nvCxnSpPr>
        <p:spPr>
          <a:xfrm rot="16200000" flipH="1">
            <a:off x="4751875" y="4627718"/>
            <a:ext cx="166072" cy="121433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ównoległobok 66">
            <a:extLst>
              <a:ext uri="{FF2B5EF4-FFF2-40B4-BE49-F238E27FC236}">
                <a16:creationId xmlns:a16="http://schemas.microsoft.com/office/drawing/2014/main" id="{E813F085-E4A8-4346-A184-F248AD52D32D}"/>
              </a:ext>
            </a:extLst>
          </p:cNvPr>
          <p:cNvSpPr/>
          <p:nvPr/>
        </p:nvSpPr>
        <p:spPr>
          <a:xfrm>
            <a:off x="3711310" y="4059953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68" name="Łącznik prosty 67">
            <a:extLst>
              <a:ext uri="{FF2B5EF4-FFF2-40B4-BE49-F238E27FC236}">
                <a16:creationId xmlns:a16="http://schemas.microsoft.com/office/drawing/2014/main" id="{A5C381EF-A872-44DF-AF1E-ACDDDBCD8249}"/>
              </a:ext>
            </a:extLst>
          </p:cNvPr>
          <p:cNvCxnSpPr>
            <a:cxnSpLocks/>
          </p:cNvCxnSpPr>
          <p:nvPr/>
        </p:nvCxnSpPr>
        <p:spPr>
          <a:xfrm flipH="1">
            <a:off x="3809091" y="4057988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Łącznik prosty ze strzałką 72">
            <a:extLst>
              <a:ext uri="{FF2B5EF4-FFF2-40B4-BE49-F238E27FC236}">
                <a16:creationId xmlns:a16="http://schemas.microsoft.com/office/drawing/2014/main" id="{0C00B19A-0516-49A2-A2EE-7FA6F399A7EF}"/>
              </a:ext>
            </a:extLst>
          </p:cNvPr>
          <p:cNvCxnSpPr>
            <a:cxnSpLocks/>
          </p:cNvCxnSpPr>
          <p:nvPr/>
        </p:nvCxnSpPr>
        <p:spPr>
          <a:xfrm>
            <a:off x="4140463" y="4368044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" name="Tabela 12">
            <a:extLst>
              <a:ext uri="{FF2B5EF4-FFF2-40B4-BE49-F238E27FC236}">
                <a16:creationId xmlns:a16="http://schemas.microsoft.com/office/drawing/2014/main" id="{776A2FA0-BCD2-402C-9D88-6B2428A727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392085"/>
              </p:ext>
            </p:extLst>
          </p:nvPr>
        </p:nvGraphicFramePr>
        <p:xfrm>
          <a:off x="7563099" y="2476336"/>
          <a:ext cx="4554420" cy="29254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0884">
                  <a:extLst>
                    <a:ext uri="{9D8B030D-6E8A-4147-A177-3AD203B41FA5}">
                      <a16:colId xmlns:a16="http://schemas.microsoft.com/office/drawing/2014/main" val="3626764811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534556033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2720664520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3241485313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327578276"/>
                    </a:ext>
                  </a:extLst>
                </a:gridCol>
              </a:tblGrid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wyjście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9921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86470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90014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8379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85602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49683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843144"/>
                  </a:ext>
                </a:extLst>
              </a:tr>
            </a:tbl>
          </a:graphicData>
        </a:graphic>
      </p:graphicFrame>
      <p:sp>
        <p:nvSpPr>
          <p:cNvPr id="13" name="pole tekstowe 12">
            <a:extLst>
              <a:ext uri="{FF2B5EF4-FFF2-40B4-BE49-F238E27FC236}">
                <a16:creationId xmlns:a16="http://schemas.microsoft.com/office/drawing/2014/main" id="{BFE34F99-0590-4C6C-B4A1-35133185F550}"/>
              </a:ext>
            </a:extLst>
          </p:cNvPr>
          <p:cNvSpPr txBox="1"/>
          <p:nvPr/>
        </p:nvSpPr>
        <p:spPr>
          <a:xfrm>
            <a:off x="7795989" y="1378955"/>
            <a:ext cx="409027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Tabela pamięci dla danych wejściowych: [4, 5, 3, 0, -2]</a:t>
            </a:r>
          </a:p>
        </p:txBody>
      </p: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50952B68-7D84-4E58-A8BB-E483184B0C80}"/>
              </a:ext>
            </a:extLst>
          </p:cNvPr>
          <p:cNvCxnSpPr>
            <a:cxnSpLocks/>
          </p:cNvCxnSpPr>
          <p:nvPr/>
        </p:nvCxnSpPr>
        <p:spPr>
          <a:xfrm>
            <a:off x="6525684" y="2442140"/>
            <a:ext cx="1032664" cy="6268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C5D4B690-853D-4298-AEC9-1D33982B9BC3}"/>
              </a:ext>
            </a:extLst>
          </p:cNvPr>
          <p:cNvSpPr txBox="1"/>
          <p:nvPr/>
        </p:nvSpPr>
        <p:spPr>
          <a:xfrm>
            <a:off x="4480549" y="1966763"/>
            <a:ext cx="40902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operacje przed pętlą</a:t>
            </a:r>
          </a:p>
        </p:txBody>
      </p:sp>
      <p:cxnSp>
        <p:nvCxnSpPr>
          <p:cNvPr id="33" name="Łącznik prosty ze strzałką 32">
            <a:extLst>
              <a:ext uri="{FF2B5EF4-FFF2-40B4-BE49-F238E27FC236}">
                <a16:creationId xmlns:a16="http://schemas.microsoft.com/office/drawing/2014/main" id="{1B5138A7-7AFF-4A02-8365-F409EEE3D407}"/>
              </a:ext>
            </a:extLst>
          </p:cNvPr>
          <p:cNvCxnSpPr>
            <a:cxnSpLocks/>
          </p:cNvCxnSpPr>
          <p:nvPr/>
        </p:nvCxnSpPr>
        <p:spPr>
          <a:xfrm flipV="1">
            <a:off x="6475552" y="5151851"/>
            <a:ext cx="1082796" cy="5717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EA8BA12D-8C5E-4ED4-913A-FE1B5F34460A}"/>
              </a:ext>
            </a:extLst>
          </p:cNvPr>
          <p:cNvSpPr txBox="1"/>
          <p:nvPr/>
        </p:nvSpPr>
        <p:spPr>
          <a:xfrm>
            <a:off x="4960270" y="5593948"/>
            <a:ext cx="40902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operacje po pętli</a:t>
            </a:r>
          </a:p>
        </p:txBody>
      </p:sp>
      <p:cxnSp>
        <p:nvCxnSpPr>
          <p:cNvPr id="36" name="Łącznik prosty ze strzałką 35">
            <a:extLst>
              <a:ext uri="{FF2B5EF4-FFF2-40B4-BE49-F238E27FC236}">
                <a16:creationId xmlns:a16="http://schemas.microsoft.com/office/drawing/2014/main" id="{0CD75716-2DA2-452A-93CA-87A218DA9AF9}"/>
              </a:ext>
            </a:extLst>
          </p:cNvPr>
          <p:cNvCxnSpPr>
            <a:cxnSpLocks/>
            <a:stCxn id="44" idx="2"/>
            <a:endCxn id="4" idx="1"/>
          </p:cNvCxnSpPr>
          <p:nvPr/>
        </p:nvCxnSpPr>
        <p:spPr>
          <a:xfrm>
            <a:off x="6541349" y="3641793"/>
            <a:ext cx="1021750" cy="2972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Łącznik prosty ze strzałką 38">
            <a:extLst>
              <a:ext uri="{FF2B5EF4-FFF2-40B4-BE49-F238E27FC236}">
                <a16:creationId xmlns:a16="http://schemas.microsoft.com/office/drawing/2014/main" id="{23D5C253-A93D-4F74-AA64-EFA3A2BB3C94}"/>
              </a:ext>
            </a:extLst>
          </p:cNvPr>
          <p:cNvCxnSpPr>
            <a:cxnSpLocks/>
            <a:stCxn id="44" idx="2"/>
          </p:cNvCxnSpPr>
          <p:nvPr/>
        </p:nvCxnSpPr>
        <p:spPr>
          <a:xfrm>
            <a:off x="6541349" y="3641793"/>
            <a:ext cx="1016999" cy="7202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Łącznik prosty ze strzałką 40">
            <a:extLst>
              <a:ext uri="{FF2B5EF4-FFF2-40B4-BE49-F238E27FC236}">
                <a16:creationId xmlns:a16="http://schemas.microsoft.com/office/drawing/2014/main" id="{63752F73-BC0C-4CA6-B87E-3D0DCA778E78}"/>
              </a:ext>
            </a:extLst>
          </p:cNvPr>
          <p:cNvCxnSpPr>
            <a:cxnSpLocks/>
            <a:stCxn id="44" idx="2"/>
          </p:cNvCxnSpPr>
          <p:nvPr/>
        </p:nvCxnSpPr>
        <p:spPr>
          <a:xfrm>
            <a:off x="6541349" y="3641793"/>
            <a:ext cx="1021750" cy="11515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8CEE7558-FE02-49B1-9A30-315BC4228120}"/>
              </a:ext>
            </a:extLst>
          </p:cNvPr>
          <p:cNvSpPr txBox="1"/>
          <p:nvPr/>
        </p:nvSpPr>
        <p:spPr>
          <a:xfrm>
            <a:off x="5547438" y="2749241"/>
            <a:ext cx="19878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kolejne iteracje pętli</a:t>
            </a:r>
          </a:p>
        </p:txBody>
      </p:sp>
      <p:cxnSp>
        <p:nvCxnSpPr>
          <p:cNvPr id="48" name="Łącznik prosty ze strzałką 47">
            <a:extLst>
              <a:ext uri="{FF2B5EF4-FFF2-40B4-BE49-F238E27FC236}">
                <a16:creationId xmlns:a16="http://schemas.microsoft.com/office/drawing/2014/main" id="{E99BFBE2-EE2A-41D8-BBC9-13E54AAC2CD4}"/>
              </a:ext>
            </a:extLst>
          </p:cNvPr>
          <p:cNvCxnSpPr>
            <a:cxnSpLocks/>
            <a:stCxn id="44" idx="2"/>
          </p:cNvCxnSpPr>
          <p:nvPr/>
        </p:nvCxnSpPr>
        <p:spPr>
          <a:xfrm flipV="1">
            <a:off x="6541349" y="3514173"/>
            <a:ext cx="1021750" cy="1276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5605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/>
      <p:bldP spid="12" grpId="0"/>
      <p:bldP spid="16" grpId="0" animBg="1"/>
      <p:bldP spid="17" grpId="0" animBg="1"/>
      <p:bldP spid="20" grpId="0" animBg="1"/>
      <p:bldP spid="22" grpId="0" animBg="1"/>
      <p:bldP spid="28" grpId="0" animBg="1"/>
      <p:bldP spid="67" grpId="0" animBg="1"/>
      <p:bldP spid="13" grpId="0"/>
      <p:bldP spid="32" grpId="0"/>
      <p:bldP spid="35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3F0336-7860-43FE-BD08-37F576982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Pozycyjne systemy liczbowe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91AA72A-7CD0-445C-9C4C-819BFEA86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54960F9-E520-4F83-9B9A-15C7C48BCE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5137150"/>
          </a:xfrm>
        </p:spPr>
        <p:txBody>
          <a:bodyPr>
            <a:normAutofit/>
          </a:bodyPr>
          <a:lstStyle/>
          <a:p>
            <a:r>
              <a:rPr lang="pl-PL" dirty="0"/>
              <a:t>System dziesiątkowy</a:t>
            </a:r>
          </a:p>
          <a:p>
            <a:pPr lvl="1"/>
            <a:r>
              <a:rPr lang="pl-PL" dirty="0"/>
              <a:t>Składa się z dziesięciu cyfr: 0, 1, 2, 3, 4, 5, 6, 7, 8, 9.</a:t>
            </a:r>
          </a:p>
          <a:p>
            <a:pPr lvl="1"/>
            <a:r>
              <a:rPr lang="pl-PL" dirty="0"/>
              <a:t>Podstawowy system, używany na co dzień.</a:t>
            </a:r>
          </a:p>
          <a:p>
            <a:r>
              <a:rPr lang="pl-PL" dirty="0"/>
              <a:t>System dwójkowy (binarny)</a:t>
            </a:r>
          </a:p>
          <a:p>
            <a:pPr lvl="1"/>
            <a:r>
              <a:rPr lang="pl-PL" dirty="0"/>
              <a:t>Składa się z dwóch cyfr (bitów): 0, 1.</a:t>
            </a:r>
          </a:p>
          <a:p>
            <a:pPr lvl="1"/>
            <a:r>
              <a:rPr lang="pl-PL" dirty="0"/>
              <a:t>Używany do zapisu liczb w komputerze.</a:t>
            </a:r>
          </a:p>
          <a:p>
            <a:r>
              <a:rPr lang="pl-PL" dirty="0"/>
              <a:t>System szesnastkowy (heksadecymalny)</a:t>
            </a:r>
          </a:p>
          <a:p>
            <a:pPr lvl="1"/>
            <a:r>
              <a:rPr lang="pl-PL" dirty="0"/>
              <a:t>Składa się z szesnastu cyfr: 0, 1, 2, 3, 4, 5, 6, 7, 8, 9, A, B, C, D, E, F.</a:t>
            </a:r>
          </a:p>
          <a:p>
            <a:pPr lvl="1"/>
            <a:r>
              <a:rPr lang="pl-PL" dirty="0"/>
              <a:t>Używany po to, aby przedstawić liczby dwójkowe w sposób bardziej przyjazny dla człowieka.</a:t>
            </a:r>
          </a:p>
          <a:p>
            <a:pPr lvl="1"/>
            <a:r>
              <a:rPr lang="pl-PL" dirty="0"/>
              <a:t>Liczby szesnastkowe są czytelniejsze od dwójkowych i łatwo z nich przejść do systemu dwójkowego.</a:t>
            </a:r>
          </a:p>
        </p:txBody>
      </p:sp>
    </p:spTree>
    <p:extLst>
      <p:ext uri="{BB962C8B-B14F-4D97-AF65-F5344CB8AC3E}">
        <p14:creationId xmlns:p14="http://schemas.microsoft.com/office/powerpoint/2010/main" val="298750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327636-B20B-42A9-92C4-36E1C07C0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6. Algorytm wczytujący </a:t>
            </a:r>
            <a:r>
              <a:rPr lang="pl-PL" i="1" dirty="0"/>
              <a:t>n</a:t>
            </a:r>
            <a:r>
              <a:rPr lang="pl-PL" dirty="0"/>
              <a:t>-elementowy ciąg liczb i obliczający sumę wszystkich liczb parzystych ciągu.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F033CFA-8EFA-48EE-82B3-26A8F39D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40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C7094541-036E-4915-AA75-D7783A3EBF6F}"/>
              </a:ext>
            </a:extLst>
          </p:cNvPr>
          <p:cNvSpPr/>
          <p:nvPr/>
        </p:nvSpPr>
        <p:spPr>
          <a:xfrm>
            <a:off x="5071157" y="1873992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FD07F4E0-6816-4BA7-B2A0-9D084BAD38D4}"/>
              </a:ext>
            </a:extLst>
          </p:cNvPr>
          <p:cNvCxnSpPr>
            <a:cxnSpLocks/>
          </p:cNvCxnSpPr>
          <p:nvPr/>
        </p:nvCxnSpPr>
        <p:spPr>
          <a:xfrm flipH="1">
            <a:off x="5151499" y="1877325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178E5101-A4B0-4082-BE03-3CDE3B8FC8C0}"/>
              </a:ext>
            </a:extLst>
          </p:cNvPr>
          <p:cNvCxnSpPr>
            <a:cxnSpLocks/>
            <a:stCxn id="5" idx="4"/>
            <a:endCxn id="19" idx="0"/>
          </p:cNvCxnSpPr>
          <p:nvPr/>
        </p:nvCxnSpPr>
        <p:spPr>
          <a:xfrm>
            <a:off x="5517297" y="2150690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6BFE0B22-A565-4327-A003-CD999F98769C}"/>
              </a:ext>
            </a:extLst>
          </p:cNvPr>
          <p:cNvSpPr/>
          <p:nvPr/>
        </p:nvSpPr>
        <p:spPr>
          <a:xfrm>
            <a:off x="4655839" y="3236589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F8178225-D35A-4458-BF8E-91E401138626}"/>
              </a:ext>
            </a:extLst>
          </p:cNvPr>
          <p:cNvCxnSpPr>
            <a:cxnSpLocks/>
            <a:stCxn id="8" idx="3"/>
            <a:endCxn id="17" idx="0"/>
          </p:cNvCxnSpPr>
          <p:nvPr/>
        </p:nvCxnSpPr>
        <p:spPr>
          <a:xfrm rot="10800000" flipV="1">
            <a:off x="4161491" y="3501026"/>
            <a:ext cx="494348" cy="4036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979EE433-8FAF-4190-BC34-A84F807F9E25}"/>
              </a:ext>
            </a:extLst>
          </p:cNvPr>
          <p:cNvCxnSpPr>
            <a:cxnSpLocks/>
            <a:stCxn id="8" idx="0"/>
            <a:endCxn id="24" idx="0"/>
          </p:cNvCxnSpPr>
          <p:nvPr/>
        </p:nvCxnSpPr>
        <p:spPr>
          <a:xfrm>
            <a:off x="6312024" y="3501027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DD0606E7-B7B2-408F-AB61-EE04D348DF3C}"/>
              </a:ext>
            </a:extLst>
          </p:cNvPr>
          <p:cNvSpPr txBox="1"/>
          <p:nvPr/>
        </p:nvSpPr>
        <p:spPr>
          <a:xfrm>
            <a:off x="6244518" y="3192619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D928760-C10D-46B3-AB7D-657CA6B938B5}"/>
              </a:ext>
            </a:extLst>
          </p:cNvPr>
          <p:cNvSpPr txBox="1"/>
          <p:nvPr/>
        </p:nvSpPr>
        <p:spPr>
          <a:xfrm>
            <a:off x="4403861" y="3182264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2105B656-39E7-4B11-BCDD-F0F8FCA763D2}"/>
              </a:ext>
            </a:extLst>
          </p:cNvPr>
          <p:cNvCxnSpPr>
            <a:cxnSpLocks/>
            <a:stCxn id="14" idx="2"/>
            <a:endCxn id="5" idx="0"/>
          </p:cNvCxnSpPr>
          <p:nvPr/>
        </p:nvCxnSpPr>
        <p:spPr>
          <a:xfrm>
            <a:off x="5517297" y="1637058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2A5ACE65-1F9A-4BE0-ABB1-A91160DB42BF}"/>
              </a:ext>
            </a:extLst>
          </p:cNvPr>
          <p:cNvSpPr/>
          <p:nvPr/>
        </p:nvSpPr>
        <p:spPr>
          <a:xfrm>
            <a:off x="5037682" y="1268472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D7BA40D7-FCD2-43DA-A160-CF52ED07402B}"/>
              </a:ext>
            </a:extLst>
          </p:cNvPr>
          <p:cNvSpPr/>
          <p:nvPr/>
        </p:nvSpPr>
        <p:spPr>
          <a:xfrm>
            <a:off x="3682479" y="4550246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7" name="Równoległobok 16">
            <a:extLst>
              <a:ext uri="{FF2B5EF4-FFF2-40B4-BE49-F238E27FC236}">
                <a16:creationId xmlns:a16="http://schemas.microsoft.com/office/drawing/2014/main" id="{168B3B31-5901-405E-B547-F0B146060E02}"/>
              </a:ext>
            </a:extLst>
          </p:cNvPr>
          <p:cNvSpPr/>
          <p:nvPr/>
        </p:nvSpPr>
        <p:spPr>
          <a:xfrm>
            <a:off x="3136655" y="3904680"/>
            <a:ext cx="2049672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</a:t>
            </a:r>
          </a:p>
        </p:txBody>
      </p:sp>
      <p:cxnSp>
        <p:nvCxnSpPr>
          <p:cNvPr id="18" name="Łącznik prosty 17">
            <a:extLst>
              <a:ext uri="{FF2B5EF4-FFF2-40B4-BE49-F238E27FC236}">
                <a16:creationId xmlns:a16="http://schemas.microsoft.com/office/drawing/2014/main" id="{D2D8AF0A-E8DB-49B3-BC22-9FCB4F1D5573}"/>
              </a:ext>
            </a:extLst>
          </p:cNvPr>
          <p:cNvCxnSpPr>
            <a:cxnSpLocks/>
          </p:cNvCxnSpPr>
          <p:nvPr/>
        </p:nvCxnSpPr>
        <p:spPr>
          <a:xfrm flipH="1">
            <a:off x="4940402" y="3904679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Prostokąt 18">
            <a:extLst>
              <a:ext uri="{FF2B5EF4-FFF2-40B4-BE49-F238E27FC236}">
                <a16:creationId xmlns:a16="http://schemas.microsoft.com/office/drawing/2014/main" id="{FE62C6B3-2F5F-4187-84ED-A37BB5676B81}"/>
              </a:ext>
            </a:extLst>
          </p:cNvPr>
          <p:cNvSpPr/>
          <p:nvPr/>
        </p:nvSpPr>
        <p:spPr>
          <a:xfrm>
            <a:off x="4704077" y="2424125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3F299C3C-E42B-49C2-908E-9B1D0A05A31E}"/>
              </a:ext>
            </a:extLst>
          </p:cNvPr>
          <p:cNvCxnSpPr>
            <a:cxnSpLocks/>
          </p:cNvCxnSpPr>
          <p:nvPr/>
        </p:nvCxnSpPr>
        <p:spPr>
          <a:xfrm>
            <a:off x="5508471" y="2930140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Prostokąt 20">
            <a:extLst>
              <a:ext uri="{FF2B5EF4-FFF2-40B4-BE49-F238E27FC236}">
                <a16:creationId xmlns:a16="http://schemas.microsoft.com/office/drawing/2014/main" id="{F943FB88-F5B4-452B-9916-1FE0D9F0891B}"/>
              </a:ext>
            </a:extLst>
          </p:cNvPr>
          <p:cNvSpPr/>
          <p:nvPr/>
        </p:nvSpPr>
        <p:spPr>
          <a:xfrm>
            <a:off x="7514243" y="5025812"/>
            <a:ext cx="1819564" cy="37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suma + a</a:t>
            </a:r>
          </a:p>
        </p:txBody>
      </p:sp>
      <p:cxnSp>
        <p:nvCxnSpPr>
          <p:cNvPr id="22" name="Łącznik: łamany 21">
            <a:extLst>
              <a:ext uri="{FF2B5EF4-FFF2-40B4-BE49-F238E27FC236}">
                <a16:creationId xmlns:a16="http://schemas.microsoft.com/office/drawing/2014/main" id="{19A35B98-6609-47BF-976A-957D93CE0DB5}"/>
              </a:ext>
            </a:extLst>
          </p:cNvPr>
          <p:cNvCxnSpPr>
            <a:cxnSpLocks/>
          </p:cNvCxnSpPr>
          <p:nvPr/>
        </p:nvCxnSpPr>
        <p:spPr>
          <a:xfrm rot="10800000">
            <a:off x="5512872" y="3046160"/>
            <a:ext cx="4183529" cy="3105270"/>
          </a:xfrm>
          <a:prstGeom prst="bentConnector3">
            <a:avLst>
              <a:gd name="adj1" fmla="val -8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Łącznik: łamany 22">
            <a:extLst>
              <a:ext uri="{FF2B5EF4-FFF2-40B4-BE49-F238E27FC236}">
                <a16:creationId xmlns:a16="http://schemas.microsoft.com/office/drawing/2014/main" id="{53F2CD52-01A3-4319-8D88-0D7939246E81}"/>
              </a:ext>
            </a:extLst>
          </p:cNvPr>
          <p:cNvCxnSpPr>
            <a:cxnSpLocks/>
          </p:cNvCxnSpPr>
          <p:nvPr/>
        </p:nvCxnSpPr>
        <p:spPr>
          <a:xfrm rot="5400000">
            <a:off x="5740902" y="4892617"/>
            <a:ext cx="967152" cy="235641"/>
          </a:xfrm>
          <a:prstGeom prst="bentConnector3">
            <a:avLst>
              <a:gd name="adj1" fmla="val 125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ównoległobok 23">
            <a:extLst>
              <a:ext uri="{FF2B5EF4-FFF2-40B4-BE49-F238E27FC236}">
                <a16:creationId xmlns:a16="http://schemas.microsoft.com/office/drawing/2014/main" id="{B9AE1D0C-1A0F-4F8A-8058-4A620ED6E506}"/>
              </a:ext>
            </a:extLst>
          </p:cNvPr>
          <p:cNvSpPr/>
          <p:nvPr/>
        </p:nvSpPr>
        <p:spPr>
          <a:xfrm>
            <a:off x="6735646" y="3734307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8B96F50A-5E53-440F-9613-68DDAACFA785}"/>
              </a:ext>
            </a:extLst>
          </p:cNvPr>
          <p:cNvCxnSpPr>
            <a:cxnSpLocks/>
          </p:cNvCxnSpPr>
          <p:nvPr/>
        </p:nvCxnSpPr>
        <p:spPr>
          <a:xfrm flipH="1">
            <a:off x="6833427" y="3732342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Łącznik prosty ze strzałką 25">
            <a:extLst>
              <a:ext uri="{FF2B5EF4-FFF2-40B4-BE49-F238E27FC236}">
                <a16:creationId xmlns:a16="http://schemas.microsoft.com/office/drawing/2014/main" id="{41C05744-0BDE-4A13-8F48-69BA6E2D78A9}"/>
              </a:ext>
            </a:extLst>
          </p:cNvPr>
          <p:cNvCxnSpPr>
            <a:cxnSpLocks/>
          </p:cNvCxnSpPr>
          <p:nvPr/>
        </p:nvCxnSpPr>
        <p:spPr>
          <a:xfrm>
            <a:off x="7164799" y="4042398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Sześciokąt 26">
            <a:extLst>
              <a:ext uri="{FF2B5EF4-FFF2-40B4-BE49-F238E27FC236}">
                <a16:creationId xmlns:a16="http://schemas.microsoft.com/office/drawing/2014/main" id="{A37C0C6C-3BA9-4803-9D19-0038A6168FD7}"/>
              </a:ext>
            </a:extLst>
          </p:cNvPr>
          <p:cNvSpPr/>
          <p:nvPr/>
        </p:nvSpPr>
        <p:spPr>
          <a:xfrm>
            <a:off x="6344327" y="4270847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% 2 == 0</a:t>
            </a:r>
          </a:p>
        </p:txBody>
      </p:sp>
      <p:sp>
        <p:nvSpPr>
          <p:cNvPr id="32" name="Prostokąt 31">
            <a:extLst>
              <a:ext uri="{FF2B5EF4-FFF2-40B4-BE49-F238E27FC236}">
                <a16:creationId xmlns:a16="http://schemas.microsoft.com/office/drawing/2014/main" id="{888E27FB-01CB-4C17-AB15-F75B01FA1F9F}"/>
              </a:ext>
            </a:extLst>
          </p:cNvPr>
          <p:cNvSpPr/>
          <p:nvPr/>
        </p:nvSpPr>
        <p:spPr>
          <a:xfrm>
            <a:off x="7514243" y="5644808"/>
            <a:ext cx="1819564" cy="37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33" name="Łącznik prosty ze strzałką 32">
            <a:extLst>
              <a:ext uri="{FF2B5EF4-FFF2-40B4-BE49-F238E27FC236}">
                <a16:creationId xmlns:a16="http://schemas.microsoft.com/office/drawing/2014/main" id="{B34FB314-B7B4-430E-8B61-EC8D12C8E9DC}"/>
              </a:ext>
            </a:extLst>
          </p:cNvPr>
          <p:cNvCxnSpPr>
            <a:cxnSpLocks/>
          </p:cNvCxnSpPr>
          <p:nvPr/>
        </p:nvCxnSpPr>
        <p:spPr>
          <a:xfrm>
            <a:off x="8408244" y="5406022"/>
            <a:ext cx="0" cy="245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Łącznik: łamany 33">
            <a:extLst>
              <a:ext uri="{FF2B5EF4-FFF2-40B4-BE49-F238E27FC236}">
                <a16:creationId xmlns:a16="http://schemas.microsoft.com/office/drawing/2014/main" id="{5077603E-E514-43A0-AAD3-2939878E0255}"/>
              </a:ext>
            </a:extLst>
          </p:cNvPr>
          <p:cNvCxnSpPr>
            <a:cxnSpLocks/>
            <a:endCxn id="21" idx="0"/>
          </p:cNvCxnSpPr>
          <p:nvPr/>
        </p:nvCxnSpPr>
        <p:spPr>
          <a:xfrm rot="16200000" flipH="1">
            <a:off x="7978615" y="4580402"/>
            <a:ext cx="474364" cy="416456"/>
          </a:xfrm>
          <a:prstGeom prst="bentConnector3">
            <a:avLst>
              <a:gd name="adj1" fmla="val -220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Łącznik prosty ze strzałką 39">
            <a:extLst>
              <a:ext uri="{FF2B5EF4-FFF2-40B4-BE49-F238E27FC236}">
                <a16:creationId xmlns:a16="http://schemas.microsoft.com/office/drawing/2014/main" id="{4894CE19-C5EE-42B4-B4EC-AAB78D4A1DC6}"/>
              </a:ext>
            </a:extLst>
          </p:cNvPr>
          <p:cNvCxnSpPr>
            <a:cxnSpLocks/>
          </p:cNvCxnSpPr>
          <p:nvPr/>
        </p:nvCxnSpPr>
        <p:spPr>
          <a:xfrm>
            <a:off x="6106657" y="5491923"/>
            <a:ext cx="23015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pole tekstowe 45">
            <a:extLst>
              <a:ext uri="{FF2B5EF4-FFF2-40B4-BE49-F238E27FC236}">
                <a16:creationId xmlns:a16="http://schemas.microsoft.com/office/drawing/2014/main" id="{06931A1E-C25B-4719-9D13-89440FCA0151}"/>
              </a:ext>
            </a:extLst>
          </p:cNvPr>
          <p:cNvSpPr txBox="1"/>
          <p:nvPr/>
        </p:nvSpPr>
        <p:spPr>
          <a:xfrm>
            <a:off x="7956625" y="4202531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9D6B7552-884C-4418-9669-2123D2A6DCB2}"/>
              </a:ext>
            </a:extLst>
          </p:cNvPr>
          <p:cNvSpPr txBox="1"/>
          <p:nvPr/>
        </p:nvSpPr>
        <p:spPr>
          <a:xfrm>
            <a:off x="6077023" y="4203986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55" name="Łącznik: łamany 54">
            <a:extLst>
              <a:ext uri="{FF2B5EF4-FFF2-40B4-BE49-F238E27FC236}">
                <a16:creationId xmlns:a16="http://schemas.microsoft.com/office/drawing/2014/main" id="{8FE94C1D-25F6-4017-B277-6C5DF4D48482}"/>
              </a:ext>
            </a:extLst>
          </p:cNvPr>
          <p:cNvCxnSpPr>
            <a:cxnSpLocks/>
          </p:cNvCxnSpPr>
          <p:nvPr/>
        </p:nvCxnSpPr>
        <p:spPr>
          <a:xfrm>
            <a:off x="8408244" y="6019377"/>
            <a:ext cx="1288157" cy="132055"/>
          </a:xfrm>
          <a:prstGeom prst="bentConnector3">
            <a:avLst>
              <a:gd name="adj1" fmla="val -28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y ze strzałką 58">
            <a:extLst>
              <a:ext uri="{FF2B5EF4-FFF2-40B4-BE49-F238E27FC236}">
                <a16:creationId xmlns:a16="http://schemas.microsoft.com/office/drawing/2014/main" id="{FB062EAA-C28D-40AC-ABAA-CDC701E78BBD}"/>
              </a:ext>
            </a:extLst>
          </p:cNvPr>
          <p:cNvCxnSpPr>
            <a:cxnSpLocks/>
          </p:cNvCxnSpPr>
          <p:nvPr/>
        </p:nvCxnSpPr>
        <p:spPr>
          <a:xfrm>
            <a:off x="4134692" y="4309989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36207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  <p:bldP spid="11" grpId="0"/>
      <p:bldP spid="11" grpId="1"/>
      <p:bldP spid="12" grpId="0"/>
      <p:bldP spid="12" grpId="1"/>
      <p:bldP spid="14" grpId="0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  <p:bldP spid="21" grpId="0" animBg="1"/>
      <p:bldP spid="21" grpId="1" animBg="1"/>
      <p:bldP spid="24" grpId="0" animBg="1"/>
      <p:bldP spid="24" grpId="1" animBg="1"/>
      <p:bldP spid="27" grpId="0" animBg="1"/>
      <p:bldP spid="27" grpId="1" animBg="1"/>
      <p:bldP spid="32" grpId="0" animBg="1"/>
      <p:bldP spid="32" grpId="1" animBg="1"/>
      <p:bldP spid="46" grpId="0"/>
      <p:bldP spid="46" grpId="1"/>
      <p:bldP spid="47" grpId="0"/>
      <p:bldP spid="47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AE9AF-13DB-469E-A7E4-B953A9537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6. Algorytm wczytujący </a:t>
            </a:r>
            <a:r>
              <a:rPr lang="pl-PL" i="1" dirty="0"/>
              <a:t>n</a:t>
            </a:r>
            <a:r>
              <a:rPr lang="pl-PL" dirty="0"/>
              <a:t>-elementowy ciąg liczb i obliczający sumę wszystkich liczb parzystych ciągu.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656D3530-557F-49D0-BC6D-FD231E61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41</a:t>
            </a:fld>
            <a:endParaRPr lang="pl-PL" dirty="0"/>
          </a:p>
        </p:txBody>
      </p:sp>
      <p:graphicFrame>
        <p:nvGraphicFramePr>
          <p:cNvPr id="5" name="Tabela 12">
            <a:extLst>
              <a:ext uri="{FF2B5EF4-FFF2-40B4-BE49-F238E27FC236}">
                <a16:creationId xmlns:a16="http://schemas.microsoft.com/office/drawing/2014/main" id="{A8BE6779-592E-44B7-8923-F0AD573BCB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673411"/>
              </p:ext>
            </p:extLst>
          </p:nvPr>
        </p:nvGraphicFramePr>
        <p:xfrm>
          <a:off x="7563099" y="2476336"/>
          <a:ext cx="4554420" cy="3343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0884">
                  <a:extLst>
                    <a:ext uri="{9D8B030D-6E8A-4147-A177-3AD203B41FA5}">
                      <a16:colId xmlns:a16="http://schemas.microsoft.com/office/drawing/2014/main" val="3626764811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534556033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2720664520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3241485313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327578276"/>
                    </a:ext>
                  </a:extLst>
                </a:gridCol>
              </a:tblGrid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wyjście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9921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86470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90014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8379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85602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49683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u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843144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336386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083AC1E1-BACB-4C52-9FC4-5D57578232E2}"/>
              </a:ext>
            </a:extLst>
          </p:cNvPr>
          <p:cNvSpPr txBox="1"/>
          <p:nvPr/>
        </p:nvSpPr>
        <p:spPr>
          <a:xfrm>
            <a:off x="7680176" y="1378955"/>
            <a:ext cx="432047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Tabela pamięci dla danych wejściowych: [5, 6, 3, 0, 4, 7]</a:t>
            </a:r>
          </a:p>
        </p:txBody>
      </p:sp>
      <p:sp>
        <p:nvSpPr>
          <p:cNvPr id="7" name="Równoległobok 6">
            <a:extLst>
              <a:ext uri="{FF2B5EF4-FFF2-40B4-BE49-F238E27FC236}">
                <a16:creationId xmlns:a16="http://schemas.microsoft.com/office/drawing/2014/main" id="{99CB3935-AFE8-4D2F-B2AA-FE11F71F5A72}"/>
              </a:ext>
            </a:extLst>
          </p:cNvPr>
          <p:cNvSpPr/>
          <p:nvPr/>
        </p:nvSpPr>
        <p:spPr>
          <a:xfrm>
            <a:off x="2269909" y="1824784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F2DD2128-031D-404F-8A1E-7FAFD3E31F77}"/>
              </a:ext>
            </a:extLst>
          </p:cNvPr>
          <p:cNvCxnSpPr>
            <a:cxnSpLocks/>
          </p:cNvCxnSpPr>
          <p:nvPr/>
        </p:nvCxnSpPr>
        <p:spPr>
          <a:xfrm flipH="1">
            <a:off x="2350251" y="1828117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C688431A-78E3-4BDF-AFD2-441E9D4C5BF2}"/>
              </a:ext>
            </a:extLst>
          </p:cNvPr>
          <p:cNvCxnSpPr>
            <a:cxnSpLocks/>
            <a:stCxn id="7" idx="4"/>
            <a:endCxn id="20" idx="0"/>
          </p:cNvCxnSpPr>
          <p:nvPr/>
        </p:nvCxnSpPr>
        <p:spPr>
          <a:xfrm>
            <a:off x="2716049" y="2101482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Sześciokąt 9">
            <a:extLst>
              <a:ext uri="{FF2B5EF4-FFF2-40B4-BE49-F238E27FC236}">
                <a16:creationId xmlns:a16="http://schemas.microsoft.com/office/drawing/2014/main" id="{77AD997D-053F-4E49-A80F-B442DA78FBF0}"/>
              </a:ext>
            </a:extLst>
          </p:cNvPr>
          <p:cNvSpPr/>
          <p:nvPr/>
        </p:nvSpPr>
        <p:spPr>
          <a:xfrm>
            <a:off x="1854591" y="3187381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11" name="Łącznik: łamany 10">
            <a:extLst>
              <a:ext uri="{FF2B5EF4-FFF2-40B4-BE49-F238E27FC236}">
                <a16:creationId xmlns:a16="http://schemas.microsoft.com/office/drawing/2014/main" id="{9EA8D03F-C612-451D-8CA5-F1D9F11B6EC1}"/>
              </a:ext>
            </a:extLst>
          </p:cNvPr>
          <p:cNvCxnSpPr>
            <a:cxnSpLocks/>
            <a:stCxn id="10" idx="3"/>
            <a:endCxn id="18" idx="0"/>
          </p:cNvCxnSpPr>
          <p:nvPr/>
        </p:nvCxnSpPr>
        <p:spPr>
          <a:xfrm rot="10800000" flipV="1">
            <a:off x="1360243" y="3451818"/>
            <a:ext cx="494348" cy="4036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Łącznik: łamany 11">
            <a:extLst>
              <a:ext uri="{FF2B5EF4-FFF2-40B4-BE49-F238E27FC236}">
                <a16:creationId xmlns:a16="http://schemas.microsoft.com/office/drawing/2014/main" id="{83017A07-5028-48E4-9762-A11621064B5F}"/>
              </a:ext>
            </a:extLst>
          </p:cNvPr>
          <p:cNvCxnSpPr>
            <a:cxnSpLocks/>
            <a:stCxn id="10" idx="0"/>
            <a:endCxn id="25" idx="0"/>
          </p:cNvCxnSpPr>
          <p:nvPr/>
        </p:nvCxnSpPr>
        <p:spPr>
          <a:xfrm>
            <a:off x="3510776" y="3451819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0E02C8D6-45D1-40BF-8F4E-DDD02677E242}"/>
              </a:ext>
            </a:extLst>
          </p:cNvPr>
          <p:cNvSpPr txBox="1"/>
          <p:nvPr/>
        </p:nvSpPr>
        <p:spPr>
          <a:xfrm>
            <a:off x="3443270" y="3143411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783271D0-5DDD-489F-8A1C-BCFDE64D98C4}"/>
              </a:ext>
            </a:extLst>
          </p:cNvPr>
          <p:cNvSpPr txBox="1"/>
          <p:nvPr/>
        </p:nvSpPr>
        <p:spPr>
          <a:xfrm>
            <a:off x="1602613" y="3133056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E736A740-F78D-428C-947A-7923DFD0ECD9}"/>
              </a:ext>
            </a:extLst>
          </p:cNvPr>
          <p:cNvCxnSpPr>
            <a:cxnSpLocks/>
            <a:stCxn id="16" idx="2"/>
            <a:endCxn id="7" idx="0"/>
          </p:cNvCxnSpPr>
          <p:nvPr/>
        </p:nvCxnSpPr>
        <p:spPr>
          <a:xfrm>
            <a:off x="2716049" y="1587850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7A36EC7C-2F30-49FF-BA7F-F8D9C8C8C13E}"/>
              </a:ext>
            </a:extLst>
          </p:cNvPr>
          <p:cNvSpPr/>
          <p:nvPr/>
        </p:nvSpPr>
        <p:spPr>
          <a:xfrm>
            <a:off x="2236434" y="1219264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77F57605-73FB-417B-A771-A0D48D571616}"/>
              </a:ext>
            </a:extLst>
          </p:cNvPr>
          <p:cNvSpPr/>
          <p:nvPr/>
        </p:nvSpPr>
        <p:spPr>
          <a:xfrm>
            <a:off x="881231" y="4501038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8" name="Równoległobok 17">
            <a:extLst>
              <a:ext uri="{FF2B5EF4-FFF2-40B4-BE49-F238E27FC236}">
                <a16:creationId xmlns:a16="http://schemas.microsoft.com/office/drawing/2014/main" id="{3A4602C3-B0D9-4E9F-BB6E-0FE21BD868A6}"/>
              </a:ext>
            </a:extLst>
          </p:cNvPr>
          <p:cNvSpPr/>
          <p:nvPr/>
        </p:nvSpPr>
        <p:spPr>
          <a:xfrm>
            <a:off x="335407" y="3855472"/>
            <a:ext cx="2049672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</a:t>
            </a: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B2F3E421-1C35-4942-A7DF-C8EBDDDD7769}"/>
              </a:ext>
            </a:extLst>
          </p:cNvPr>
          <p:cNvCxnSpPr>
            <a:cxnSpLocks/>
          </p:cNvCxnSpPr>
          <p:nvPr/>
        </p:nvCxnSpPr>
        <p:spPr>
          <a:xfrm flipH="1">
            <a:off x="2139154" y="3855471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Prostokąt 19">
            <a:extLst>
              <a:ext uri="{FF2B5EF4-FFF2-40B4-BE49-F238E27FC236}">
                <a16:creationId xmlns:a16="http://schemas.microsoft.com/office/drawing/2014/main" id="{049C7A81-C663-4F47-A1CD-5D7201C278FA}"/>
              </a:ext>
            </a:extLst>
          </p:cNvPr>
          <p:cNvSpPr/>
          <p:nvPr/>
        </p:nvSpPr>
        <p:spPr>
          <a:xfrm>
            <a:off x="1902829" y="2374917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FED5F162-E593-4E03-9483-EC7568397D6E}"/>
              </a:ext>
            </a:extLst>
          </p:cNvPr>
          <p:cNvCxnSpPr>
            <a:cxnSpLocks/>
          </p:cNvCxnSpPr>
          <p:nvPr/>
        </p:nvCxnSpPr>
        <p:spPr>
          <a:xfrm>
            <a:off x="2707223" y="2880932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Prostokąt 21">
            <a:extLst>
              <a:ext uri="{FF2B5EF4-FFF2-40B4-BE49-F238E27FC236}">
                <a16:creationId xmlns:a16="http://schemas.microsoft.com/office/drawing/2014/main" id="{44F320E3-DF67-4A98-BFBA-B6B8067125D0}"/>
              </a:ext>
            </a:extLst>
          </p:cNvPr>
          <p:cNvSpPr/>
          <p:nvPr/>
        </p:nvSpPr>
        <p:spPr>
          <a:xfrm>
            <a:off x="4712995" y="4976604"/>
            <a:ext cx="1819564" cy="37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suma + a</a:t>
            </a:r>
          </a:p>
        </p:txBody>
      </p:sp>
      <p:cxnSp>
        <p:nvCxnSpPr>
          <p:cNvPr id="23" name="Łącznik: łamany 22">
            <a:extLst>
              <a:ext uri="{FF2B5EF4-FFF2-40B4-BE49-F238E27FC236}">
                <a16:creationId xmlns:a16="http://schemas.microsoft.com/office/drawing/2014/main" id="{30AF4CBE-DEC5-43FA-B536-F0F61024DF12}"/>
              </a:ext>
            </a:extLst>
          </p:cNvPr>
          <p:cNvCxnSpPr>
            <a:cxnSpLocks/>
          </p:cNvCxnSpPr>
          <p:nvPr/>
        </p:nvCxnSpPr>
        <p:spPr>
          <a:xfrm rot="10800000">
            <a:off x="2711624" y="2996952"/>
            <a:ext cx="4183529" cy="3105270"/>
          </a:xfrm>
          <a:prstGeom prst="bentConnector3">
            <a:avLst>
              <a:gd name="adj1" fmla="val -8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Łącznik: łamany 23">
            <a:extLst>
              <a:ext uri="{FF2B5EF4-FFF2-40B4-BE49-F238E27FC236}">
                <a16:creationId xmlns:a16="http://schemas.microsoft.com/office/drawing/2014/main" id="{3258EB46-68F4-497E-8CB5-3083A7BD5CF8}"/>
              </a:ext>
            </a:extLst>
          </p:cNvPr>
          <p:cNvCxnSpPr>
            <a:cxnSpLocks/>
          </p:cNvCxnSpPr>
          <p:nvPr/>
        </p:nvCxnSpPr>
        <p:spPr>
          <a:xfrm rot="5400000">
            <a:off x="2939654" y="4843409"/>
            <a:ext cx="967152" cy="235641"/>
          </a:xfrm>
          <a:prstGeom prst="bentConnector3">
            <a:avLst>
              <a:gd name="adj1" fmla="val 125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ównoległobok 24">
            <a:extLst>
              <a:ext uri="{FF2B5EF4-FFF2-40B4-BE49-F238E27FC236}">
                <a16:creationId xmlns:a16="http://schemas.microsoft.com/office/drawing/2014/main" id="{CB454487-765F-4032-ADF6-41C5A7184A04}"/>
              </a:ext>
            </a:extLst>
          </p:cNvPr>
          <p:cNvSpPr/>
          <p:nvPr/>
        </p:nvSpPr>
        <p:spPr>
          <a:xfrm>
            <a:off x="3934398" y="3685099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6" name="Łącznik prosty 25">
            <a:extLst>
              <a:ext uri="{FF2B5EF4-FFF2-40B4-BE49-F238E27FC236}">
                <a16:creationId xmlns:a16="http://schemas.microsoft.com/office/drawing/2014/main" id="{B19532A2-68AD-4F39-9D3B-81C94CF0587F}"/>
              </a:ext>
            </a:extLst>
          </p:cNvPr>
          <p:cNvCxnSpPr>
            <a:cxnSpLocks/>
          </p:cNvCxnSpPr>
          <p:nvPr/>
        </p:nvCxnSpPr>
        <p:spPr>
          <a:xfrm flipH="1">
            <a:off x="4032179" y="3683134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96DC8243-CFD0-4BE7-BD28-DE0B395598E4}"/>
              </a:ext>
            </a:extLst>
          </p:cNvPr>
          <p:cNvCxnSpPr>
            <a:cxnSpLocks/>
          </p:cNvCxnSpPr>
          <p:nvPr/>
        </p:nvCxnSpPr>
        <p:spPr>
          <a:xfrm>
            <a:off x="4363551" y="3993190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Sześciokąt 27">
            <a:extLst>
              <a:ext uri="{FF2B5EF4-FFF2-40B4-BE49-F238E27FC236}">
                <a16:creationId xmlns:a16="http://schemas.microsoft.com/office/drawing/2014/main" id="{C5D15DAA-F4DE-4304-8393-30DF6138FA87}"/>
              </a:ext>
            </a:extLst>
          </p:cNvPr>
          <p:cNvSpPr/>
          <p:nvPr/>
        </p:nvSpPr>
        <p:spPr>
          <a:xfrm>
            <a:off x="3543079" y="4221639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% 2 == 0</a:t>
            </a:r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id="{1A1A94EE-EE2A-472A-B645-DD9E4F93DA3D}"/>
              </a:ext>
            </a:extLst>
          </p:cNvPr>
          <p:cNvSpPr/>
          <p:nvPr/>
        </p:nvSpPr>
        <p:spPr>
          <a:xfrm>
            <a:off x="4712995" y="5595600"/>
            <a:ext cx="1819564" cy="37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876EC78D-C5A3-4CB1-99DF-ACA33F065BEA}"/>
              </a:ext>
            </a:extLst>
          </p:cNvPr>
          <p:cNvCxnSpPr>
            <a:cxnSpLocks/>
          </p:cNvCxnSpPr>
          <p:nvPr/>
        </p:nvCxnSpPr>
        <p:spPr>
          <a:xfrm>
            <a:off x="5606996" y="5356814"/>
            <a:ext cx="0" cy="245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Łącznik: łamany 30">
            <a:extLst>
              <a:ext uri="{FF2B5EF4-FFF2-40B4-BE49-F238E27FC236}">
                <a16:creationId xmlns:a16="http://schemas.microsoft.com/office/drawing/2014/main" id="{0F1F790E-9B16-49B7-80AF-44101184F153}"/>
              </a:ext>
            </a:extLst>
          </p:cNvPr>
          <p:cNvCxnSpPr>
            <a:cxnSpLocks/>
            <a:endCxn id="22" idx="0"/>
          </p:cNvCxnSpPr>
          <p:nvPr/>
        </p:nvCxnSpPr>
        <p:spPr>
          <a:xfrm rot="16200000" flipH="1">
            <a:off x="5177367" y="4531194"/>
            <a:ext cx="474364" cy="416456"/>
          </a:xfrm>
          <a:prstGeom prst="bentConnector3">
            <a:avLst>
              <a:gd name="adj1" fmla="val -220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id="{86A04833-83A2-41BC-B8D9-25CDED4A942C}"/>
              </a:ext>
            </a:extLst>
          </p:cNvPr>
          <p:cNvCxnSpPr>
            <a:cxnSpLocks/>
          </p:cNvCxnSpPr>
          <p:nvPr/>
        </p:nvCxnSpPr>
        <p:spPr>
          <a:xfrm>
            <a:off x="3305409" y="5442715"/>
            <a:ext cx="2301587" cy="2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6431C7E3-6D63-4E64-8C5D-8F02AA2EB392}"/>
              </a:ext>
            </a:extLst>
          </p:cNvPr>
          <p:cNvSpPr txBox="1"/>
          <p:nvPr/>
        </p:nvSpPr>
        <p:spPr>
          <a:xfrm>
            <a:off x="5155377" y="4153323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722F290E-7520-4530-9836-9196699A292C}"/>
              </a:ext>
            </a:extLst>
          </p:cNvPr>
          <p:cNvSpPr txBox="1"/>
          <p:nvPr/>
        </p:nvSpPr>
        <p:spPr>
          <a:xfrm>
            <a:off x="3275775" y="415477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35" name="Łącznik: łamany 34">
            <a:extLst>
              <a:ext uri="{FF2B5EF4-FFF2-40B4-BE49-F238E27FC236}">
                <a16:creationId xmlns:a16="http://schemas.microsoft.com/office/drawing/2014/main" id="{56698E8F-2880-4A0B-97FE-2975A64ACCF5}"/>
              </a:ext>
            </a:extLst>
          </p:cNvPr>
          <p:cNvCxnSpPr>
            <a:cxnSpLocks/>
          </p:cNvCxnSpPr>
          <p:nvPr/>
        </p:nvCxnSpPr>
        <p:spPr>
          <a:xfrm>
            <a:off x="5606996" y="5970169"/>
            <a:ext cx="1288157" cy="132055"/>
          </a:xfrm>
          <a:prstGeom prst="bentConnector3">
            <a:avLst>
              <a:gd name="adj1" fmla="val -28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y ze strzałką 35">
            <a:extLst>
              <a:ext uri="{FF2B5EF4-FFF2-40B4-BE49-F238E27FC236}">
                <a16:creationId xmlns:a16="http://schemas.microsoft.com/office/drawing/2014/main" id="{33698E7F-EBA4-4A71-ACC1-418640DBB46A}"/>
              </a:ext>
            </a:extLst>
          </p:cNvPr>
          <p:cNvCxnSpPr>
            <a:cxnSpLocks/>
          </p:cNvCxnSpPr>
          <p:nvPr/>
        </p:nvCxnSpPr>
        <p:spPr>
          <a:xfrm>
            <a:off x="1333444" y="4260781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569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 animBg="1"/>
      <p:bldP spid="13" grpId="0"/>
      <p:bldP spid="14" grpId="0"/>
      <p:bldP spid="16" grpId="0" animBg="1"/>
      <p:bldP spid="17" grpId="0" animBg="1"/>
      <p:bldP spid="18" grpId="0" animBg="1"/>
      <p:bldP spid="20" grpId="0" animBg="1"/>
      <p:bldP spid="22" grpId="0" animBg="1"/>
      <p:bldP spid="25" grpId="0" animBg="1"/>
      <p:bldP spid="28" grpId="0" animBg="1"/>
      <p:bldP spid="29" grpId="0" animBg="1"/>
      <p:bldP spid="33" grpId="0"/>
      <p:bldP spid="3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EA49B2-D5B6-482A-81C8-0B7F00B21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7. Algorytm wczytujący </a:t>
            </a:r>
            <a:r>
              <a:rPr lang="pl-PL" i="1" dirty="0"/>
              <a:t>n</a:t>
            </a:r>
            <a:r>
              <a:rPr lang="pl-PL" dirty="0"/>
              <a:t>-elementowy ciąg liczb i obliczający iloczyn jego elementów.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0ADE543-C22D-4FB0-9417-C113AC38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42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A1A764FE-B148-4039-A617-10A6B5EBBF0A}"/>
              </a:ext>
            </a:extLst>
          </p:cNvPr>
          <p:cNvSpPr/>
          <p:nvPr/>
        </p:nvSpPr>
        <p:spPr>
          <a:xfrm>
            <a:off x="5526976" y="2320183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F8B7526B-C638-43C7-B024-13BB822DD7BC}"/>
              </a:ext>
            </a:extLst>
          </p:cNvPr>
          <p:cNvCxnSpPr>
            <a:cxnSpLocks/>
          </p:cNvCxnSpPr>
          <p:nvPr/>
        </p:nvCxnSpPr>
        <p:spPr>
          <a:xfrm flipH="1">
            <a:off x="5607318" y="2323516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CAF21B87-A3F6-4E84-B00C-B2B1BF82A443}"/>
              </a:ext>
            </a:extLst>
          </p:cNvPr>
          <p:cNvCxnSpPr>
            <a:cxnSpLocks/>
            <a:stCxn id="5" idx="4"/>
            <a:endCxn id="22" idx="0"/>
          </p:cNvCxnSpPr>
          <p:nvPr/>
        </p:nvCxnSpPr>
        <p:spPr>
          <a:xfrm>
            <a:off x="5973116" y="2596881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33D1BA6C-FFCB-4FF7-BB6E-35A268B05563}"/>
              </a:ext>
            </a:extLst>
          </p:cNvPr>
          <p:cNvSpPr/>
          <p:nvPr/>
        </p:nvSpPr>
        <p:spPr>
          <a:xfrm>
            <a:off x="5111658" y="3682780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AB202309-1FF0-42BB-81B5-3D7A41636970}"/>
              </a:ext>
            </a:extLst>
          </p:cNvPr>
          <p:cNvCxnSpPr>
            <a:cxnSpLocks/>
            <a:stCxn id="8" idx="3"/>
            <a:endCxn id="20" idx="0"/>
          </p:cNvCxnSpPr>
          <p:nvPr/>
        </p:nvCxnSpPr>
        <p:spPr>
          <a:xfrm rot="10800000" flipV="1">
            <a:off x="4617310" y="3947217"/>
            <a:ext cx="494348" cy="4036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6C4AF838-91DC-4264-A7D0-84DF80E32A7E}"/>
              </a:ext>
            </a:extLst>
          </p:cNvPr>
          <p:cNvCxnSpPr>
            <a:cxnSpLocks/>
            <a:stCxn id="8" idx="0"/>
            <a:endCxn id="67" idx="0"/>
          </p:cNvCxnSpPr>
          <p:nvPr/>
        </p:nvCxnSpPr>
        <p:spPr>
          <a:xfrm>
            <a:off x="6767843" y="3947218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C18E9C-8DC2-4BF6-BBD4-92A38B4FA78A}"/>
              </a:ext>
            </a:extLst>
          </p:cNvPr>
          <p:cNvSpPr txBox="1"/>
          <p:nvPr/>
        </p:nvSpPr>
        <p:spPr>
          <a:xfrm>
            <a:off x="6700337" y="363881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83C991D-CF7C-415D-9658-EAE51D92FF0A}"/>
              </a:ext>
            </a:extLst>
          </p:cNvPr>
          <p:cNvSpPr txBox="1"/>
          <p:nvPr/>
        </p:nvSpPr>
        <p:spPr>
          <a:xfrm>
            <a:off x="4859680" y="3628455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E062244F-4AF4-4F24-AFF4-DC831F260048}"/>
              </a:ext>
            </a:extLst>
          </p:cNvPr>
          <p:cNvCxnSpPr>
            <a:cxnSpLocks/>
            <a:stCxn id="16" idx="2"/>
            <a:endCxn id="5" idx="0"/>
          </p:cNvCxnSpPr>
          <p:nvPr/>
        </p:nvCxnSpPr>
        <p:spPr>
          <a:xfrm>
            <a:off x="5973116" y="2083249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362E6DBF-F5CB-4846-8EB6-35A2D64C88AF}"/>
              </a:ext>
            </a:extLst>
          </p:cNvPr>
          <p:cNvSpPr/>
          <p:nvPr/>
        </p:nvSpPr>
        <p:spPr>
          <a:xfrm>
            <a:off x="5493501" y="1714663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B9366B32-3B81-44B4-AF7D-A6E12271FCB0}"/>
              </a:ext>
            </a:extLst>
          </p:cNvPr>
          <p:cNvSpPr/>
          <p:nvPr/>
        </p:nvSpPr>
        <p:spPr>
          <a:xfrm>
            <a:off x="5512078" y="5438467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18" name="Łącznik: łamany 17">
            <a:extLst>
              <a:ext uri="{FF2B5EF4-FFF2-40B4-BE49-F238E27FC236}">
                <a16:creationId xmlns:a16="http://schemas.microsoft.com/office/drawing/2014/main" id="{BFE40BDE-FF74-4DFA-8654-0E83D3F83DDD}"/>
              </a:ext>
            </a:extLst>
          </p:cNvPr>
          <p:cNvCxnSpPr>
            <a:cxnSpLocks/>
            <a:stCxn id="20" idx="3"/>
            <a:endCxn id="17" idx="0"/>
          </p:cNvCxnSpPr>
          <p:nvPr/>
        </p:nvCxnSpPr>
        <p:spPr>
          <a:xfrm rot="16200000" flipH="1">
            <a:off x="4922694" y="4396869"/>
            <a:ext cx="686017" cy="139717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ównoległobok 19">
            <a:extLst>
              <a:ext uri="{FF2B5EF4-FFF2-40B4-BE49-F238E27FC236}">
                <a16:creationId xmlns:a16="http://schemas.microsoft.com/office/drawing/2014/main" id="{7DA49BAB-DE87-4199-A51B-39F9D3F3FF9C}"/>
              </a:ext>
            </a:extLst>
          </p:cNvPr>
          <p:cNvSpPr/>
          <p:nvPr/>
        </p:nvSpPr>
        <p:spPr>
          <a:xfrm>
            <a:off x="3592474" y="4350871"/>
            <a:ext cx="2049672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iloczyn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E515441D-61F8-45D9-91AC-E48B78E002BA}"/>
              </a:ext>
            </a:extLst>
          </p:cNvPr>
          <p:cNvCxnSpPr>
            <a:cxnSpLocks/>
          </p:cNvCxnSpPr>
          <p:nvPr/>
        </p:nvCxnSpPr>
        <p:spPr>
          <a:xfrm flipH="1">
            <a:off x="5393124" y="4350869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Prostokąt 21">
            <a:extLst>
              <a:ext uri="{FF2B5EF4-FFF2-40B4-BE49-F238E27FC236}">
                <a16:creationId xmlns:a16="http://schemas.microsoft.com/office/drawing/2014/main" id="{7D87D2BF-3562-48CD-8CF5-CAFEEB9F66C1}"/>
              </a:ext>
            </a:extLst>
          </p:cNvPr>
          <p:cNvSpPr/>
          <p:nvPr/>
        </p:nvSpPr>
        <p:spPr>
          <a:xfrm>
            <a:off x="5159896" y="2870316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iloczyn = 1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DCBB3D84-EA07-4F75-A511-C1ADFF2CAF0C}"/>
              </a:ext>
            </a:extLst>
          </p:cNvPr>
          <p:cNvCxnSpPr>
            <a:cxnSpLocks/>
          </p:cNvCxnSpPr>
          <p:nvPr/>
        </p:nvCxnSpPr>
        <p:spPr>
          <a:xfrm>
            <a:off x="5964290" y="3376331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Prostokąt 27">
            <a:extLst>
              <a:ext uri="{FF2B5EF4-FFF2-40B4-BE49-F238E27FC236}">
                <a16:creationId xmlns:a16="http://schemas.microsoft.com/office/drawing/2014/main" id="{390762D3-B223-4B2C-9060-D4424E67D374}"/>
              </a:ext>
            </a:extLst>
          </p:cNvPr>
          <p:cNvSpPr/>
          <p:nvPr/>
        </p:nvSpPr>
        <p:spPr>
          <a:xfrm>
            <a:off x="6539838" y="4750268"/>
            <a:ext cx="2161559" cy="533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iloczyn = iloczyn ⋅ a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38" name="Łącznik: łamany 37">
            <a:extLst>
              <a:ext uri="{FF2B5EF4-FFF2-40B4-BE49-F238E27FC236}">
                <a16:creationId xmlns:a16="http://schemas.microsoft.com/office/drawing/2014/main" id="{7BD87D79-40BF-4C6E-A502-325C83A30219}"/>
              </a:ext>
            </a:extLst>
          </p:cNvPr>
          <p:cNvCxnSpPr>
            <a:cxnSpLocks/>
          </p:cNvCxnSpPr>
          <p:nvPr/>
        </p:nvCxnSpPr>
        <p:spPr>
          <a:xfrm rot="10800000">
            <a:off x="5973116" y="3537907"/>
            <a:ext cx="2949120" cy="1900560"/>
          </a:xfrm>
          <a:prstGeom prst="bentConnector3">
            <a:avLst>
              <a:gd name="adj1" fmla="val 13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Łącznik: łamany 41">
            <a:extLst>
              <a:ext uri="{FF2B5EF4-FFF2-40B4-BE49-F238E27FC236}">
                <a16:creationId xmlns:a16="http://schemas.microsoft.com/office/drawing/2014/main" id="{5C16D290-A66D-4C9F-956A-F974CB9A1D7A}"/>
              </a:ext>
            </a:extLst>
          </p:cNvPr>
          <p:cNvCxnSpPr>
            <a:cxnSpLocks/>
            <a:stCxn id="28" idx="2"/>
          </p:cNvCxnSpPr>
          <p:nvPr/>
        </p:nvCxnSpPr>
        <p:spPr>
          <a:xfrm rot="16200000" flipH="1">
            <a:off x="8192900" y="4711096"/>
            <a:ext cx="157055" cy="130161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ównoległobok 66">
            <a:extLst>
              <a:ext uri="{FF2B5EF4-FFF2-40B4-BE49-F238E27FC236}">
                <a16:creationId xmlns:a16="http://schemas.microsoft.com/office/drawing/2014/main" id="{E813F085-E4A8-4346-A184-F248AD52D32D}"/>
              </a:ext>
            </a:extLst>
          </p:cNvPr>
          <p:cNvSpPr/>
          <p:nvPr/>
        </p:nvSpPr>
        <p:spPr>
          <a:xfrm>
            <a:off x="7191465" y="4180498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68" name="Łącznik prosty 67">
            <a:extLst>
              <a:ext uri="{FF2B5EF4-FFF2-40B4-BE49-F238E27FC236}">
                <a16:creationId xmlns:a16="http://schemas.microsoft.com/office/drawing/2014/main" id="{A5C381EF-A872-44DF-AF1E-ACDDDBCD8249}"/>
              </a:ext>
            </a:extLst>
          </p:cNvPr>
          <p:cNvCxnSpPr>
            <a:cxnSpLocks/>
          </p:cNvCxnSpPr>
          <p:nvPr/>
        </p:nvCxnSpPr>
        <p:spPr>
          <a:xfrm flipH="1">
            <a:off x="7289246" y="4178533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Łącznik prosty ze strzałką 72">
            <a:extLst>
              <a:ext uri="{FF2B5EF4-FFF2-40B4-BE49-F238E27FC236}">
                <a16:creationId xmlns:a16="http://schemas.microsoft.com/office/drawing/2014/main" id="{0C00B19A-0516-49A2-A2EE-7FA6F399A7EF}"/>
              </a:ext>
            </a:extLst>
          </p:cNvPr>
          <p:cNvCxnSpPr>
            <a:cxnSpLocks/>
          </p:cNvCxnSpPr>
          <p:nvPr/>
        </p:nvCxnSpPr>
        <p:spPr>
          <a:xfrm>
            <a:off x="7620618" y="4488589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7167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  <p:bldP spid="11" grpId="0"/>
      <p:bldP spid="11" grpId="1"/>
      <p:bldP spid="12" grpId="0"/>
      <p:bldP spid="12" grpId="1"/>
      <p:bldP spid="16" grpId="0" animBg="1"/>
      <p:bldP spid="16" grpId="1" animBg="1"/>
      <p:bldP spid="17" grpId="0" animBg="1"/>
      <p:bldP spid="17" grpId="1" animBg="1"/>
      <p:bldP spid="20" grpId="0" animBg="1"/>
      <p:bldP spid="20" grpId="1" animBg="1"/>
      <p:bldP spid="22" grpId="0" animBg="1"/>
      <p:bldP spid="22" grpId="1" animBg="1"/>
      <p:bldP spid="28" grpId="0" animBg="1"/>
      <p:bldP spid="28" grpId="1" animBg="1"/>
      <p:bldP spid="67" grpId="0" animBg="1"/>
      <p:bldP spid="67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EA49B2-D5B6-482A-81C8-0B7F00B21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7. Algorytm wczytujący </a:t>
            </a:r>
            <a:r>
              <a:rPr lang="pl-PL" i="1" dirty="0"/>
              <a:t>n</a:t>
            </a:r>
            <a:r>
              <a:rPr lang="pl-PL" dirty="0"/>
              <a:t>-elementowy ciąg liczb i obliczający iloczyn jego elementów.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0ADE543-C22D-4FB0-9417-C113AC38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43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A1A764FE-B148-4039-A617-10A6B5EBBF0A}"/>
              </a:ext>
            </a:extLst>
          </p:cNvPr>
          <p:cNvSpPr/>
          <p:nvPr/>
        </p:nvSpPr>
        <p:spPr>
          <a:xfrm>
            <a:off x="2563074" y="2317925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F8B7526B-C638-43C7-B024-13BB822DD7BC}"/>
              </a:ext>
            </a:extLst>
          </p:cNvPr>
          <p:cNvCxnSpPr>
            <a:cxnSpLocks/>
          </p:cNvCxnSpPr>
          <p:nvPr/>
        </p:nvCxnSpPr>
        <p:spPr>
          <a:xfrm flipH="1">
            <a:off x="2643416" y="2321258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CAF21B87-A3F6-4E84-B00C-B2B1BF82A443}"/>
              </a:ext>
            </a:extLst>
          </p:cNvPr>
          <p:cNvCxnSpPr>
            <a:cxnSpLocks/>
            <a:stCxn id="5" idx="4"/>
            <a:endCxn id="22" idx="0"/>
          </p:cNvCxnSpPr>
          <p:nvPr/>
        </p:nvCxnSpPr>
        <p:spPr>
          <a:xfrm>
            <a:off x="3009214" y="2594623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33D1BA6C-FFCB-4FF7-BB6E-35A268B05563}"/>
              </a:ext>
            </a:extLst>
          </p:cNvPr>
          <p:cNvSpPr/>
          <p:nvPr/>
        </p:nvSpPr>
        <p:spPr>
          <a:xfrm>
            <a:off x="2147756" y="3680522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AB202309-1FF0-42BB-81B5-3D7A41636970}"/>
              </a:ext>
            </a:extLst>
          </p:cNvPr>
          <p:cNvCxnSpPr>
            <a:cxnSpLocks/>
            <a:stCxn id="8" idx="3"/>
            <a:endCxn id="20" idx="0"/>
          </p:cNvCxnSpPr>
          <p:nvPr/>
        </p:nvCxnSpPr>
        <p:spPr>
          <a:xfrm rot="10800000" flipV="1">
            <a:off x="1653408" y="3944959"/>
            <a:ext cx="494348" cy="4036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6C4AF838-91DC-4264-A7D0-84DF80E32A7E}"/>
              </a:ext>
            </a:extLst>
          </p:cNvPr>
          <p:cNvCxnSpPr>
            <a:cxnSpLocks/>
            <a:stCxn id="8" idx="0"/>
            <a:endCxn id="67" idx="0"/>
          </p:cNvCxnSpPr>
          <p:nvPr/>
        </p:nvCxnSpPr>
        <p:spPr>
          <a:xfrm>
            <a:off x="3803941" y="3944960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AC18E9C-8DC2-4BF6-BBD4-92A38B4FA78A}"/>
              </a:ext>
            </a:extLst>
          </p:cNvPr>
          <p:cNvSpPr txBox="1"/>
          <p:nvPr/>
        </p:nvSpPr>
        <p:spPr>
          <a:xfrm>
            <a:off x="3736435" y="3636552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83C991D-CF7C-415D-9658-EAE51D92FF0A}"/>
              </a:ext>
            </a:extLst>
          </p:cNvPr>
          <p:cNvSpPr txBox="1"/>
          <p:nvPr/>
        </p:nvSpPr>
        <p:spPr>
          <a:xfrm>
            <a:off x="1895778" y="3626197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E062244F-4AF4-4F24-AFF4-DC831F260048}"/>
              </a:ext>
            </a:extLst>
          </p:cNvPr>
          <p:cNvCxnSpPr>
            <a:cxnSpLocks/>
            <a:stCxn id="16" idx="2"/>
            <a:endCxn id="5" idx="0"/>
          </p:cNvCxnSpPr>
          <p:nvPr/>
        </p:nvCxnSpPr>
        <p:spPr>
          <a:xfrm>
            <a:off x="3009214" y="2080991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362E6DBF-F5CB-4846-8EB6-35A2D64C88AF}"/>
              </a:ext>
            </a:extLst>
          </p:cNvPr>
          <p:cNvSpPr/>
          <p:nvPr/>
        </p:nvSpPr>
        <p:spPr>
          <a:xfrm>
            <a:off x="2529599" y="1712405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B9366B32-3B81-44B4-AF7D-A6E12271FCB0}"/>
              </a:ext>
            </a:extLst>
          </p:cNvPr>
          <p:cNvSpPr/>
          <p:nvPr/>
        </p:nvSpPr>
        <p:spPr>
          <a:xfrm>
            <a:off x="2548176" y="5436209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cxnSp>
        <p:nvCxnSpPr>
          <p:cNvPr id="18" name="Łącznik: łamany 17">
            <a:extLst>
              <a:ext uri="{FF2B5EF4-FFF2-40B4-BE49-F238E27FC236}">
                <a16:creationId xmlns:a16="http://schemas.microsoft.com/office/drawing/2014/main" id="{BFE40BDE-FF74-4DFA-8654-0E83D3F83DDD}"/>
              </a:ext>
            </a:extLst>
          </p:cNvPr>
          <p:cNvCxnSpPr>
            <a:cxnSpLocks/>
            <a:stCxn id="20" idx="3"/>
            <a:endCxn id="17" idx="0"/>
          </p:cNvCxnSpPr>
          <p:nvPr/>
        </p:nvCxnSpPr>
        <p:spPr>
          <a:xfrm rot="16200000" flipH="1">
            <a:off x="1958792" y="4394611"/>
            <a:ext cx="686017" cy="139717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ównoległobok 19">
            <a:extLst>
              <a:ext uri="{FF2B5EF4-FFF2-40B4-BE49-F238E27FC236}">
                <a16:creationId xmlns:a16="http://schemas.microsoft.com/office/drawing/2014/main" id="{7DA49BAB-DE87-4199-A51B-39F9D3F3FF9C}"/>
              </a:ext>
            </a:extLst>
          </p:cNvPr>
          <p:cNvSpPr/>
          <p:nvPr/>
        </p:nvSpPr>
        <p:spPr>
          <a:xfrm>
            <a:off x="628572" y="4348613"/>
            <a:ext cx="2049672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iloczyn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E515441D-61F8-45D9-91AC-E48B78E002BA}"/>
              </a:ext>
            </a:extLst>
          </p:cNvPr>
          <p:cNvCxnSpPr>
            <a:cxnSpLocks/>
          </p:cNvCxnSpPr>
          <p:nvPr/>
        </p:nvCxnSpPr>
        <p:spPr>
          <a:xfrm flipH="1">
            <a:off x="2429222" y="4348611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Prostokąt 21">
            <a:extLst>
              <a:ext uri="{FF2B5EF4-FFF2-40B4-BE49-F238E27FC236}">
                <a16:creationId xmlns:a16="http://schemas.microsoft.com/office/drawing/2014/main" id="{7D87D2BF-3562-48CD-8CF5-CAFEEB9F66C1}"/>
              </a:ext>
            </a:extLst>
          </p:cNvPr>
          <p:cNvSpPr/>
          <p:nvPr/>
        </p:nvSpPr>
        <p:spPr>
          <a:xfrm>
            <a:off x="2195994" y="2868058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iloczyn = 1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DCBB3D84-EA07-4F75-A511-C1ADFF2CAF0C}"/>
              </a:ext>
            </a:extLst>
          </p:cNvPr>
          <p:cNvCxnSpPr>
            <a:cxnSpLocks/>
          </p:cNvCxnSpPr>
          <p:nvPr/>
        </p:nvCxnSpPr>
        <p:spPr>
          <a:xfrm>
            <a:off x="3000388" y="3374073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Prostokąt 27">
            <a:extLst>
              <a:ext uri="{FF2B5EF4-FFF2-40B4-BE49-F238E27FC236}">
                <a16:creationId xmlns:a16="http://schemas.microsoft.com/office/drawing/2014/main" id="{390762D3-B223-4B2C-9060-D4424E67D374}"/>
              </a:ext>
            </a:extLst>
          </p:cNvPr>
          <p:cNvSpPr/>
          <p:nvPr/>
        </p:nvSpPr>
        <p:spPr>
          <a:xfrm>
            <a:off x="3575936" y="4748010"/>
            <a:ext cx="2161559" cy="533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iloczyn = iloczyn ⋅ a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38" name="Łącznik: łamany 37">
            <a:extLst>
              <a:ext uri="{FF2B5EF4-FFF2-40B4-BE49-F238E27FC236}">
                <a16:creationId xmlns:a16="http://schemas.microsoft.com/office/drawing/2014/main" id="{7BD87D79-40BF-4C6E-A502-325C83A30219}"/>
              </a:ext>
            </a:extLst>
          </p:cNvPr>
          <p:cNvCxnSpPr>
            <a:cxnSpLocks/>
          </p:cNvCxnSpPr>
          <p:nvPr/>
        </p:nvCxnSpPr>
        <p:spPr>
          <a:xfrm rot="10800000">
            <a:off x="3009214" y="3535649"/>
            <a:ext cx="2949120" cy="1900560"/>
          </a:xfrm>
          <a:prstGeom prst="bentConnector3">
            <a:avLst>
              <a:gd name="adj1" fmla="val 13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Łącznik: łamany 41">
            <a:extLst>
              <a:ext uri="{FF2B5EF4-FFF2-40B4-BE49-F238E27FC236}">
                <a16:creationId xmlns:a16="http://schemas.microsoft.com/office/drawing/2014/main" id="{5C16D290-A66D-4C9F-956A-F974CB9A1D7A}"/>
              </a:ext>
            </a:extLst>
          </p:cNvPr>
          <p:cNvCxnSpPr>
            <a:cxnSpLocks/>
            <a:stCxn id="28" idx="2"/>
          </p:cNvCxnSpPr>
          <p:nvPr/>
        </p:nvCxnSpPr>
        <p:spPr>
          <a:xfrm rot="16200000" flipH="1">
            <a:off x="5228998" y="4708838"/>
            <a:ext cx="157055" cy="130161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ównoległobok 66">
            <a:extLst>
              <a:ext uri="{FF2B5EF4-FFF2-40B4-BE49-F238E27FC236}">
                <a16:creationId xmlns:a16="http://schemas.microsoft.com/office/drawing/2014/main" id="{E813F085-E4A8-4346-A184-F248AD52D32D}"/>
              </a:ext>
            </a:extLst>
          </p:cNvPr>
          <p:cNvSpPr/>
          <p:nvPr/>
        </p:nvSpPr>
        <p:spPr>
          <a:xfrm>
            <a:off x="4227563" y="4178240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68" name="Łącznik prosty 67">
            <a:extLst>
              <a:ext uri="{FF2B5EF4-FFF2-40B4-BE49-F238E27FC236}">
                <a16:creationId xmlns:a16="http://schemas.microsoft.com/office/drawing/2014/main" id="{A5C381EF-A872-44DF-AF1E-ACDDDBCD8249}"/>
              </a:ext>
            </a:extLst>
          </p:cNvPr>
          <p:cNvCxnSpPr>
            <a:cxnSpLocks/>
          </p:cNvCxnSpPr>
          <p:nvPr/>
        </p:nvCxnSpPr>
        <p:spPr>
          <a:xfrm flipH="1">
            <a:off x="4325344" y="4176275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Łącznik prosty ze strzałką 72">
            <a:extLst>
              <a:ext uri="{FF2B5EF4-FFF2-40B4-BE49-F238E27FC236}">
                <a16:creationId xmlns:a16="http://schemas.microsoft.com/office/drawing/2014/main" id="{0C00B19A-0516-49A2-A2EE-7FA6F399A7EF}"/>
              </a:ext>
            </a:extLst>
          </p:cNvPr>
          <p:cNvCxnSpPr>
            <a:cxnSpLocks/>
          </p:cNvCxnSpPr>
          <p:nvPr/>
        </p:nvCxnSpPr>
        <p:spPr>
          <a:xfrm>
            <a:off x="4656716" y="4486331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" name="Tabela 12">
            <a:extLst>
              <a:ext uri="{FF2B5EF4-FFF2-40B4-BE49-F238E27FC236}">
                <a16:creationId xmlns:a16="http://schemas.microsoft.com/office/drawing/2014/main" id="{16B3E17C-F087-DA26-1357-4D1235507D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310594"/>
              </p:ext>
            </p:extLst>
          </p:nvPr>
        </p:nvGraphicFramePr>
        <p:xfrm>
          <a:off x="7041575" y="2522754"/>
          <a:ext cx="4554420" cy="25075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0884">
                  <a:extLst>
                    <a:ext uri="{9D8B030D-6E8A-4147-A177-3AD203B41FA5}">
                      <a16:colId xmlns:a16="http://schemas.microsoft.com/office/drawing/2014/main" val="3626764811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534556033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2720664520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3241485313"/>
                    </a:ext>
                  </a:extLst>
                </a:gridCol>
                <a:gridCol w="910884">
                  <a:extLst>
                    <a:ext uri="{9D8B030D-6E8A-4147-A177-3AD203B41FA5}">
                      <a16:colId xmlns:a16="http://schemas.microsoft.com/office/drawing/2014/main" val="327578276"/>
                    </a:ext>
                  </a:extLst>
                </a:gridCol>
              </a:tblGrid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iloczyn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wyjście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9921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86470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90014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8379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85602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496836"/>
                  </a:ext>
                </a:extLst>
              </a:tr>
            </a:tbl>
          </a:graphicData>
        </a:graphic>
      </p:graphicFrame>
      <p:sp>
        <p:nvSpPr>
          <p:cNvPr id="13" name="pole tekstowe 12">
            <a:extLst>
              <a:ext uri="{FF2B5EF4-FFF2-40B4-BE49-F238E27FC236}">
                <a16:creationId xmlns:a16="http://schemas.microsoft.com/office/drawing/2014/main" id="{556B81B3-6356-96AB-7D6B-9615C4712FBC}"/>
              </a:ext>
            </a:extLst>
          </p:cNvPr>
          <p:cNvSpPr txBox="1"/>
          <p:nvPr/>
        </p:nvSpPr>
        <p:spPr>
          <a:xfrm>
            <a:off x="7274465" y="1425373"/>
            <a:ext cx="409027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Tabela pamięci dla danych wejściowych: [3, 2, 4, 3]</a:t>
            </a:r>
          </a:p>
        </p:txBody>
      </p:sp>
    </p:spTree>
    <p:extLst>
      <p:ext uri="{BB962C8B-B14F-4D97-AF65-F5344CB8AC3E}">
        <p14:creationId xmlns:p14="http://schemas.microsoft.com/office/powerpoint/2010/main" val="35870056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/>
      <p:bldP spid="12" grpId="0"/>
      <p:bldP spid="16" grpId="0" animBg="1"/>
      <p:bldP spid="17" grpId="0" animBg="1"/>
      <p:bldP spid="20" grpId="0" animBg="1"/>
      <p:bldP spid="22" grpId="0" animBg="1"/>
      <p:bldP spid="28" grpId="0" animBg="1"/>
      <p:bldP spid="67" grpId="0" animBg="1"/>
      <p:bldP spid="1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AE9AF-13DB-469E-A7E4-B953A9537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8. Algorytm wczytujący </a:t>
            </a:r>
            <a:r>
              <a:rPr lang="pl-PL" i="1" dirty="0"/>
              <a:t>n</a:t>
            </a:r>
            <a:r>
              <a:rPr lang="pl-PL" dirty="0"/>
              <a:t>-elementowy ciąg liczb i obliczający sumę liczb dodatnich i sumę liczb ujemnych.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656D3530-557F-49D0-BC6D-FD231E61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416" y="6341448"/>
            <a:ext cx="2641600" cy="365760"/>
          </a:xfrm>
        </p:spPr>
        <p:txBody>
          <a:bodyPr/>
          <a:lstStyle/>
          <a:p>
            <a:fld id="{E0CC61ED-300E-4D12-B91C-81E6926C3B6B}" type="slidenum">
              <a:rPr lang="pl-PL" smtClean="0"/>
              <a:pPr/>
              <a:t>44</a:t>
            </a:fld>
            <a:endParaRPr lang="pl-PL" dirty="0"/>
          </a:p>
        </p:txBody>
      </p:sp>
      <p:sp>
        <p:nvSpPr>
          <p:cNvPr id="4" name="Równoległobok 3">
            <a:extLst>
              <a:ext uri="{FF2B5EF4-FFF2-40B4-BE49-F238E27FC236}">
                <a16:creationId xmlns:a16="http://schemas.microsoft.com/office/drawing/2014/main" id="{B6F81AEF-1038-4250-B636-13283833C207}"/>
              </a:ext>
            </a:extLst>
          </p:cNvPr>
          <p:cNvSpPr/>
          <p:nvPr/>
        </p:nvSpPr>
        <p:spPr>
          <a:xfrm>
            <a:off x="5096151" y="1768470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EA3A265B-E6C0-4139-BB12-7D0D28ECA0F6}"/>
              </a:ext>
            </a:extLst>
          </p:cNvPr>
          <p:cNvCxnSpPr>
            <a:cxnSpLocks/>
          </p:cNvCxnSpPr>
          <p:nvPr/>
        </p:nvCxnSpPr>
        <p:spPr>
          <a:xfrm flipH="1">
            <a:off x="5189892" y="1768553"/>
            <a:ext cx="75062" cy="2777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id="{2ED655BC-5777-4306-AB76-DA705B2F2FE7}"/>
              </a:ext>
            </a:extLst>
          </p:cNvPr>
          <p:cNvCxnSpPr>
            <a:cxnSpLocks/>
          </p:cNvCxnSpPr>
          <p:nvPr/>
        </p:nvCxnSpPr>
        <p:spPr>
          <a:xfrm>
            <a:off x="5545189" y="2039001"/>
            <a:ext cx="0" cy="201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Sześciokąt 6">
            <a:extLst>
              <a:ext uri="{FF2B5EF4-FFF2-40B4-BE49-F238E27FC236}">
                <a16:creationId xmlns:a16="http://schemas.microsoft.com/office/drawing/2014/main" id="{4AE5B1C0-A47C-4B29-AFA9-B8FE452A90F5}"/>
              </a:ext>
            </a:extLst>
          </p:cNvPr>
          <p:cNvSpPr/>
          <p:nvPr/>
        </p:nvSpPr>
        <p:spPr>
          <a:xfrm>
            <a:off x="4706432" y="3296586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8" name="Łącznik: łamany 7">
            <a:extLst>
              <a:ext uri="{FF2B5EF4-FFF2-40B4-BE49-F238E27FC236}">
                <a16:creationId xmlns:a16="http://schemas.microsoft.com/office/drawing/2014/main" id="{EBF6C3EA-28FE-4FAC-8237-E77E0D6C3D65}"/>
              </a:ext>
            </a:extLst>
          </p:cNvPr>
          <p:cNvCxnSpPr>
            <a:cxnSpLocks/>
            <a:stCxn id="7" idx="3"/>
            <a:endCxn id="15" idx="0"/>
          </p:cNvCxnSpPr>
          <p:nvPr/>
        </p:nvCxnSpPr>
        <p:spPr>
          <a:xfrm rot="10800000" flipV="1">
            <a:off x="4107582" y="3561023"/>
            <a:ext cx="598851" cy="4036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132B2854-9A03-4955-84C5-4E4D43232362}"/>
              </a:ext>
            </a:extLst>
          </p:cNvPr>
          <p:cNvCxnSpPr>
            <a:cxnSpLocks/>
            <a:stCxn id="7" idx="0"/>
            <a:endCxn id="22" idx="0"/>
          </p:cNvCxnSpPr>
          <p:nvPr/>
        </p:nvCxnSpPr>
        <p:spPr>
          <a:xfrm>
            <a:off x="6362617" y="3561024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97B60244-7CE0-44B6-A4B1-6B7F0BE7462F}"/>
              </a:ext>
            </a:extLst>
          </p:cNvPr>
          <p:cNvSpPr txBox="1"/>
          <p:nvPr/>
        </p:nvSpPr>
        <p:spPr>
          <a:xfrm>
            <a:off x="6295111" y="3252616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0CCEEF4E-0C25-4A0F-B532-08B4EC4A02CD}"/>
              </a:ext>
            </a:extLst>
          </p:cNvPr>
          <p:cNvSpPr txBox="1"/>
          <p:nvPr/>
        </p:nvSpPr>
        <p:spPr>
          <a:xfrm>
            <a:off x="4454454" y="3242261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F7E214EA-45C9-45F2-91D9-5FDDFE8C956C}"/>
              </a:ext>
            </a:extLst>
          </p:cNvPr>
          <p:cNvCxnSpPr>
            <a:cxnSpLocks/>
          </p:cNvCxnSpPr>
          <p:nvPr/>
        </p:nvCxnSpPr>
        <p:spPr>
          <a:xfrm>
            <a:off x="5542292" y="1577715"/>
            <a:ext cx="0" cy="191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D9DD210B-14B2-4F61-880A-D3D67D0A7BAD}"/>
              </a:ext>
            </a:extLst>
          </p:cNvPr>
          <p:cNvSpPr/>
          <p:nvPr/>
        </p:nvSpPr>
        <p:spPr>
          <a:xfrm>
            <a:off x="5062677" y="1210303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5B3B2592-696F-47CE-8B9F-CD6CBF58E370}"/>
              </a:ext>
            </a:extLst>
          </p:cNvPr>
          <p:cNvSpPr/>
          <p:nvPr/>
        </p:nvSpPr>
        <p:spPr>
          <a:xfrm>
            <a:off x="3639263" y="4608984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5" name="Równoległobok 14">
            <a:extLst>
              <a:ext uri="{FF2B5EF4-FFF2-40B4-BE49-F238E27FC236}">
                <a16:creationId xmlns:a16="http://schemas.microsoft.com/office/drawing/2014/main" id="{D89CA217-BD13-40EF-95AC-B47EF2B12311}"/>
              </a:ext>
            </a:extLst>
          </p:cNvPr>
          <p:cNvSpPr/>
          <p:nvPr/>
        </p:nvSpPr>
        <p:spPr>
          <a:xfrm>
            <a:off x="2978241" y="3964677"/>
            <a:ext cx="2258679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36712087-F403-4B06-9DAB-8B3A95EE970A}"/>
              </a:ext>
            </a:extLst>
          </p:cNvPr>
          <p:cNvCxnSpPr>
            <a:cxnSpLocks/>
          </p:cNvCxnSpPr>
          <p:nvPr/>
        </p:nvCxnSpPr>
        <p:spPr>
          <a:xfrm flipH="1">
            <a:off x="5020450" y="3963441"/>
            <a:ext cx="103892" cy="4040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Prostokąt 16">
            <a:extLst>
              <a:ext uri="{FF2B5EF4-FFF2-40B4-BE49-F238E27FC236}">
                <a16:creationId xmlns:a16="http://schemas.microsoft.com/office/drawing/2014/main" id="{478B8E3E-0BC4-414D-93BB-7817BC1A1EB0}"/>
              </a:ext>
            </a:extLst>
          </p:cNvPr>
          <p:cNvSpPr/>
          <p:nvPr/>
        </p:nvSpPr>
        <p:spPr>
          <a:xfrm>
            <a:off x="4569493" y="2240317"/>
            <a:ext cx="2031561" cy="7824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4AEFC8FC-ED2E-4968-9011-05F43D50BB8C}"/>
              </a:ext>
            </a:extLst>
          </p:cNvPr>
          <p:cNvCxnSpPr>
            <a:cxnSpLocks/>
          </p:cNvCxnSpPr>
          <p:nvPr/>
        </p:nvCxnSpPr>
        <p:spPr>
          <a:xfrm>
            <a:off x="5545189" y="3024854"/>
            <a:ext cx="0" cy="267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Prostokąt 18">
            <a:extLst>
              <a:ext uri="{FF2B5EF4-FFF2-40B4-BE49-F238E27FC236}">
                <a16:creationId xmlns:a16="http://schemas.microsoft.com/office/drawing/2014/main" id="{E3905A6C-CE72-4DA0-A35E-38A20152E251}"/>
              </a:ext>
            </a:extLst>
          </p:cNvPr>
          <p:cNvSpPr/>
          <p:nvPr/>
        </p:nvSpPr>
        <p:spPr>
          <a:xfrm>
            <a:off x="7802775" y="4785072"/>
            <a:ext cx="2347089" cy="3070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a</a:t>
            </a:r>
          </a:p>
        </p:txBody>
      </p:sp>
      <p:cxnSp>
        <p:nvCxnSpPr>
          <p:cNvPr id="20" name="Łącznik: łamany 19">
            <a:extLst>
              <a:ext uri="{FF2B5EF4-FFF2-40B4-BE49-F238E27FC236}">
                <a16:creationId xmlns:a16="http://schemas.microsoft.com/office/drawing/2014/main" id="{753285CF-02FD-4A69-A418-9126A7CEC073}"/>
              </a:ext>
            </a:extLst>
          </p:cNvPr>
          <p:cNvCxnSpPr>
            <a:cxnSpLocks/>
          </p:cNvCxnSpPr>
          <p:nvPr/>
        </p:nvCxnSpPr>
        <p:spPr>
          <a:xfrm rot="10800000">
            <a:off x="5542292" y="3140969"/>
            <a:ext cx="4204706" cy="3185245"/>
          </a:xfrm>
          <a:prstGeom prst="bentConnector3">
            <a:avLst>
              <a:gd name="adj1" fmla="val -11617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Łącznik: łamany 20">
            <a:extLst>
              <a:ext uri="{FF2B5EF4-FFF2-40B4-BE49-F238E27FC236}">
                <a16:creationId xmlns:a16="http://schemas.microsoft.com/office/drawing/2014/main" id="{AFAE8869-D192-4CE3-AC7C-BF00AAB91563}"/>
              </a:ext>
            </a:extLst>
          </p:cNvPr>
          <p:cNvCxnSpPr>
            <a:cxnSpLocks/>
          </p:cNvCxnSpPr>
          <p:nvPr/>
        </p:nvCxnSpPr>
        <p:spPr>
          <a:xfrm rot="5400000">
            <a:off x="4842745" y="5220037"/>
            <a:ext cx="871344" cy="235642"/>
          </a:xfrm>
          <a:prstGeom prst="bentConnector3">
            <a:avLst>
              <a:gd name="adj1" fmla="val 53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ównoległobok 21">
            <a:extLst>
              <a:ext uri="{FF2B5EF4-FFF2-40B4-BE49-F238E27FC236}">
                <a16:creationId xmlns:a16="http://schemas.microsoft.com/office/drawing/2014/main" id="{36AA75FC-B9B0-4B20-9641-5BDB2BE64FED}"/>
              </a:ext>
            </a:extLst>
          </p:cNvPr>
          <p:cNvSpPr/>
          <p:nvPr/>
        </p:nvSpPr>
        <p:spPr>
          <a:xfrm>
            <a:off x="6786239" y="3794304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7201AB20-E93A-41E0-8D22-44091C6462B6}"/>
              </a:ext>
            </a:extLst>
          </p:cNvPr>
          <p:cNvCxnSpPr>
            <a:cxnSpLocks/>
          </p:cNvCxnSpPr>
          <p:nvPr/>
        </p:nvCxnSpPr>
        <p:spPr>
          <a:xfrm flipH="1">
            <a:off x="6884020" y="3792339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66F3E4FE-02FE-4A2B-907C-9A52252FF965}"/>
              </a:ext>
            </a:extLst>
          </p:cNvPr>
          <p:cNvCxnSpPr>
            <a:cxnSpLocks/>
          </p:cNvCxnSpPr>
          <p:nvPr/>
        </p:nvCxnSpPr>
        <p:spPr>
          <a:xfrm>
            <a:off x="7215392" y="4102395"/>
            <a:ext cx="0" cy="249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Sześciokąt 24">
            <a:extLst>
              <a:ext uri="{FF2B5EF4-FFF2-40B4-BE49-F238E27FC236}">
                <a16:creationId xmlns:a16="http://schemas.microsoft.com/office/drawing/2014/main" id="{251A3465-C6BC-42E2-B796-986DDD14F86B}"/>
              </a:ext>
            </a:extLst>
          </p:cNvPr>
          <p:cNvSpPr/>
          <p:nvPr/>
        </p:nvSpPr>
        <p:spPr>
          <a:xfrm>
            <a:off x="6757352" y="4351598"/>
            <a:ext cx="981628" cy="310374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&gt; 0</a:t>
            </a:r>
          </a:p>
        </p:txBody>
      </p:sp>
      <p:sp>
        <p:nvSpPr>
          <p:cNvPr id="26" name="Prostokąt 25">
            <a:extLst>
              <a:ext uri="{FF2B5EF4-FFF2-40B4-BE49-F238E27FC236}">
                <a16:creationId xmlns:a16="http://schemas.microsoft.com/office/drawing/2014/main" id="{63095F54-96B1-4E2A-A120-AAB0484D1BCD}"/>
              </a:ext>
            </a:extLst>
          </p:cNvPr>
          <p:cNvSpPr/>
          <p:nvPr/>
        </p:nvSpPr>
        <p:spPr>
          <a:xfrm>
            <a:off x="8066538" y="5907886"/>
            <a:ext cx="1819564" cy="340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28" name="Łącznik: łamany 27">
            <a:extLst>
              <a:ext uri="{FF2B5EF4-FFF2-40B4-BE49-F238E27FC236}">
                <a16:creationId xmlns:a16="http://schemas.microsoft.com/office/drawing/2014/main" id="{F977E36C-988B-4E6B-88B6-4C363E77E4F7}"/>
              </a:ext>
            </a:extLst>
          </p:cNvPr>
          <p:cNvCxnSpPr>
            <a:cxnSpLocks/>
            <a:stCxn id="25" idx="0"/>
            <a:endCxn id="19" idx="0"/>
          </p:cNvCxnSpPr>
          <p:nvPr/>
        </p:nvCxnSpPr>
        <p:spPr>
          <a:xfrm>
            <a:off x="7738980" y="4506785"/>
            <a:ext cx="1237340" cy="27828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1B2E8415-2042-4006-964A-D9A460977029}"/>
              </a:ext>
            </a:extLst>
          </p:cNvPr>
          <p:cNvSpPr txBox="1"/>
          <p:nvPr/>
        </p:nvSpPr>
        <p:spPr>
          <a:xfrm>
            <a:off x="7663473" y="4181589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6D0E2B20-2F0B-4FCE-A3E3-497D7DB4634F}"/>
              </a:ext>
            </a:extLst>
          </p:cNvPr>
          <p:cNvSpPr txBox="1"/>
          <p:nvPr/>
        </p:nvSpPr>
        <p:spPr>
          <a:xfrm>
            <a:off x="6458080" y="4198452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32" name="Łącznik: łamany 31">
            <a:extLst>
              <a:ext uri="{FF2B5EF4-FFF2-40B4-BE49-F238E27FC236}">
                <a16:creationId xmlns:a16="http://schemas.microsoft.com/office/drawing/2014/main" id="{9BAA34D5-6341-4140-8A58-0F6242DEC719}"/>
              </a:ext>
            </a:extLst>
          </p:cNvPr>
          <p:cNvCxnSpPr>
            <a:cxnSpLocks/>
            <a:stCxn id="26" idx="2"/>
          </p:cNvCxnSpPr>
          <p:nvPr/>
        </p:nvCxnSpPr>
        <p:spPr>
          <a:xfrm rot="16200000" flipH="1">
            <a:off x="9322686" y="5901900"/>
            <a:ext cx="77942" cy="77067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y ze strzałką 32">
            <a:extLst>
              <a:ext uri="{FF2B5EF4-FFF2-40B4-BE49-F238E27FC236}">
                <a16:creationId xmlns:a16="http://schemas.microsoft.com/office/drawing/2014/main" id="{01D9E5E6-4CB0-4602-B37F-7A8047E5F3C1}"/>
              </a:ext>
            </a:extLst>
          </p:cNvPr>
          <p:cNvCxnSpPr>
            <a:cxnSpLocks/>
          </p:cNvCxnSpPr>
          <p:nvPr/>
        </p:nvCxnSpPr>
        <p:spPr>
          <a:xfrm>
            <a:off x="4091476" y="4368727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Sześciokąt 33">
            <a:extLst>
              <a:ext uri="{FF2B5EF4-FFF2-40B4-BE49-F238E27FC236}">
                <a16:creationId xmlns:a16="http://schemas.microsoft.com/office/drawing/2014/main" id="{F034C051-238F-4DD1-AF79-20D940CB23C3}"/>
              </a:ext>
            </a:extLst>
          </p:cNvPr>
          <p:cNvSpPr/>
          <p:nvPr/>
        </p:nvSpPr>
        <p:spPr>
          <a:xfrm>
            <a:off x="5393540" y="4746492"/>
            <a:ext cx="1042587" cy="321852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&lt; 0</a:t>
            </a:r>
          </a:p>
        </p:txBody>
      </p:sp>
      <p:cxnSp>
        <p:nvCxnSpPr>
          <p:cNvPr id="53" name="Łącznik: łamany 52">
            <a:extLst>
              <a:ext uri="{FF2B5EF4-FFF2-40B4-BE49-F238E27FC236}">
                <a16:creationId xmlns:a16="http://schemas.microsoft.com/office/drawing/2014/main" id="{2AEEF3CA-9AF7-4ED3-9047-C274770A88B6}"/>
              </a:ext>
            </a:extLst>
          </p:cNvPr>
          <p:cNvCxnSpPr>
            <a:cxnSpLocks/>
          </p:cNvCxnSpPr>
          <p:nvPr/>
        </p:nvCxnSpPr>
        <p:spPr>
          <a:xfrm rot="10800000" flipV="1">
            <a:off x="5909017" y="4506782"/>
            <a:ext cx="841576" cy="239710"/>
          </a:xfrm>
          <a:prstGeom prst="bentConnector3">
            <a:avLst>
              <a:gd name="adj1" fmla="val 9979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Prostokąt 59">
            <a:extLst>
              <a:ext uri="{FF2B5EF4-FFF2-40B4-BE49-F238E27FC236}">
                <a16:creationId xmlns:a16="http://schemas.microsoft.com/office/drawing/2014/main" id="{BFEA4A11-E8D8-4D2B-877A-EA38F72F061D}"/>
              </a:ext>
            </a:extLst>
          </p:cNvPr>
          <p:cNvSpPr/>
          <p:nvPr/>
        </p:nvSpPr>
        <p:spPr>
          <a:xfrm>
            <a:off x="5545189" y="5213611"/>
            <a:ext cx="2347087" cy="2934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a</a:t>
            </a:r>
          </a:p>
        </p:txBody>
      </p:sp>
      <p:cxnSp>
        <p:nvCxnSpPr>
          <p:cNvPr id="66" name="Łącznik: łamany 65">
            <a:extLst>
              <a:ext uri="{FF2B5EF4-FFF2-40B4-BE49-F238E27FC236}">
                <a16:creationId xmlns:a16="http://schemas.microsoft.com/office/drawing/2014/main" id="{E072B515-1887-43A9-A8B3-E4DA8D1CBE47}"/>
              </a:ext>
            </a:extLst>
          </p:cNvPr>
          <p:cNvCxnSpPr>
            <a:cxnSpLocks/>
            <a:endCxn id="60" idx="0"/>
          </p:cNvCxnSpPr>
          <p:nvPr/>
        </p:nvCxnSpPr>
        <p:spPr>
          <a:xfrm rot="16200000" flipH="1">
            <a:off x="6420108" y="4914986"/>
            <a:ext cx="314644" cy="282606"/>
          </a:xfrm>
          <a:prstGeom prst="bentConnector3">
            <a:avLst>
              <a:gd name="adj1" fmla="val 307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Łącznik prosty ze strzałką 80">
            <a:extLst>
              <a:ext uri="{FF2B5EF4-FFF2-40B4-BE49-F238E27FC236}">
                <a16:creationId xmlns:a16="http://schemas.microsoft.com/office/drawing/2014/main" id="{522AF469-9CE7-44A0-B4DB-885BC210416C}"/>
              </a:ext>
            </a:extLst>
          </p:cNvPr>
          <p:cNvCxnSpPr>
            <a:cxnSpLocks/>
            <a:stCxn id="19" idx="2"/>
            <a:endCxn id="26" idx="0"/>
          </p:cNvCxnSpPr>
          <p:nvPr/>
        </p:nvCxnSpPr>
        <p:spPr>
          <a:xfrm>
            <a:off x="8976320" y="5092115"/>
            <a:ext cx="0" cy="8157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Łącznik: łamany 93">
            <a:extLst>
              <a:ext uri="{FF2B5EF4-FFF2-40B4-BE49-F238E27FC236}">
                <a16:creationId xmlns:a16="http://schemas.microsoft.com/office/drawing/2014/main" id="{06493F02-2431-49D9-8C82-04B12AC7C370}"/>
              </a:ext>
            </a:extLst>
          </p:cNvPr>
          <p:cNvCxnSpPr>
            <a:cxnSpLocks/>
            <a:stCxn id="60" idx="2"/>
          </p:cNvCxnSpPr>
          <p:nvPr/>
        </p:nvCxnSpPr>
        <p:spPr>
          <a:xfrm rot="16200000" flipH="1">
            <a:off x="7779985" y="4445815"/>
            <a:ext cx="135082" cy="225758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Łącznik prosty ze strzałką 95">
            <a:extLst>
              <a:ext uri="{FF2B5EF4-FFF2-40B4-BE49-F238E27FC236}">
                <a16:creationId xmlns:a16="http://schemas.microsoft.com/office/drawing/2014/main" id="{94081307-5C45-42E7-A067-8E5B590609BF}"/>
              </a:ext>
            </a:extLst>
          </p:cNvPr>
          <p:cNvCxnSpPr>
            <a:cxnSpLocks/>
          </p:cNvCxnSpPr>
          <p:nvPr/>
        </p:nvCxnSpPr>
        <p:spPr>
          <a:xfrm>
            <a:off x="5160596" y="5774641"/>
            <a:ext cx="38157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pole tekstowe 104">
            <a:extLst>
              <a:ext uri="{FF2B5EF4-FFF2-40B4-BE49-F238E27FC236}">
                <a16:creationId xmlns:a16="http://schemas.microsoft.com/office/drawing/2014/main" id="{68FE3E9D-A342-42F1-9535-83A1DA1B899A}"/>
              </a:ext>
            </a:extLst>
          </p:cNvPr>
          <p:cNvSpPr txBox="1"/>
          <p:nvPr/>
        </p:nvSpPr>
        <p:spPr>
          <a:xfrm>
            <a:off x="6355453" y="460260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07" name="pole tekstowe 106">
            <a:extLst>
              <a:ext uri="{FF2B5EF4-FFF2-40B4-BE49-F238E27FC236}">
                <a16:creationId xmlns:a16="http://schemas.microsoft.com/office/drawing/2014/main" id="{5463C555-E194-49F3-9F42-6AE6BDEB7BB3}"/>
              </a:ext>
            </a:extLst>
          </p:cNvPr>
          <p:cNvSpPr txBox="1"/>
          <p:nvPr/>
        </p:nvSpPr>
        <p:spPr>
          <a:xfrm>
            <a:off x="5126737" y="459401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6105997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10" grpId="0"/>
      <p:bldP spid="10" grpId="1"/>
      <p:bldP spid="11" grpId="0"/>
      <p:bldP spid="11" grpId="1"/>
      <p:bldP spid="13" grpId="0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  <p:bldP spid="22" grpId="0" animBg="1"/>
      <p:bldP spid="22" grpId="1" animBg="1"/>
      <p:bldP spid="25" grpId="0" animBg="1"/>
      <p:bldP spid="25" grpId="1" animBg="1"/>
      <p:bldP spid="26" grpId="0" animBg="1"/>
      <p:bldP spid="26" grpId="1" animBg="1"/>
      <p:bldP spid="30" grpId="0"/>
      <p:bldP spid="30" grpId="1"/>
      <p:bldP spid="31" grpId="0"/>
      <p:bldP spid="31" grpId="1"/>
      <p:bldP spid="34" grpId="0" animBg="1"/>
      <p:bldP spid="34" grpId="1" animBg="1"/>
      <p:bldP spid="60" grpId="0" animBg="1"/>
      <p:bldP spid="60" grpId="1" animBg="1"/>
      <p:bldP spid="105" grpId="0"/>
      <p:bldP spid="105" grpId="1"/>
      <p:bldP spid="107" grpId="0"/>
      <p:bldP spid="107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AE9AF-13DB-469E-A7E4-B953A9537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8. Algorytm wczytujący </a:t>
            </a:r>
            <a:r>
              <a:rPr lang="pl-PL" i="1" dirty="0"/>
              <a:t>n</a:t>
            </a:r>
            <a:r>
              <a:rPr lang="pl-PL" dirty="0"/>
              <a:t>-elementowy ciąg i obliczający sumę liczb dodatnich i sumę liczb ujemnych.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656D3530-557F-49D0-BC6D-FD231E61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45</a:t>
            </a:fld>
            <a:endParaRPr lang="pl-PL" dirty="0"/>
          </a:p>
        </p:txBody>
      </p:sp>
      <p:sp>
        <p:nvSpPr>
          <p:cNvPr id="4" name="Równoległobok 3">
            <a:extLst>
              <a:ext uri="{FF2B5EF4-FFF2-40B4-BE49-F238E27FC236}">
                <a16:creationId xmlns:a16="http://schemas.microsoft.com/office/drawing/2014/main" id="{1AFE86F3-9D0A-45F6-808E-B6A7EB97F415}"/>
              </a:ext>
            </a:extLst>
          </p:cNvPr>
          <p:cNvSpPr/>
          <p:nvPr/>
        </p:nvSpPr>
        <p:spPr>
          <a:xfrm>
            <a:off x="2191998" y="1772361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37DE4918-0967-4176-A6FC-9E7B859B35BA}"/>
              </a:ext>
            </a:extLst>
          </p:cNvPr>
          <p:cNvCxnSpPr>
            <a:cxnSpLocks/>
          </p:cNvCxnSpPr>
          <p:nvPr/>
        </p:nvCxnSpPr>
        <p:spPr>
          <a:xfrm flipH="1">
            <a:off x="2285739" y="1772444"/>
            <a:ext cx="75062" cy="2777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id="{3DAD3D35-97B9-4448-B7AE-FA6F4EDA3A4A}"/>
              </a:ext>
            </a:extLst>
          </p:cNvPr>
          <p:cNvCxnSpPr>
            <a:cxnSpLocks/>
          </p:cNvCxnSpPr>
          <p:nvPr/>
        </p:nvCxnSpPr>
        <p:spPr>
          <a:xfrm>
            <a:off x="2641036" y="2042892"/>
            <a:ext cx="0" cy="201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Sześciokąt 6">
            <a:extLst>
              <a:ext uri="{FF2B5EF4-FFF2-40B4-BE49-F238E27FC236}">
                <a16:creationId xmlns:a16="http://schemas.microsoft.com/office/drawing/2014/main" id="{90DDC4F3-1E05-4E9C-97CF-5AE12FB76F31}"/>
              </a:ext>
            </a:extLst>
          </p:cNvPr>
          <p:cNvSpPr/>
          <p:nvPr/>
        </p:nvSpPr>
        <p:spPr>
          <a:xfrm>
            <a:off x="1802279" y="3300477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8" name="Łącznik: łamany 7">
            <a:extLst>
              <a:ext uri="{FF2B5EF4-FFF2-40B4-BE49-F238E27FC236}">
                <a16:creationId xmlns:a16="http://schemas.microsoft.com/office/drawing/2014/main" id="{2170DCDF-0CFA-4747-9FE1-0A3AF6924016}"/>
              </a:ext>
            </a:extLst>
          </p:cNvPr>
          <p:cNvCxnSpPr>
            <a:cxnSpLocks/>
            <a:stCxn id="7" idx="3"/>
            <a:endCxn id="15" idx="0"/>
          </p:cNvCxnSpPr>
          <p:nvPr/>
        </p:nvCxnSpPr>
        <p:spPr>
          <a:xfrm rot="10800000" flipV="1">
            <a:off x="1203429" y="3564914"/>
            <a:ext cx="598851" cy="4036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DCC4BFC0-2C1F-438B-AFC8-1693CFEBBA4C}"/>
              </a:ext>
            </a:extLst>
          </p:cNvPr>
          <p:cNvCxnSpPr>
            <a:cxnSpLocks/>
            <a:stCxn id="7" idx="0"/>
            <a:endCxn id="22" idx="0"/>
          </p:cNvCxnSpPr>
          <p:nvPr/>
        </p:nvCxnSpPr>
        <p:spPr>
          <a:xfrm>
            <a:off x="3458464" y="3564915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CE00A275-EA42-4726-AAF9-21311038D69B}"/>
              </a:ext>
            </a:extLst>
          </p:cNvPr>
          <p:cNvSpPr txBox="1"/>
          <p:nvPr/>
        </p:nvSpPr>
        <p:spPr>
          <a:xfrm>
            <a:off x="3390958" y="3256507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6F4F8250-BE61-4FDC-A1C9-C5D27572641D}"/>
              </a:ext>
            </a:extLst>
          </p:cNvPr>
          <p:cNvSpPr txBox="1"/>
          <p:nvPr/>
        </p:nvSpPr>
        <p:spPr>
          <a:xfrm>
            <a:off x="1550301" y="3246152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47D885C8-BED6-42FF-8A96-B3FEDCCF2EBC}"/>
              </a:ext>
            </a:extLst>
          </p:cNvPr>
          <p:cNvCxnSpPr>
            <a:cxnSpLocks/>
          </p:cNvCxnSpPr>
          <p:nvPr/>
        </p:nvCxnSpPr>
        <p:spPr>
          <a:xfrm>
            <a:off x="2638139" y="1581606"/>
            <a:ext cx="0" cy="191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9370DA1A-559E-487A-B7A6-5CD887AC8054}"/>
              </a:ext>
            </a:extLst>
          </p:cNvPr>
          <p:cNvSpPr/>
          <p:nvPr/>
        </p:nvSpPr>
        <p:spPr>
          <a:xfrm>
            <a:off x="2158524" y="1214194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5CB22552-8279-4F7B-9BEE-AE63EC436CE6}"/>
              </a:ext>
            </a:extLst>
          </p:cNvPr>
          <p:cNvSpPr/>
          <p:nvPr/>
        </p:nvSpPr>
        <p:spPr>
          <a:xfrm>
            <a:off x="735110" y="4612875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5" name="Równoległobok 14">
            <a:extLst>
              <a:ext uri="{FF2B5EF4-FFF2-40B4-BE49-F238E27FC236}">
                <a16:creationId xmlns:a16="http://schemas.microsoft.com/office/drawing/2014/main" id="{56A758BA-A017-4CB7-B32D-0B335A47FCE8}"/>
              </a:ext>
            </a:extLst>
          </p:cNvPr>
          <p:cNvSpPr/>
          <p:nvPr/>
        </p:nvSpPr>
        <p:spPr>
          <a:xfrm>
            <a:off x="74088" y="3968568"/>
            <a:ext cx="2258679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A5115CFC-BA1E-4E0B-B963-05746D1954C1}"/>
              </a:ext>
            </a:extLst>
          </p:cNvPr>
          <p:cNvCxnSpPr>
            <a:cxnSpLocks/>
          </p:cNvCxnSpPr>
          <p:nvPr/>
        </p:nvCxnSpPr>
        <p:spPr>
          <a:xfrm flipH="1">
            <a:off x="2116297" y="3967332"/>
            <a:ext cx="103892" cy="4040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Prostokąt 16">
            <a:extLst>
              <a:ext uri="{FF2B5EF4-FFF2-40B4-BE49-F238E27FC236}">
                <a16:creationId xmlns:a16="http://schemas.microsoft.com/office/drawing/2014/main" id="{D906A58C-8E21-42B9-8B1E-83D1FFE0C96B}"/>
              </a:ext>
            </a:extLst>
          </p:cNvPr>
          <p:cNvSpPr/>
          <p:nvPr/>
        </p:nvSpPr>
        <p:spPr>
          <a:xfrm>
            <a:off x="1665340" y="2244208"/>
            <a:ext cx="2031561" cy="7824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C3ECCC77-669F-480B-A881-08A83C8F144D}"/>
              </a:ext>
            </a:extLst>
          </p:cNvPr>
          <p:cNvCxnSpPr>
            <a:cxnSpLocks/>
          </p:cNvCxnSpPr>
          <p:nvPr/>
        </p:nvCxnSpPr>
        <p:spPr>
          <a:xfrm>
            <a:off x="2641036" y="3028745"/>
            <a:ext cx="0" cy="267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Prostokąt 18">
            <a:extLst>
              <a:ext uri="{FF2B5EF4-FFF2-40B4-BE49-F238E27FC236}">
                <a16:creationId xmlns:a16="http://schemas.microsoft.com/office/drawing/2014/main" id="{A9141392-9CB5-4EF5-92D9-0E4F359DC1B2}"/>
              </a:ext>
            </a:extLst>
          </p:cNvPr>
          <p:cNvSpPr/>
          <p:nvPr/>
        </p:nvSpPr>
        <p:spPr>
          <a:xfrm>
            <a:off x="4898622" y="4788963"/>
            <a:ext cx="2347089" cy="3070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a</a:t>
            </a:r>
          </a:p>
        </p:txBody>
      </p:sp>
      <p:cxnSp>
        <p:nvCxnSpPr>
          <p:cNvPr id="20" name="Łącznik: łamany 19">
            <a:extLst>
              <a:ext uri="{FF2B5EF4-FFF2-40B4-BE49-F238E27FC236}">
                <a16:creationId xmlns:a16="http://schemas.microsoft.com/office/drawing/2014/main" id="{1C251587-7EC5-4651-8330-150532990FA3}"/>
              </a:ext>
            </a:extLst>
          </p:cNvPr>
          <p:cNvCxnSpPr>
            <a:cxnSpLocks/>
          </p:cNvCxnSpPr>
          <p:nvPr/>
        </p:nvCxnSpPr>
        <p:spPr>
          <a:xfrm rot="10800000">
            <a:off x="2638139" y="3140969"/>
            <a:ext cx="4204704" cy="3189131"/>
          </a:xfrm>
          <a:prstGeom prst="bentConnector3">
            <a:avLst>
              <a:gd name="adj1" fmla="val -1139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Łącznik: łamany 20">
            <a:extLst>
              <a:ext uri="{FF2B5EF4-FFF2-40B4-BE49-F238E27FC236}">
                <a16:creationId xmlns:a16="http://schemas.microsoft.com/office/drawing/2014/main" id="{DB365C14-6E8A-4C25-8F83-9764739CB3C6}"/>
              </a:ext>
            </a:extLst>
          </p:cNvPr>
          <p:cNvCxnSpPr>
            <a:cxnSpLocks/>
          </p:cNvCxnSpPr>
          <p:nvPr/>
        </p:nvCxnSpPr>
        <p:spPr>
          <a:xfrm rot="5400000">
            <a:off x="1938592" y="5223928"/>
            <a:ext cx="871344" cy="235642"/>
          </a:xfrm>
          <a:prstGeom prst="bentConnector3">
            <a:avLst>
              <a:gd name="adj1" fmla="val 53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ównoległobok 21">
            <a:extLst>
              <a:ext uri="{FF2B5EF4-FFF2-40B4-BE49-F238E27FC236}">
                <a16:creationId xmlns:a16="http://schemas.microsoft.com/office/drawing/2014/main" id="{0D9A87C2-AA80-4577-90A0-9DA8A5A201D9}"/>
              </a:ext>
            </a:extLst>
          </p:cNvPr>
          <p:cNvSpPr/>
          <p:nvPr/>
        </p:nvSpPr>
        <p:spPr>
          <a:xfrm>
            <a:off x="3882086" y="3798195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73AF5AB7-86A6-4C56-80B2-5C502E1FE0A5}"/>
              </a:ext>
            </a:extLst>
          </p:cNvPr>
          <p:cNvCxnSpPr>
            <a:cxnSpLocks/>
          </p:cNvCxnSpPr>
          <p:nvPr/>
        </p:nvCxnSpPr>
        <p:spPr>
          <a:xfrm flipH="1">
            <a:off x="3979867" y="3796230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A961451A-0580-4425-8046-6D9C4E08B60A}"/>
              </a:ext>
            </a:extLst>
          </p:cNvPr>
          <p:cNvCxnSpPr>
            <a:cxnSpLocks/>
          </p:cNvCxnSpPr>
          <p:nvPr/>
        </p:nvCxnSpPr>
        <p:spPr>
          <a:xfrm>
            <a:off x="4311239" y="4106286"/>
            <a:ext cx="0" cy="249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Sześciokąt 24">
            <a:extLst>
              <a:ext uri="{FF2B5EF4-FFF2-40B4-BE49-F238E27FC236}">
                <a16:creationId xmlns:a16="http://schemas.microsoft.com/office/drawing/2014/main" id="{E7DD254D-1331-45F0-ADD3-B5D808CBE8CD}"/>
              </a:ext>
            </a:extLst>
          </p:cNvPr>
          <p:cNvSpPr/>
          <p:nvPr/>
        </p:nvSpPr>
        <p:spPr>
          <a:xfrm>
            <a:off x="3853199" y="4355489"/>
            <a:ext cx="981628" cy="310374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&gt; 0</a:t>
            </a:r>
          </a:p>
        </p:txBody>
      </p:sp>
      <p:sp>
        <p:nvSpPr>
          <p:cNvPr id="26" name="Prostokąt 25">
            <a:extLst>
              <a:ext uri="{FF2B5EF4-FFF2-40B4-BE49-F238E27FC236}">
                <a16:creationId xmlns:a16="http://schemas.microsoft.com/office/drawing/2014/main" id="{AF253A9B-77FB-47B9-8189-682312BDD5DA}"/>
              </a:ext>
            </a:extLst>
          </p:cNvPr>
          <p:cNvSpPr/>
          <p:nvPr/>
        </p:nvSpPr>
        <p:spPr>
          <a:xfrm>
            <a:off x="5162385" y="5911777"/>
            <a:ext cx="1819564" cy="340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27" name="Łącznik: łamany 26">
            <a:extLst>
              <a:ext uri="{FF2B5EF4-FFF2-40B4-BE49-F238E27FC236}">
                <a16:creationId xmlns:a16="http://schemas.microsoft.com/office/drawing/2014/main" id="{F54FF0D1-AAF7-448D-A28A-792B1532411E}"/>
              </a:ext>
            </a:extLst>
          </p:cNvPr>
          <p:cNvCxnSpPr>
            <a:cxnSpLocks/>
            <a:stCxn id="25" idx="0"/>
            <a:endCxn id="19" idx="0"/>
          </p:cNvCxnSpPr>
          <p:nvPr/>
        </p:nvCxnSpPr>
        <p:spPr>
          <a:xfrm>
            <a:off x="4834827" y="4510676"/>
            <a:ext cx="1237340" cy="27828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861016B7-89AB-46A6-9E4C-4CA72F8EA59A}"/>
              </a:ext>
            </a:extLst>
          </p:cNvPr>
          <p:cNvSpPr txBox="1"/>
          <p:nvPr/>
        </p:nvSpPr>
        <p:spPr>
          <a:xfrm>
            <a:off x="4759320" y="418548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414B44E9-3253-49C5-8E3B-72B1BB383AF5}"/>
              </a:ext>
            </a:extLst>
          </p:cNvPr>
          <p:cNvSpPr txBox="1"/>
          <p:nvPr/>
        </p:nvSpPr>
        <p:spPr>
          <a:xfrm>
            <a:off x="3553927" y="4202343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30" name="Łącznik: łamany 29">
            <a:extLst>
              <a:ext uri="{FF2B5EF4-FFF2-40B4-BE49-F238E27FC236}">
                <a16:creationId xmlns:a16="http://schemas.microsoft.com/office/drawing/2014/main" id="{4447A667-F5F2-41CB-B1C2-DCC26C3ECEA1}"/>
              </a:ext>
            </a:extLst>
          </p:cNvPr>
          <p:cNvCxnSpPr>
            <a:cxnSpLocks/>
            <a:stCxn id="26" idx="2"/>
          </p:cNvCxnSpPr>
          <p:nvPr/>
        </p:nvCxnSpPr>
        <p:spPr>
          <a:xfrm rot="16200000" flipH="1">
            <a:off x="6418533" y="5905790"/>
            <a:ext cx="77943" cy="77067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7EA356AE-60A1-4156-B7AB-36CB414AEEA5}"/>
              </a:ext>
            </a:extLst>
          </p:cNvPr>
          <p:cNvCxnSpPr>
            <a:cxnSpLocks/>
          </p:cNvCxnSpPr>
          <p:nvPr/>
        </p:nvCxnSpPr>
        <p:spPr>
          <a:xfrm>
            <a:off x="1187323" y="4372618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Sześciokąt 31">
            <a:extLst>
              <a:ext uri="{FF2B5EF4-FFF2-40B4-BE49-F238E27FC236}">
                <a16:creationId xmlns:a16="http://schemas.microsoft.com/office/drawing/2014/main" id="{837883A2-3165-4D31-BD7C-67DF9AAA707A}"/>
              </a:ext>
            </a:extLst>
          </p:cNvPr>
          <p:cNvSpPr/>
          <p:nvPr/>
        </p:nvSpPr>
        <p:spPr>
          <a:xfrm>
            <a:off x="2489387" y="4750383"/>
            <a:ext cx="1042587" cy="321852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&lt; 0</a:t>
            </a:r>
          </a:p>
        </p:txBody>
      </p:sp>
      <p:cxnSp>
        <p:nvCxnSpPr>
          <p:cNvPr id="33" name="Łącznik: łamany 32">
            <a:extLst>
              <a:ext uri="{FF2B5EF4-FFF2-40B4-BE49-F238E27FC236}">
                <a16:creationId xmlns:a16="http://schemas.microsoft.com/office/drawing/2014/main" id="{E711406A-4667-48C0-AFAF-CABDD11DC542}"/>
              </a:ext>
            </a:extLst>
          </p:cNvPr>
          <p:cNvCxnSpPr>
            <a:cxnSpLocks/>
          </p:cNvCxnSpPr>
          <p:nvPr/>
        </p:nvCxnSpPr>
        <p:spPr>
          <a:xfrm rot="10800000" flipV="1">
            <a:off x="3004864" y="4510673"/>
            <a:ext cx="841576" cy="239710"/>
          </a:xfrm>
          <a:prstGeom prst="bentConnector3">
            <a:avLst>
              <a:gd name="adj1" fmla="val 9979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Prostokąt 33">
            <a:extLst>
              <a:ext uri="{FF2B5EF4-FFF2-40B4-BE49-F238E27FC236}">
                <a16:creationId xmlns:a16="http://schemas.microsoft.com/office/drawing/2014/main" id="{85F6C460-4477-4868-8617-7FBF418CA95F}"/>
              </a:ext>
            </a:extLst>
          </p:cNvPr>
          <p:cNvSpPr/>
          <p:nvPr/>
        </p:nvSpPr>
        <p:spPr>
          <a:xfrm>
            <a:off x="2641036" y="5217502"/>
            <a:ext cx="2347087" cy="2934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a</a:t>
            </a:r>
          </a:p>
        </p:txBody>
      </p:sp>
      <p:cxnSp>
        <p:nvCxnSpPr>
          <p:cNvPr id="35" name="Łącznik: łamany 34">
            <a:extLst>
              <a:ext uri="{FF2B5EF4-FFF2-40B4-BE49-F238E27FC236}">
                <a16:creationId xmlns:a16="http://schemas.microsoft.com/office/drawing/2014/main" id="{261FE2C5-268C-4906-982C-6804676BEAB3}"/>
              </a:ext>
            </a:extLst>
          </p:cNvPr>
          <p:cNvCxnSpPr>
            <a:cxnSpLocks/>
            <a:endCxn id="34" idx="0"/>
          </p:cNvCxnSpPr>
          <p:nvPr/>
        </p:nvCxnSpPr>
        <p:spPr>
          <a:xfrm rot="16200000" flipH="1">
            <a:off x="3515955" y="4918877"/>
            <a:ext cx="314644" cy="282606"/>
          </a:xfrm>
          <a:prstGeom prst="bentConnector3">
            <a:avLst>
              <a:gd name="adj1" fmla="val 307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Łącznik prosty ze strzałką 35">
            <a:extLst>
              <a:ext uri="{FF2B5EF4-FFF2-40B4-BE49-F238E27FC236}">
                <a16:creationId xmlns:a16="http://schemas.microsoft.com/office/drawing/2014/main" id="{7564DC82-B4AA-4508-B8C7-79F5C256B83A}"/>
              </a:ext>
            </a:extLst>
          </p:cNvPr>
          <p:cNvCxnSpPr>
            <a:cxnSpLocks/>
            <a:stCxn id="19" idx="2"/>
            <a:endCxn id="26" idx="0"/>
          </p:cNvCxnSpPr>
          <p:nvPr/>
        </p:nvCxnSpPr>
        <p:spPr>
          <a:xfrm>
            <a:off x="6072167" y="5096006"/>
            <a:ext cx="0" cy="8157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Łącznik: łamany 36">
            <a:extLst>
              <a:ext uri="{FF2B5EF4-FFF2-40B4-BE49-F238E27FC236}">
                <a16:creationId xmlns:a16="http://schemas.microsoft.com/office/drawing/2014/main" id="{FB2D6673-910E-45B7-BFFF-CE98CE39829D}"/>
              </a:ext>
            </a:extLst>
          </p:cNvPr>
          <p:cNvCxnSpPr>
            <a:cxnSpLocks/>
            <a:stCxn id="34" idx="2"/>
          </p:cNvCxnSpPr>
          <p:nvPr/>
        </p:nvCxnSpPr>
        <p:spPr>
          <a:xfrm rot="16200000" flipH="1">
            <a:off x="4875832" y="4449706"/>
            <a:ext cx="135082" cy="225758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386AA066-3553-4BBE-8BB1-60C95AC6E503}"/>
              </a:ext>
            </a:extLst>
          </p:cNvPr>
          <p:cNvCxnSpPr>
            <a:cxnSpLocks/>
          </p:cNvCxnSpPr>
          <p:nvPr/>
        </p:nvCxnSpPr>
        <p:spPr>
          <a:xfrm>
            <a:off x="2256443" y="5778532"/>
            <a:ext cx="38157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DBB5D564-60CD-4485-9574-84235E5CD71F}"/>
              </a:ext>
            </a:extLst>
          </p:cNvPr>
          <p:cNvSpPr txBox="1"/>
          <p:nvPr/>
        </p:nvSpPr>
        <p:spPr>
          <a:xfrm>
            <a:off x="3451300" y="4606491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6E9C66FF-A769-428B-BB80-C8FD67FA7B46}"/>
              </a:ext>
            </a:extLst>
          </p:cNvPr>
          <p:cNvSpPr txBox="1"/>
          <p:nvPr/>
        </p:nvSpPr>
        <p:spPr>
          <a:xfrm>
            <a:off x="2222584" y="4597909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graphicFrame>
        <p:nvGraphicFramePr>
          <p:cNvPr id="41" name="Tabela 12">
            <a:extLst>
              <a:ext uri="{FF2B5EF4-FFF2-40B4-BE49-F238E27FC236}">
                <a16:creationId xmlns:a16="http://schemas.microsoft.com/office/drawing/2014/main" id="{76BB49EA-5100-4166-9351-6275520ED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023098"/>
              </p:ext>
            </p:extLst>
          </p:nvPr>
        </p:nvGraphicFramePr>
        <p:xfrm>
          <a:off x="7410998" y="2476336"/>
          <a:ext cx="4706520" cy="35655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9218">
                  <a:extLst>
                    <a:ext uri="{9D8B030D-6E8A-4147-A177-3AD203B41FA5}">
                      <a16:colId xmlns:a16="http://schemas.microsoft.com/office/drawing/2014/main" val="362676481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53455603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58374274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72066452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241485313"/>
                    </a:ext>
                  </a:extLst>
                </a:gridCol>
                <a:gridCol w="1052966">
                  <a:extLst>
                    <a:ext uri="{9D8B030D-6E8A-4147-A177-3AD203B41FA5}">
                      <a16:colId xmlns:a16="http://schemas.microsoft.com/office/drawing/2014/main" val="327578276"/>
                    </a:ext>
                  </a:extLst>
                </a:gridCol>
              </a:tblGrid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suma_d</a:t>
                      </a:r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suma_u</a:t>
                      </a:r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wyjście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9921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86470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90014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8379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85602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49683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u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843144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</a:p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336386"/>
                  </a:ext>
                </a:extLst>
              </a:tr>
            </a:tbl>
          </a:graphicData>
        </a:graphic>
      </p:graphicFrame>
      <p:sp>
        <p:nvSpPr>
          <p:cNvPr id="42" name="pole tekstowe 41">
            <a:extLst>
              <a:ext uri="{FF2B5EF4-FFF2-40B4-BE49-F238E27FC236}">
                <a16:creationId xmlns:a16="http://schemas.microsoft.com/office/drawing/2014/main" id="{65018DC9-05C0-439D-A175-40F4314C842C}"/>
              </a:ext>
            </a:extLst>
          </p:cNvPr>
          <p:cNvSpPr txBox="1"/>
          <p:nvPr/>
        </p:nvSpPr>
        <p:spPr>
          <a:xfrm>
            <a:off x="7563099" y="1378955"/>
            <a:ext cx="455441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Tabela pamięci dla danych wejściowych: [5, -6, 3, 0, -4, 7]</a:t>
            </a:r>
          </a:p>
        </p:txBody>
      </p:sp>
    </p:spTree>
    <p:extLst>
      <p:ext uri="{BB962C8B-B14F-4D97-AF65-F5344CB8AC3E}">
        <p14:creationId xmlns:p14="http://schemas.microsoft.com/office/powerpoint/2010/main" val="20492759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/>
      <p:bldP spid="11" grpId="0"/>
      <p:bldP spid="13" grpId="0" animBg="1"/>
      <p:bldP spid="14" grpId="0" animBg="1"/>
      <p:bldP spid="15" grpId="0" animBg="1"/>
      <p:bldP spid="17" grpId="0" animBg="1"/>
      <p:bldP spid="19" grpId="0" animBg="1"/>
      <p:bldP spid="22" grpId="0" animBg="1"/>
      <p:bldP spid="25" grpId="0" animBg="1"/>
      <p:bldP spid="26" grpId="0" animBg="1"/>
      <p:bldP spid="28" grpId="0"/>
      <p:bldP spid="29" grpId="0"/>
      <p:bldP spid="32" grpId="0" animBg="1"/>
      <p:bldP spid="34" grpId="0" animBg="1"/>
      <p:bldP spid="39" grpId="0"/>
      <p:bldP spid="40" grpId="0"/>
      <p:bldP spid="4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AE9AF-13DB-469E-A7E4-B953A9537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8. Algorytm wczytujący </a:t>
            </a:r>
            <a:r>
              <a:rPr lang="pl-PL" i="1" dirty="0"/>
              <a:t>n</a:t>
            </a:r>
            <a:r>
              <a:rPr lang="pl-PL" dirty="0"/>
              <a:t>-elementowy ciąg i obliczający sumę liczb dodatnich i sumę liczb ujemnych - wersja alternatywna.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656D3530-557F-49D0-BC6D-FD231E61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46</a:t>
            </a:fld>
            <a:endParaRPr lang="pl-PL" dirty="0"/>
          </a:p>
        </p:txBody>
      </p:sp>
      <p:sp>
        <p:nvSpPr>
          <p:cNvPr id="43" name="Równoległobok 42">
            <a:extLst>
              <a:ext uri="{FF2B5EF4-FFF2-40B4-BE49-F238E27FC236}">
                <a16:creationId xmlns:a16="http://schemas.microsoft.com/office/drawing/2014/main" id="{1FD3E91F-656A-47FE-A905-0612B93BE8A0}"/>
              </a:ext>
            </a:extLst>
          </p:cNvPr>
          <p:cNvSpPr/>
          <p:nvPr/>
        </p:nvSpPr>
        <p:spPr>
          <a:xfrm>
            <a:off x="7002858" y="1949041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44" name="Łącznik prosty 43">
            <a:extLst>
              <a:ext uri="{FF2B5EF4-FFF2-40B4-BE49-F238E27FC236}">
                <a16:creationId xmlns:a16="http://schemas.microsoft.com/office/drawing/2014/main" id="{23211615-6C56-41A4-98CA-6D261768AEBC}"/>
              </a:ext>
            </a:extLst>
          </p:cNvPr>
          <p:cNvCxnSpPr>
            <a:cxnSpLocks/>
          </p:cNvCxnSpPr>
          <p:nvPr/>
        </p:nvCxnSpPr>
        <p:spPr>
          <a:xfrm flipH="1">
            <a:off x="7096599" y="1949124"/>
            <a:ext cx="75062" cy="2777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Łącznik prosty ze strzałką 44">
            <a:extLst>
              <a:ext uri="{FF2B5EF4-FFF2-40B4-BE49-F238E27FC236}">
                <a16:creationId xmlns:a16="http://schemas.microsoft.com/office/drawing/2014/main" id="{AF5DCB5D-ACCD-4652-817D-33F9475F7965}"/>
              </a:ext>
            </a:extLst>
          </p:cNvPr>
          <p:cNvCxnSpPr>
            <a:cxnSpLocks/>
          </p:cNvCxnSpPr>
          <p:nvPr/>
        </p:nvCxnSpPr>
        <p:spPr>
          <a:xfrm>
            <a:off x="7451896" y="2219572"/>
            <a:ext cx="0" cy="201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Sześciokąt 45">
            <a:extLst>
              <a:ext uri="{FF2B5EF4-FFF2-40B4-BE49-F238E27FC236}">
                <a16:creationId xmlns:a16="http://schemas.microsoft.com/office/drawing/2014/main" id="{42FECB0B-76BF-45AE-B1C7-94BE17C34608}"/>
              </a:ext>
            </a:extLst>
          </p:cNvPr>
          <p:cNvSpPr/>
          <p:nvPr/>
        </p:nvSpPr>
        <p:spPr>
          <a:xfrm>
            <a:off x="6613139" y="3477157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47" name="Łącznik: łamany 46">
            <a:extLst>
              <a:ext uri="{FF2B5EF4-FFF2-40B4-BE49-F238E27FC236}">
                <a16:creationId xmlns:a16="http://schemas.microsoft.com/office/drawing/2014/main" id="{2453EEE0-2347-4DAB-9DDF-1709E9B42788}"/>
              </a:ext>
            </a:extLst>
          </p:cNvPr>
          <p:cNvCxnSpPr>
            <a:cxnSpLocks/>
            <a:stCxn id="46" idx="3"/>
            <a:endCxn id="54" idx="0"/>
          </p:cNvCxnSpPr>
          <p:nvPr/>
        </p:nvCxnSpPr>
        <p:spPr>
          <a:xfrm rot="10800000" flipV="1">
            <a:off x="6014289" y="3741594"/>
            <a:ext cx="598851" cy="4036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Łącznik: łamany 47">
            <a:extLst>
              <a:ext uri="{FF2B5EF4-FFF2-40B4-BE49-F238E27FC236}">
                <a16:creationId xmlns:a16="http://schemas.microsoft.com/office/drawing/2014/main" id="{D401B19D-69E7-4040-B9FD-8318AA9FC2E1}"/>
              </a:ext>
            </a:extLst>
          </p:cNvPr>
          <p:cNvCxnSpPr>
            <a:cxnSpLocks/>
            <a:stCxn id="46" idx="0"/>
            <a:endCxn id="61" idx="0"/>
          </p:cNvCxnSpPr>
          <p:nvPr/>
        </p:nvCxnSpPr>
        <p:spPr>
          <a:xfrm>
            <a:off x="8269324" y="3741595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9BEF75E6-21EA-4FF6-87D7-BB4461E4D1E8}"/>
              </a:ext>
            </a:extLst>
          </p:cNvPr>
          <p:cNvSpPr txBox="1"/>
          <p:nvPr/>
        </p:nvSpPr>
        <p:spPr>
          <a:xfrm>
            <a:off x="8201818" y="3433187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50" name="pole tekstowe 49">
            <a:extLst>
              <a:ext uri="{FF2B5EF4-FFF2-40B4-BE49-F238E27FC236}">
                <a16:creationId xmlns:a16="http://schemas.microsoft.com/office/drawing/2014/main" id="{F4F31905-9905-40BD-B009-AD725E01B1FA}"/>
              </a:ext>
            </a:extLst>
          </p:cNvPr>
          <p:cNvSpPr txBox="1"/>
          <p:nvPr/>
        </p:nvSpPr>
        <p:spPr>
          <a:xfrm>
            <a:off x="6361161" y="3422832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51" name="Łącznik prosty ze strzałką 50">
            <a:extLst>
              <a:ext uri="{FF2B5EF4-FFF2-40B4-BE49-F238E27FC236}">
                <a16:creationId xmlns:a16="http://schemas.microsoft.com/office/drawing/2014/main" id="{28B74F7D-8449-44AB-AA44-987C347D6232}"/>
              </a:ext>
            </a:extLst>
          </p:cNvPr>
          <p:cNvCxnSpPr>
            <a:cxnSpLocks/>
          </p:cNvCxnSpPr>
          <p:nvPr/>
        </p:nvCxnSpPr>
        <p:spPr>
          <a:xfrm>
            <a:off x="7448999" y="1758286"/>
            <a:ext cx="0" cy="191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Prostokąt: zaokrąglone rogi 51">
            <a:extLst>
              <a:ext uri="{FF2B5EF4-FFF2-40B4-BE49-F238E27FC236}">
                <a16:creationId xmlns:a16="http://schemas.microsoft.com/office/drawing/2014/main" id="{76846BD5-4DF0-4B37-A5CA-FA6FD42C5B7C}"/>
              </a:ext>
            </a:extLst>
          </p:cNvPr>
          <p:cNvSpPr/>
          <p:nvPr/>
        </p:nvSpPr>
        <p:spPr>
          <a:xfrm>
            <a:off x="6969384" y="1390874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53" name="Prostokąt: zaokrąglone rogi 52">
            <a:extLst>
              <a:ext uri="{FF2B5EF4-FFF2-40B4-BE49-F238E27FC236}">
                <a16:creationId xmlns:a16="http://schemas.microsoft.com/office/drawing/2014/main" id="{AACFF148-AEB3-41BC-B9E7-0BC3661CCA74}"/>
              </a:ext>
            </a:extLst>
          </p:cNvPr>
          <p:cNvSpPr/>
          <p:nvPr/>
        </p:nvSpPr>
        <p:spPr>
          <a:xfrm>
            <a:off x="5545970" y="4789555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54" name="Równoległobok 53">
            <a:extLst>
              <a:ext uri="{FF2B5EF4-FFF2-40B4-BE49-F238E27FC236}">
                <a16:creationId xmlns:a16="http://schemas.microsoft.com/office/drawing/2014/main" id="{6993F702-C9B4-4E32-8232-A4FD4FAB4A0C}"/>
              </a:ext>
            </a:extLst>
          </p:cNvPr>
          <p:cNvSpPr/>
          <p:nvPr/>
        </p:nvSpPr>
        <p:spPr>
          <a:xfrm>
            <a:off x="4884948" y="4145248"/>
            <a:ext cx="2258679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55" name="Łącznik prosty 54">
            <a:extLst>
              <a:ext uri="{FF2B5EF4-FFF2-40B4-BE49-F238E27FC236}">
                <a16:creationId xmlns:a16="http://schemas.microsoft.com/office/drawing/2014/main" id="{2B52CAFD-FBD0-47E1-830B-D0DDF2A1B989}"/>
              </a:ext>
            </a:extLst>
          </p:cNvPr>
          <p:cNvCxnSpPr>
            <a:cxnSpLocks/>
          </p:cNvCxnSpPr>
          <p:nvPr/>
        </p:nvCxnSpPr>
        <p:spPr>
          <a:xfrm flipH="1">
            <a:off x="6927157" y="4144012"/>
            <a:ext cx="103892" cy="4040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Prostokąt 55">
            <a:extLst>
              <a:ext uri="{FF2B5EF4-FFF2-40B4-BE49-F238E27FC236}">
                <a16:creationId xmlns:a16="http://schemas.microsoft.com/office/drawing/2014/main" id="{2ED1A4D6-86CA-4E47-9F4E-F05B6700D207}"/>
              </a:ext>
            </a:extLst>
          </p:cNvPr>
          <p:cNvSpPr/>
          <p:nvPr/>
        </p:nvSpPr>
        <p:spPr>
          <a:xfrm>
            <a:off x="6476200" y="2420888"/>
            <a:ext cx="2031561" cy="7824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57" name="Łącznik prosty ze strzałką 56">
            <a:extLst>
              <a:ext uri="{FF2B5EF4-FFF2-40B4-BE49-F238E27FC236}">
                <a16:creationId xmlns:a16="http://schemas.microsoft.com/office/drawing/2014/main" id="{FC7FA531-7F93-4F90-95B1-E79369C4F5F3}"/>
              </a:ext>
            </a:extLst>
          </p:cNvPr>
          <p:cNvCxnSpPr>
            <a:cxnSpLocks/>
          </p:cNvCxnSpPr>
          <p:nvPr/>
        </p:nvCxnSpPr>
        <p:spPr>
          <a:xfrm>
            <a:off x="7451896" y="3205425"/>
            <a:ext cx="0" cy="267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Prostokąt 57">
            <a:extLst>
              <a:ext uri="{FF2B5EF4-FFF2-40B4-BE49-F238E27FC236}">
                <a16:creationId xmlns:a16="http://schemas.microsoft.com/office/drawing/2014/main" id="{034D16C2-B8AD-46E0-9CF1-6DEC79F909A7}"/>
              </a:ext>
            </a:extLst>
          </p:cNvPr>
          <p:cNvSpPr/>
          <p:nvPr/>
        </p:nvSpPr>
        <p:spPr>
          <a:xfrm>
            <a:off x="9436542" y="4985307"/>
            <a:ext cx="2347089" cy="3070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a</a:t>
            </a:r>
          </a:p>
        </p:txBody>
      </p:sp>
      <p:cxnSp>
        <p:nvCxnSpPr>
          <p:cNvPr id="59" name="Łącznik: łamany 58">
            <a:extLst>
              <a:ext uri="{FF2B5EF4-FFF2-40B4-BE49-F238E27FC236}">
                <a16:creationId xmlns:a16="http://schemas.microsoft.com/office/drawing/2014/main" id="{9B5C1846-6ED5-4B59-A9D2-CC5844582002}"/>
              </a:ext>
            </a:extLst>
          </p:cNvPr>
          <p:cNvCxnSpPr>
            <a:cxnSpLocks/>
          </p:cNvCxnSpPr>
          <p:nvPr/>
        </p:nvCxnSpPr>
        <p:spPr>
          <a:xfrm rot="10800000">
            <a:off x="7451901" y="3286734"/>
            <a:ext cx="4511249" cy="2843121"/>
          </a:xfrm>
          <a:prstGeom prst="bentConnector3">
            <a:avLst>
              <a:gd name="adj1" fmla="val -4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Równoległobok 60">
            <a:extLst>
              <a:ext uri="{FF2B5EF4-FFF2-40B4-BE49-F238E27FC236}">
                <a16:creationId xmlns:a16="http://schemas.microsoft.com/office/drawing/2014/main" id="{6DF631F7-7CA4-4300-B0D0-C27A4AC11489}"/>
              </a:ext>
            </a:extLst>
          </p:cNvPr>
          <p:cNvSpPr/>
          <p:nvPr/>
        </p:nvSpPr>
        <p:spPr>
          <a:xfrm>
            <a:off x="8692946" y="3974875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62" name="Łącznik prosty 61">
            <a:extLst>
              <a:ext uri="{FF2B5EF4-FFF2-40B4-BE49-F238E27FC236}">
                <a16:creationId xmlns:a16="http://schemas.microsoft.com/office/drawing/2014/main" id="{07C67B94-17CF-47C6-B7BA-7F783BCEE280}"/>
              </a:ext>
            </a:extLst>
          </p:cNvPr>
          <p:cNvCxnSpPr>
            <a:cxnSpLocks/>
          </p:cNvCxnSpPr>
          <p:nvPr/>
        </p:nvCxnSpPr>
        <p:spPr>
          <a:xfrm flipH="1">
            <a:off x="8766260" y="3973548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Łącznik prosty ze strzałką 62">
            <a:extLst>
              <a:ext uri="{FF2B5EF4-FFF2-40B4-BE49-F238E27FC236}">
                <a16:creationId xmlns:a16="http://schemas.microsoft.com/office/drawing/2014/main" id="{2741BC53-FCB6-4E32-9FC8-C74B0000A38F}"/>
              </a:ext>
            </a:extLst>
          </p:cNvPr>
          <p:cNvCxnSpPr>
            <a:cxnSpLocks/>
          </p:cNvCxnSpPr>
          <p:nvPr/>
        </p:nvCxnSpPr>
        <p:spPr>
          <a:xfrm>
            <a:off x="9122099" y="4282966"/>
            <a:ext cx="0" cy="249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Sześciokąt 63">
            <a:extLst>
              <a:ext uri="{FF2B5EF4-FFF2-40B4-BE49-F238E27FC236}">
                <a16:creationId xmlns:a16="http://schemas.microsoft.com/office/drawing/2014/main" id="{3BA69F04-8766-4493-8DB5-C44E083C8F3E}"/>
              </a:ext>
            </a:extLst>
          </p:cNvPr>
          <p:cNvSpPr/>
          <p:nvPr/>
        </p:nvSpPr>
        <p:spPr>
          <a:xfrm>
            <a:off x="8664059" y="4532169"/>
            <a:ext cx="981628" cy="310374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&gt; 0</a:t>
            </a:r>
          </a:p>
        </p:txBody>
      </p:sp>
      <p:sp>
        <p:nvSpPr>
          <p:cNvPr id="65" name="Prostokąt 64">
            <a:extLst>
              <a:ext uri="{FF2B5EF4-FFF2-40B4-BE49-F238E27FC236}">
                <a16:creationId xmlns:a16="http://schemas.microsoft.com/office/drawing/2014/main" id="{2347D1E8-D65E-4670-95D9-93291C0658B6}"/>
              </a:ext>
            </a:extLst>
          </p:cNvPr>
          <p:cNvSpPr/>
          <p:nvPr/>
        </p:nvSpPr>
        <p:spPr>
          <a:xfrm>
            <a:off x="9700305" y="5629656"/>
            <a:ext cx="1819564" cy="340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66" name="Łącznik: łamany 65">
            <a:extLst>
              <a:ext uri="{FF2B5EF4-FFF2-40B4-BE49-F238E27FC236}">
                <a16:creationId xmlns:a16="http://schemas.microsoft.com/office/drawing/2014/main" id="{D287FF95-826E-4571-B5E5-26C36EEB085F}"/>
              </a:ext>
            </a:extLst>
          </p:cNvPr>
          <p:cNvCxnSpPr>
            <a:cxnSpLocks/>
            <a:stCxn id="64" idx="0"/>
            <a:endCxn id="58" idx="0"/>
          </p:cNvCxnSpPr>
          <p:nvPr/>
        </p:nvCxnSpPr>
        <p:spPr>
          <a:xfrm>
            <a:off x="9645687" y="4687356"/>
            <a:ext cx="964400" cy="2979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pole tekstowe 66">
            <a:extLst>
              <a:ext uri="{FF2B5EF4-FFF2-40B4-BE49-F238E27FC236}">
                <a16:creationId xmlns:a16="http://schemas.microsoft.com/office/drawing/2014/main" id="{6EC6E9B8-658D-4B35-B33A-0DBC3B10D29A}"/>
              </a:ext>
            </a:extLst>
          </p:cNvPr>
          <p:cNvSpPr txBox="1"/>
          <p:nvPr/>
        </p:nvSpPr>
        <p:spPr>
          <a:xfrm>
            <a:off x="9570180" y="436216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68" name="pole tekstowe 67">
            <a:extLst>
              <a:ext uri="{FF2B5EF4-FFF2-40B4-BE49-F238E27FC236}">
                <a16:creationId xmlns:a16="http://schemas.microsoft.com/office/drawing/2014/main" id="{AA992376-95BC-44DF-A2DF-06B033A73EBC}"/>
              </a:ext>
            </a:extLst>
          </p:cNvPr>
          <p:cNvSpPr txBox="1"/>
          <p:nvPr/>
        </p:nvSpPr>
        <p:spPr>
          <a:xfrm>
            <a:off x="8364787" y="4379023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69" name="Łącznik: łamany 68">
            <a:extLst>
              <a:ext uri="{FF2B5EF4-FFF2-40B4-BE49-F238E27FC236}">
                <a16:creationId xmlns:a16="http://schemas.microsoft.com/office/drawing/2014/main" id="{6A5044B5-9C00-4412-B980-80D0C0C7720D}"/>
              </a:ext>
            </a:extLst>
          </p:cNvPr>
          <p:cNvCxnSpPr>
            <a:cxnSpLocks/>
            <a:stCxn id="65" idx="2"/>
          </p:cNvCxnSpPr>
          <p:nvPr/>
        </p:nvCxnSpPr>
        <p:spPr>
          <a:xfrm rot="16200000" flipH="1">
            <a:off x="11206709" y="5373414"/>
            <a:ext cx="159818" cy="135306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ze strzałką 69">
            <a:extLst>
              <a:ext uri="{FF2B5EF4-FFF2-40B4-BE49-F238E27FC236}">
                <a16:creationId xmlns:a16="http://schemas.microsoft.com/office/drawing/2014/main" id="{F64E4C0F-1F04-4850-9CAF-96415E1C89F3}"/>
              </a:ext>
            </a:extLst>
          </p:cNvPr>
          <p:cNvCxnSpPr>
            <a:cxnSpLocks/>
          </p:cNvCxnSpPr>
          <p:nvPr/>
        </p:nvCxnSpPr>
        <p:spPr>
          <a:xfrm>
            <a:off x="5998183" y="4549298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Łącznik: łamany 71">
            <a:extLst>
              <a:ext uri="{FF2B5EF4-FFF2-40B4-BE49-F238E27FC236}">
                <a16:creationId xmlns:a16="http://schemas.microsoft.com/office/drawing/2014/main" id="{BFCC7D94-0096-4B9B-9F6B-7F89198A9556}"/>
              </a:ext>
            </a:extLst>
          </p:cNvPr>
          <p:cNvCxnSpPr>
            <a:cxnSpLocks/>
            <a:endCxn id="73" idx="0"/>
          </p:cNvCxnSpPr>
          <p:nvPr/>
        </p:nvCxnSpPr>
        <p:spPr>
          <a:xfrm rot="10800000" flipV="1">
            <a:off x="7892363" y="4687355"/>
            <a:ext cx="771697" cy="29156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Prostokąt 72">
            <a:extLst>
              <a:ext uri="{FF2B5EF4-FFF2-40B4-BE49-F238E27FC236}">
                <a16:creationId xmlns:a16="http://schemas.microsoft.com/office/drawing/2014/main" id="{B0FDD36C-DE0E-4D60-AEA0-BB3D18176D58}"/>
              </a:ext>
            </a:extLst>
          </p:cNvPr>
          <p:cNvSpPr/>
          <p:nvPr/>
        </p:nvSpPr>
        <p:spPr>
          <a:xfrm>
            <a:off x="6702634" y="4978923"/>
            <a:ext cx="2379456" cy="3134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suma_u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a</a:t>
            </a:r>
          </a:p>
        </p:txBody>
      </p:sp>
      <p:cxnSp>
        <p:nvCxnSpPr>
          <p:cNvPr id="75" name="Łącznik prosty ze strzałką 74">
            <a:extLst>
              <a:ext uri="{FF2B5EF4-FFF2-40B4-BE49-F238E27FC236}">
                <a16:creationId xmlns:a16="http://schemas.microsoft.com/office/drawing/2014/main" id="{5999C389-EE80-46CC-BFA7-637A8AA7BE54}"/>
              </a:ext>
            </a:extLst>
          </p:cNvPr>
          <p:cNvCxnSpPr>
            <a:cxnSpLocks/>
            <a:stCxn id="58" idx="2"/>
            <a:endCxn id="65" idx="0"/>
          </p:cNvCxnSpPr>
          <p:nvPr/>
        </p:nvCxnSpPr>
        <p:spPr>
          <a:xfrm>
            <a:off x="10610087" y="5292350"/>
            <a:ext cx="0" cy="337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Łącznik: łamany 75">
            <a:extLst>
              <a:ext uri="{FF2B5EF4-FFF2-40B4-BE49-F238E27FC236}">
                <a16:creationId xmlns:a16="http://schemas.microsoft.com/office/drawing/2014/main" id="{54C4A93F-22D4-4245-A28B-6B19BCF1CD88}"/>
              </a:ext>
            </a:extLst>
          </p:cNvPr>
          <p:cNvCxnSpPr>
            <a:cxnSpLocks/>
            <a:stCxn id="73" idx="2"/>
          </p:cNvCxnSpPr>
          <p:nvPr/>
        </p:nvCxnSpPr>
        <p:spPr>
          <a:xfrm rot="16200000" flipH="1">
            <a:off x="9176974" y="4007743"/>
            <a:ext cx="136380" cy="27056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Symbol zastępczy zawartości 3">
            <a:extLst>
              <a:ext uri="{FF2B5EF4-FFF2-40B4-BE49-F238E27FC236}">
                <a16:creationId xmlns:a16="http://schemas.microsoft.com/office/drawing/2014/main" id="{77CF74C6-AC8A-47C5-93B7-0C702313774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3215" y="1219199"/>
            <a:ext cx="5088359" cy="3766108"/>
          </a:xfrm>
        </p:spPr>
        <p:txBody>
          <a:bodyPr>
            <a:normAutofit lnSpcReduction="10000"/>
          </a:bodyPr>
          <a:lstStyle/>
          <a:p>
            <a:r>
              <a:rPr lang="pl-PL" dirty="0"/>
              <a:t>Zauważmy, że liczba zero nie zmienia wyniku algorytmu, niezależnie od tego, czy zostanie dodana do sumy liczb dodatnich, czy sumy liczb ujemnych </a:t>
            </a:r>
            <a:br>
              <a:rPr lang="pl-PL" dirty="0"/>
            </a:br>
            <a:r>
              <a:rPr lang="pl-PL" dirty="0"/>
              <a:t>(x + 0 = x).</a:t>
            </a:r>
          </a:p>
          <a:p>
            <a:endParaRPr lang="pl-PL" dirty="0"/>
          </a:p>
          <a:p>
            <a:r>
              <a:rPr lang="pl-PL" dirty="0"/>
              <a:t>W związku z tym algorytm można uprościć.</a:t>
            </a:r>
          </a:p>
          <a:p>
            <a:endParaRPr lang="pl-PL" b="0" i="0" dirty="0">
              <a:solidFill>
                <a:srgbClr val="000000"/>
              </a:solidFill>
              <a:effectLst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3042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6" grpId="0" animBg="1"/>
      <p:bldP spid="49" grpId="0"/>
      <p:bldP spid="50" grpId="0"/>
      <p:bldP spid="52" grpId="0" animBg="1"/>
      <p:bldP spid="53" grpId="0" animBg="1"/>
      <p:bldP spid="54" grpId="0" animBg="1"/>
      <p:bldP spid="56" grpId="0" animBg="1"/>
      <p:bldP spid="58" grpId="0" animBg="1"/>
      <p:bldP spid="61" grpId="0" animBg="1"/>
      <p:bldP spid="64" grpId="0" animBg="1"/>
      <p:bldP spid="65" grpId="0" animBg="1"/>
      <p:bldP spid="67" grpId="0"/>
      <p:bldP spid="68" grpId="0"/>
      <p:bldP spid="7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AC0303-DD30-4E8D-AF1A-9A86AF8A8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9. Algorytm wczytujący </a:t>
            </a:r>
            <a:r>
              <a:rPr lang="pl-PL" i="1" dirty="0"/>
              <a:t>n</a:t>
            </a:r>
            <a:r>
              <a:rPr lang="pl-PL" dirty="0"/>
              <a:t>-elementowy ciąg i wyznaczający największy wyraz ciągu.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F3448A5-D9E2-4DE8-9FA1-A3E69F078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47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9F506D97-541A-4AB5-A8E5-EEDE2A5D8C7C}"/>
              </a:ext>
            </a:extLst>
          </p:cNvPr>
          <p:cNvSpPr/>
          <p:nvPr/>
        </p:nvSpPr>
        <p:spPr>
          <a:xfrm>
            <a:off x="5388056" y="1798747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2DCA8ACD-173F-4595-B0CF-0E7F9F208C64}"/>
              </a:ext>
            </a:extLst>
          </p:cNvPr>
          <p:cNvCxnSpPr>
            <a:cxnSpLocks/>
          </p:cNvCxnSpPr>
          <p:nvPr/>
        </p:nvCxnSpPr>
        <p:spPr>
          <a:xfrm flipH="1">
            <a:off x="5468398" y="1802080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B6DDC863-8F18-44BE-852C-38787CA8A931}"/>
              </a:ext>
            </a:extLst>
          </p:cNvPr>
          <p:cNvCxnSpPr>
            <a:cxnSpLocks/>
            <a:stCxn id="5" idx="4"/>
            <a:endCxn id="19" idx="0"/>
          </p:cNvCxnSpPr>
          <p:nvPr/>
        </p:nvCxnSpPr>
        <p:spPr>
          <a:xfrm>
            <a:off x="5834196" y="2075445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FE409660-316C-4A97-BB43-F574EA5417DA}"/>
              </a:ext>
            </a:extLst>
          </p:cNvPr>
          <p:cNvSpPr/>
          <p:nvPr/>
        </p:nvSpPr>
        <p:spPr>
          <a:xfrm>
            <a:off x="4991234" y="3022723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83DF2573-6018-429B-A736-B0BED52DB210}"/>
              </a:ext>
            </a:extLst>
          </p:cNvPr>
          <p:cNvCxnSpPr>
            <a:cxnSpLocks/>
            <a:stCxn id="8" idx="3"/>
            <a:endCxn id="17" idx="0"/>
          </p:cNvCxnSpPr>
          <p:nvPr/>
        </p:nvCxnSpPr>
        <p:spPr>
          <a:xfrm rot="10800000" flipV="1">
            <a:off x="4496884" y="3287161"/>
            <a:ext cx="494351" cy="4036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80D99AD1-13E6-4260-9176-04A5655D621C}"/>
              </a:ext>
            </a:extLst>
          </p:cNvPr>
          <p:cNvCxnSpPr>
            <a:cxnSpLocks/>
            <a:stCxn id="8" idx="0"/>
            <a:endCxn id="24" idx="0"/>
          </p:cNvCxnSpPr>
          <p:nvPr/>
        </p:nvCxnSpPr>
        <p:spPr>
          <a:xfrm>
            <a:off x="6647419" y="3287161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84DE6AD-07C0-404B-9EAB-926CBC9CA889}"/>
              </a:ext>
            </a:extLst>
          </p:cNvPr>
          <p:cNvSpPr txBox="1"/>
          <p:nvPr/>
        </p:nvSpPr>
        <p:spPr>
          <a:xfrm>
            <a:off x="6579913" y="2978753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DB361FF-CA53-4442-915F-25B295FC4937}"/>
              </a:ext>
            </a:extLst>
          </p:cNvPr>
          <p:cNvSpPr txBox="1"/>
          <p:nvPr/>
        </p:nvSpPr>
        <p:spPr>
          <a:xfrm>
            <a:off x="4739256" y="296839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ABA7F595-39A0-449F-9A71-567CE6E57498}"/>
              </a:ext>
            </a:extLst>
          </p:cNvPr>
          <p:cNvCxnSpPr>
            <a:cxnSpLocks/>
            <a:stCxn id="14" idx="2"/>
            <a:endCxn id="5" idx="0"/>
          </p:cNvCxnSpPr>
          <p:nvPr/>
        </p:nvCxnSpPr>
        <p:spPr>
          <a:xfrm>
            <a:off x="5834196" y="1561813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B40B6EAA-D942-44A1-A7AC-4BE3E4B2D494}"/>
              </a:ext>
            </a:extLst>
          </p:cNvPr>
          <p:cNvSpPr/>
          <p:nvPr/>
        </p:nvSpPr>
        <p:spPr>
          <a:xfrm>
            <a:off x="5354581" y="1193227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ED71AF95-F4BD-430D-BF33-B1525B1A2300}"/>
              </a:ext>
            </a:extLst>
          </p:cNvPr>
          <p:cNvSpPr/>
          <p:nvPr/>
        </p:nvSpPr>
        <p:spPr>
          <a:xfrm>
            <a:off x="4044671" y="4370756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7" name="Równoległobok 16">
            <a:extLst>
              <a:ext uri="{FF2B5EF4-FFF2-40B4-BE49-F238E27FC236}">
                <a16:creationId xmlns:a16="http://schemas.microsoft.com/office/drawing/2014/main" id="{75951BA8-874B-47BE-98A8-9536AD0ACDA4}"/>
              </a:ext>
            </a:extLst>
          </p:cNvPr>
          <p:cNvSpPr/>
          <p:nvPr/>
        </p:nvSpPr>
        <p:spPr>
          <a:xfrm>
            <a:off x="3693760" y="3690811"/>
            <a:ext cx="1606246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maximum</a:t>
            </a:r>
          </a:p>
        </p:txBody>
      </p:sp>
      <p:cxnSp>
        <p:nvCxnSpPr>
          <p:cNvPr id="18" name="Łącznik prosty 17">
            <a:extLst>
              <a:ext uri="{FF2B5EF4-FFF2-40B4-BE49-F238E27FC236}">
                <a16:creationId xmlns:a16="http://schemas.microsoft.com/office/drawing/2014/main" id="{6A8E9C12-3623-48CE-829B-BE4277AF0C5C}"/>
              </a:ext>
            </a:extLst>
          </p:cNvPr>
          <p:cNvCxnSpPr>
            <a:cxnSpLocks/>
          </p:cNvCxnSpPr>
          <p:nvPr/>
        </p:nvCxnSpPr>
        <p:spPr>
          <a:xfrm flipH="1">
            <a:off x="5069680" y="3690810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Prostokąt 18">
            <a:extLst>
              <a:ext uri="{FF2B5EF4-FFF2-40B4-BE49-F238E27FC236}">
                <a16:creationId xmlns:a16="http://schemas.microsoft.com/office/drawing/2014/main" id="{93B49923-2DCF-4027-A903-B19A7A625745}"/>
              </a:ext>
            </a:extLst>
          </p:cNvPr>
          <p:cNvSpPr/>
          <p:nvPr/>
        </p:nvSpPr>
        <p:spPr>
          <a:xfrm>
            <a:off x="5020976" y="2348880"/>
            <a:ext cx="1626443" cy="3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B0BCE497-626B-4733-ADB5-60762BFAB7BE}"/>
              </a:ext>
            </a:extLst>
          </p:cNvPr>
          <p:cNvCxnSpPr>
            <a:cxnSpLocks/>
          </p:cNvCxnSpPr>
          <p:nvPr/>
        </p:nvCxnSpPr>
        <p:spPr>
          <a:xfrm>
            <a:off x="5843866" y="2716274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Prostokąt 20">
            <a:extLst>
              <a:ext uri="{FF2B5EF4-FFF2-40B4-BE49-F238E27FC236}">
                <a16:creationId xmlns:a16="http://schemas.microsoft.com/office/drawing/2014/main" id="{F3BF3947-B79C-4A55-BE9F-5BC58E569362}"/>
              </a:ext>
            </a:extLst>
          </p:cNvPr>
          <p:cNvSpPr/>
          <p:nvPr/>
        </p:nvSpPr>
        <p:spPr>
          <a:xfrm>
            <a:off x="7608169" y="4972652"/>
            <a:ext cx="1514014" cy="320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maximum = a</a:t>
            </a:r>
          </a:p>
        </p:txBody>
      </p:sp>
      <p:cxnSp>
        <p:nvCxnSpPr>
          <p:cNvPr id="22" name="Łącznik: łamany 21">
            <a:extLst>
              <a:ext uri="{FF2B5EF4-FFF2-40B4-BE49-F238E27FC236}">
                <a16:creationId xmlns:a16="http://schemas.microsoft.com/office/drawing/2014/main" id="{81D1BA7C-C7BF-41E2-BE01-551F417BCDC5}"/>
              </a:ext>
            </a:extLst>
          </p:cNvPr>
          <p:cNvCxnSpPr>
            <a:cxnSpLocks/>
          </p:cNvCxnSpPr>
          <p:nvPr/>
        </p:nvCxnSpPr>
        <p:spPr>
          <a:xfrm rot="10800000">
            <a:off x="5843868" y="2839538"/>
            <a:ext cx="3348476" cy="3223522"/>
          </a:xfrm>
          <a:prstGeom prst="bentConnector3">
            <a:avLst>
              <a:gd name="adj1" fmla="val 14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Łącznik: łamany 22">
            <a:extLst>
              <a:ext uri="{FF2B5EF4-FFF2-40B4-BE49-F238E27FC236}">
                <a16:creationId xmlns:a16="http://schemas.microsoft.com/office/drawing/2014/main" id="{81784ED3-3EE3-4D52-9C68-72C9144CB89A}"/>
              </a:ext>
            </a:extLst>
          </p:cNvPr>
          <p:cNvCxnSpPr>
            <a:cxnSpLocks/>
            <a:stCxn id="31" idx="2"/>
          </p:cNvCxnSpPr>
          <p:nvPr/>
        </p:nvCxnSpPr>
        <p:spPr>
          <a:xfrm rot="16200000" flipH="1">
            <a:off x="8698826" y="5569542"/>
            <a:ext cx="159869" cy="82716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ównoległobok 23">
            <a:extLst>
              <a:ext uri="{FF2B5EF4-FFF2-40B4-BE49-F238E27FC236}">
                <a16:creationId xmlns:a16="http://schemas.microsoft.com/office/drawing/2014/main" id="{40F82B22-6CA7-493E-B223-E26DD08D3FC8}"/>
              </a:ext>
            </a:extLst>
          </p:cNvPr>
          <p:cNvSpPr/>
          <p:nvPr/>
        </p:nvSpPr>
        <p:spPr>
          <a:xfrm>
            <a:off x="7071041" y="3520441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47DB8A8C-3967-4B37-A769-C7D5A413925B}"/>
              </a:ext>
            </a:extLst>
          </p:cNvPr>
          <p:cNvCxnSpPr>
            <a:cxnSpLocks/>
          </p:cNvCxnSpPr>
          <p:nvPr/>
        </p:nvCxnSpPr>
        <p:spPr>
          <a:xfrm flipH="1">
            <a:off x="7168822" y="3518476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Łącznik prosty ze strzałką 25">
            <a:extLst>
              <a:ext uri="{FF2B5EF4-FFF2-40B4-BE49-F238E27FC236}">
                <a16:creationId xmlns:a16="http://schemas.microsoft.com/office/drawing/2014/main" id="{C0C32A77-16DA-4986-9A53-E81D3C391EF0}"/>
              </a:ext>
            </a:extLst>
          </p:cNvPr>
          <p:cNvCxnSpPr>
            <a:cxnSpLocks/>
          </p:cNvCxnSpPr>
          <p:nvPr/>
        </p:nvCxnSpPr>
        <p:spPr>
          <a:xfrm>
            <a:off x="7500194" y="3828532"/>
            <a:ext cx="0" cy="257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Sześciokąt 27">
            <a:extLst>
              <a:ext uri="{FF2B5EF4-FFF2-40B4-BE49-F238E27FC236}">
                <a16:creationId xmlns:a16="http://schemas.microsoft.com/office/drawing/2014/main" id="{9064C7E3-F2F5-4EC7-B813-1FD36A7F48C0}"/>
              </a:ext>
            </a:extLst>
          </p:cNvPr>
          <p:cNvSpPr/>
          <p:nvPr/>
        </p:nvSpPr>
        <p:spPr>
          <a:xfrm>
            <a:off x="7006941" y="4092391"/>
            <a:ext cx="1001748" cy="340380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== 0</a:t>
            </a: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id="{544F6172-7004-4552-9238-06B1EEE1580F}"/>
              </a:ext>
            </a:extLst>
          </p:cNvPr>
          <p:cNvSpPr/>
          <p:nvPr/>
        </p:nvSpPr>
        <p:spPr>
          <a:xfrm>
            <a:off x="7874383" y="5582339"/>
            <a:ext cx="981585" cy="320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sp>
        <p:nvSpPr>
          <p:cNvPr id="32" name="Sześciokąt 31">
            <a:extLst>
              <a:ext uri="{FF2B5EF4-FFF2-40B4-BE49-F238E27FC236}">
                <a16:creationId xmlns:a16="http://schemas.microsoft.com/office/drawing/2014/main" id="{1972FED3-270B-4866-A850-457EAF89A5E6}"/>
              </a:ext>
            </a:extLst>
          </p:cNvPr>
          <p:cNvSpPr/>
          <p:nvPr/>
        </p:nvSpPr>
        <p:spPr>
          <a:xfrm>
            <a:off x="5878858" y="4520929"/>
            <a:ext cx="1945334" cy="338912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&gt; maximum</a:t>
            </a:r>
          </a:p>
        </p:txBody>
      </p:sp>
      <p:cxnSp>
        <p:nvCxnSpPr>
          <p:cNvPr id="33" name="Łącznik: łamany 32">
            <a:extLst>
              <a:ext uri="{FF2B5EF4-FFF2-40B4-BE49-F238E27FC236}">
                <a16:creationId xmlns:a16="http://schemas.microsoft.com/office/drawing/2014/main" id="{DC6139F3-9938-4485-AE19-D3620FD6D414}"/>
              </a:ext>
            </a:extLst>
          </p:cNvPr>
          <p:cNvCxnSpPr>
            <a:cxnSpLocks/>
            <a:endCxn id="21" idx="0"/>
          </p:cNvCxnSpPr>
          <p:nvPr/>
        </p:nvCxnSpPr>
        <p:spPr>
          <a:xfrm rot="16200000" flipH="1">
            <a:off x="7830445" y="4437921"/>
            <a:ext cx="721094" cy="348368"/>
          </a:xfrm>
          <a:prstGeom prst="bentConnector3">
            <a:avLst>
              <a:gd name="adj1" fmla="val 1126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Łącznik: łamany 62">
            <a:extLst>
              <a:ext uri="{FF2B5EF4-FFF2-40B4-BE49-F238E27FC236}">
                <a16:creationId xmlns:a16="http://schemas.microsoft.com/office/drawing/2014/main" id="{D6B17BBC-5A8B-4453-BCDF-26D0DED824F0}"/>
              </a:ext>
            </a:extLst>
          </p:cNvPr>
          <p:cNvCxnSpPr>
            <a:cxnSpLocks/>
          </p:cNvCxnSpPr>
          <p:nvPr/>
        </p:nvCxnSpPr>
        <p:spPr>
          <a:xfrm rot="10800000" flipV="1">
            <a:off x="6516149" y="4252755"/>
            <a:ext cx="481602" cy="268173"/>
          </a:xfrm>
          <a:prstGeom prst="bentConnector3">
            <a:avLst>
              <a:gd name="adj1" fmla="val 10010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Łącznik prosty ze strzałką 65">
            <a:extLst>
              <a:ext uri="{FF2B5EF4-FFF2-40B4-BE49-F238E27FC236}">
                <a16:creationId xmlns:a16="http://schemas.microsoft.com/office/drawing/2014/main" id="{DE554AF3-1F0F-422E-B3EA-D9AC22D000CB}"/>
              </a:ext>
            </a:extLst>
          </p:cNvPr>
          <p:cNvCxnSpPr>
            <a:cxnSpLocks/>
            <a:stCxn id="32" idx="0"/>
          </p:cNvCxnSpPr>
          <p:nvPr/>
        </p:nvCxnSpPr>
        <p:spPr>
          <a:xfrm flipV="1">
            <a:off x="7824192" y="4690384"/>
            <a:ext cx="54098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Łącznik prosty ze strzałką 70">
            <a:extLst>
              <a:ext uri="{FF2B5EF4-FFF2-40B4-BE49-F238E27FC236}">
                <a16:creationId xmlns:a16="http://schemas.microsoft.com/office/drawing/2014/main" id="{4DACBB3B-4DF4-4310-A3F3-D4E11C9DE4EE}"/>
              </a:ext>
            </a:extLst>
          </p:cNvPr>
          <p:cNvCxnSpPr>
            <a:cxnSpLocks/>
            <a:stCxn id="21" idx="2"/>
            <a:endCxn id="31" idx="0"/>
          </p:cNvCxnSpPr>
          <p:nvPr/>
        </p:nvCxnSpPr>
        <p:spPr>
          <a:xfrm>
            <a:off x="8365176" y="5293505"/>
            <a:ext cx="0" cy="288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Łącznik: łamany 84">
            <a:extLst>
              <a:ext uri="{FF2B5EF4-FFF2-40B4-BE49-F238E27FC236}">
                <a16:creationId xmlns:a16="http://schemas.microsoft.com/office/drawing/2014/main" id="{F7D3F569-9BFC-4016-8577-67FDD466DD7E}"/>
              </a:ext>
            </a:extLst>
          </p:cNvPr>
          <p:cNvCxnSpPr>
            <a:cxnSpLocks/>
            <a:stCxn id="32" idx="3"/>
          </p:cNvCxnSpPr>
          <p:nvPr/>
        </p:nvCxnSpPr>
        <p:spPr>
          <a:xfrm rot="10800000" flipV="1">
            <a:off x="5648318" y="4690384"/>
            <a:ext cx="230541" cy="706453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Łącznik prosty ze strzałką 86">
            <a:extLst>
              <a:ext uri="{FF2B5EF4-FFF2-40B4-BE49-F238E27FC236}">
                <a16:creationId xmlns:a16="http://schemas.microsoft.com/office/drawing/2014/main" id="{87D08EAC-2E02-4D76-A42F-9E17CF2AA33B}"/>
              </a:ext>
            </a:extLst>
          </p:cNvPr>
          <p:cNvCxnSpPr>
            <a:cxnSpLocks/>
          </p:cNvCxnSpPr>
          <p:nvPr/>
        </p:nvCxnSpPr>
        <p:spPr>
          <a:xfrm>
            <a:off x="5648313" y="5396842"/>
            <a:ext cx="27168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Łącznik prosty ze strzałką 104">
            <a:extLst>
              <a:ext uri="{FF2B5EF4-FFF2-40B4-BE49-F238E27FC236}">
                <a16:creationId xmlns:a16="http://schemas.microsoft.com/office/drawing/2014/main" id="{3CF8E5B9-04A1-4649-BFD2-4EDAE3C1A2CA}"/>
              </a:ext>
            </a:extLst>
          </p:cNvPr>
          <p:cNvCxnSpPr>
            <a:cxnSpLocks/>
          </p:cNvCxnSpPr>
          <p:nvPr/>
        </p:nvCxnSpPr>
        <p:spPr>
          <a:xfrm>
            <a:off x="4496884" y="4094890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pole tekstowe 105">
            <a:extLst>
              <a:ext uri="{FF2B5EF4-FFF2-40B4-BE49-F238E27FC236}">
                <a16:creationId xmlns:a16="http://schemas.microsoft.com/office/drawing/2014/main" id="{9093E6B8-072A-45DE-BF15-4E4D46781752}"/>
              </a:ext>
            </a:extLst>
          </p:cNvPr>
          <p:cNvSpPr txBox="1"/>
          <p:nvPr/>
        </p:nvSpPr>
        <p:spPr>
          <a:xfrm>
            <a:off x="7933226" y="394771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07" name="pole tekstowe 106">
            <a:extLst>
              <a:ext uri="{FF2B5EF4-FFF2-40B4-BE49-F238E27FC236}">
                <a16:creationId xmlns:a16="http://schemas.microsoft.com/office/drawing/2014/main" id="{DCAFFC4B-AA26-4242-B7BA-6677C47F4F8D}"/>
              </a:ext>
            </a:extLst>
          </p:cNvPr>
          <p:cNvSpPr txBox="1"/>
          <p:nvPr/>
        </p:nvSpPr>
        <p:spPr>
          <a:xfrm>
            <a:off x="6737387" y="3939502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108" name="pole tekstowe 107">
            <a:extLst>
              <a:ext uri="{FF2B5EF4-FFF2-40B4-BE49-F238E27FC236}">
                <a16:creationId xmlns:a16="http://schemas.microsoft.com/office/drawing/2014/main" id="{AD79D70F-7DDB-4C61-A63F-ECBFE8CDF9FF}"/>
              </a:ext>
            </a:extLst>
          </p:cNvPr>
          <p:cNvSpPr txBox="1"/>
          <p:nvPr/>
        </p:nvSpPr>
        <p:spPr>
          <a:xfrm>
            <a:off x="5626183" y="4388114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109" name="pole tekstowe 108">
            <a:extLst>
              <a:ext uri="{FF2B5EF4-FFF2-40B4-BE49-F238E27FC236}">
                <a16:creationId xmlns:a16="http://schemas.microsoft.com/office/drawing/2014/main" id="{5F43ADFE-98E5-487C-B56D-1FF41DE31CB1}"/>
              </a:ext>
            </a:extLst>
          </p:cNvPr>
          <p:cNvSpPr txBox="1"/>
          <p:nvPr/>
        </p:nvSpPr>
        <p:spPr>
          <a:xfrm>
            <a:off x="7720821" y="4396548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15" name="Prostokąt 114">
            <a:extLst>
              <a:ext uri="{FF2B5EF4-FFF2-40B4-BE49-F238E27FC236}">
                <a16:creationId xmlns:a16="http://schemas.microsoft.com/office/drawing/2014/main" id="{654E66B2-400E-4DBA-81B3-74873816FC02}"/>
              </a:ext>
            </a:extLst>
          </p:cNvPr>
          <p:cNvSpPr/>
          <p:nvPr/>
        </p:nvSpPr>
        <p:spPr>
          <a:xfrm>
            <a:off x="5554076" y="3995500"/>
            <a:ext cx="3348466" cy="9019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17" name="Łącznik prosty ze strzałką 116">
            <a:extLst>
              <a:ext uri="{FF2B5EF4-FFF2-40B4-BE49-F238E27FC236}">
                <a16:creationId xmlns:a16="http://schemas.microsoft.com/office/drawing/2014/main" id="{1083A1D3-4310-40CD-A78F-2F9B1C3FE2A7}"/>
              </a:ext>
            </a:extLst>
          </p:cNvPr>
          <p:cNvCxnSpPr>
            <a:cxnSpLocks/>
          </p:cNvCxnSpPr>
          <p:nvPr/>
        </p:nvCxnSpPr>
        <p:spPr>
          <a:xfrm flipV="1">
            <a:off x="8902542" y="3276114"/>
            <a:ext cx="981585" cy="7063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9" name="Symbol zastępczy zawartości 3">
            <a:extLst>
              <a:ext uri="{FF2B5EF4-FFF2-40B4-BE49-F238E27FC236}">
                <a16:creationId xmlns:a16="http://schemas.microsoft.com/office/drawing/2014/main" id="{7E3CC455-0A40-4137-B5E5-4D0D5A4517C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92344" y="1639226"/>
            <a:ext cx="2999656" cy="1849760"/>
          </a:xfrm>
        </p:spPr>
        <p:txBody>
          <a:bodyPr/>
          <a:lstStyle/>
          <a:p>
            <a:pPr marL="0" indent="0">
              <a:buNone/>
            </a:pPr>
            <a:r>
              <a:rPr lang="pl-PL" b="0" i="0" dirty="0">
                <a:solidFill>
                  <a:srgbClr val="000000"/>
                </a:solidFill>
                <a:effectLst/>
                <a:ea typeface="Cambria" panose="02040503050406030204" pitchFamily="18" charset="0"/>
              </a:rPr>
              <a:t>Te dwa bloki można złączyć w jeden operatorem logicznym. Jakim?</a:t>
            </a:r>
          </a:p>
        </p:txBody>
      </p:sp>
    </p:spTree>
    <p:extLst>
      <p:ext uri="{BB962C8B-B14F-4D97-AF65-F5344CB8AC3E}">
        <p14:creationId xmlns:p14="http://schemas.microsoft.com/office/powerpoint/2010/main" val="3273443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/>
      <p:bldP spid="12" grpId="0"/>
      <p:bldP spid="15" grpId="0" animBg="1"/>
      <p:bldP spid="17" grpId="0" animBg="1"/>
      <p:bldP spid="19" grpId="0" animBg="1"/>
      <p:bldP spid="21" grpId="0" animBg="1"/>
      <p:bldP spid="24" grpId="0" animBg="1"/>
      <p:bldP spid="28" grpId="0" animBg="1"/>
      <p:bldP spid="31" grpId="0" animBg="1"/>
      <p:bldP spid="32" grpId="0" animBg="1"/>
      <p:bldP spid="106" grpId="0"/>
      <p:bldP spid="107" grpId="0"/>
      <p:bldP spid="108" grpId="0"/>
      <p:bldP spid="109" grpId="0"/>
      <p:bldP spid="115" grpId="0" animBg="1"/>
      <p:bldP spid="119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AC0303-DD30-4E8D-AF1A-9A86AF8A8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9. Algorytm wczytujący </a:t>
            </a:r>
            <a:r>
              <a:rPr lang="pl-PL" i="1" dirty="0"/>
              <a:t>n</a:t>
            </a:r>
            <a:r>
              <a:rPr lang="pl-PL" dirty="0"/>
              <a:t>-elementowy ciąg i wyznaczający największy wyraz ciągu – wersja alternatywna.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F3448A5-D9E2-4DE8-9FA1-A3E69F078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48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9F506D97-541A-4AB5-A8E5-EEDE2A5D8C7C}"/>
              </a:ext>
            </a:extLst>
          </p:cNvPr>
          <p:cNvSpPr/>
          <p:nvPr/>
        </p:nvSpPr>
        <p:spPr>
          <a:xfrm>
            <a:off x="5388056" y="1798747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2DCA8ACD-173F-4595-B0CF-0E7F9F208C64}"/>
              </a:ext>
            </a:extLst>
          </p:cNvPr>
          <p:cNvCxnSpPr>
            <a:cxnSpLocks/>
          </p:cNvCxnSpPr>
          <p:nvPr/>
        </p:nvCxnSpPr>
        <p:spPr>
          <a:xfrm flipH="1">
            <a:off x="5468398" y="1802080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B6DDC863-8F18-44BE-852C-38787CA8A931}"/>
              </a:ext>
            </a:extLst>
          </p:cNvPr>
          <p:cNvCxnSpPr>
            <a:cxnSpLocks/>
            <a:stCxn id="5" idx="4"/>
            <a:endCxn id="19" idx="0"/>
          </p:cNvCxnSpPr>
          <p:nvPr/>
        </p:nvCxnSpPr>
        <p:spPr>
          <a:xfrm>
            <a:off x="5834196" y="2075445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FE409660-316C-4A97-BB43-F574EA5417DA}"/>
              </a:ext>
            </a:extLst>
          </p:cNvPr>
          <p:cNvSpPr/>
          <p:nvPr/>
        </p:nvSpPr>
        <p:spPr>
          <a:xfrm>
            <a:off x="4991234" y="3022723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83DF2573-6018-429B-A736-B0BED52DB210}"/>
              </a:ext>
            </a:extLst>
          </p:cNvPr>
          <p:cNvCxnSpPr>
            <a:cxnSpLocks/>
            <a:stCxn id="8" idx="3"/>
            <a:endCxn id="17" idx="0"/>
          </p:cNvCxnSpPr>
          <p:nvPr/>
        </p:nvCxnSpPr>
        <p:spPr>
          <a:xfrm rot="10800000" flipV="1">
            <a:off x="4496884" y="3287161"/>
            <a:ext cx="494351" cy="4036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80D99AD1-13E6-4260-9176-04A5655D621C}"/>
              </a:ext>
            </a:extLst>
          </p:cNvPr>
          <p:cNvCxnSpPr>
            <a:cxnSpLocks/>
            <a:stCxn id="8" idx="0"/>
            <a:endCxn id="24" idx="0"/>
          </p:cNvCxnSpPr>
          <p:nvPr/>
        </p:nvCxnSpPr>
        <p:spPr>
          <a:xfrm>
            <a:off x="6647419" y="3287161"/>
            <a:ext cx="572794" cy="23931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84DE6AD-07C0-404B-9EAB-926CBC9CA889}"/>
              </a:ext>
            </a:extLst>
          </p:cNvPr>
          <p:cNvSpPr txBox="1"/>
          <p:nvPr/>
        </p:nvSpPr>
        <p:spPr>
          <a:xfrm>
            <a:off x="6579913" y="2978753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DB361FF-CA53-4442-915F-25B295FC4937}"/>
              </a:ext>
            </a:extLst>
          </p:cNvPr>
          <p:cNvSpPr txBox="1"/>
          <p:nvPr/>
        </p:nvSpPr>
        <p:spPr>
          <a:xfrm>
            <a:off x="4739256" y="296839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ABA7F595-39A0-449F-9A71-567CE6E57498}"/>
              </a:ext>
            </a:extLst>
          </p:cNvPr>
          <p:cNvCxnSpPr>
            <a:cxnSpLocks/>
            <a:stCxn id="14" idx="2"/>
            <a:endCxn id="5" idx="0"/>
          </p:cNvCxnSpPr>
          <p:nvPr/>
        </p:nvCxnSpPr>
        <p:spPr>
          <a:xfrm>
            <a:off x="5834196" y="1561813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B40B6EAA-D942-44A1-A7AC-4BE3E4B2D494}"/>
              </a:ext>
            </a:extLst>
          </p:cNvPr>
          <p:cNvSpPr/>
          <p:nvPr/>
        </p:nvSpPr>
        <p:spPr>
          <a:xfrm>
            <a:off x="5354581" y="1193227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ED71AF95-F4BD-430D-BF33-B1525B1A2300}"/>
              </a:ext>
            </a:extLst>
          </p:cNvPr>
          <p:cNvSpPr/>
          <p:nvPr/>
        </p:nvSpPr>
        <p:spPr>
          <a:xfrm>
            <a:off x="4044671" y="4370756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7" name="Równoległobok 16">
            <a:extLst>
              <a:ext uri="{FF2B5EF4-FFF2-40B4-BE49-F238E27FC236}">
                <a16:creationId xmlns:a16="http://schemas.microsoft.com/office/drawing/2014/main" id="{75951BA8-874B-47BE-98A8-9536AD0ACDA4}"/>
              </a:ext>
            </a:extLst>
          </p:cNvPr>
          <p:cNvSpPr/>
          <p:nvPr/>
        </p:nvSpPr>
        <p:spPr>
          <a:xfrm>
            <a:off x="3693760" y="3690811"/>
            <a:ext cx="1606246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maximum</a:t>
            </a:r>
          </a:p>
        </p:txBody>
      </p:sp>
      <p:cxnSp>
        <p:nvCxnSpPr>
          <p:cNvPr id="18" name="Łącznik prosty 17">
            <a:extLst>
              <a:ext uri="{FF2B5EF4-FFF2-40B4-BE49-F238E27FC236}">
                <a16:creationId xmlns:a16="http://schemas.microsoft.com/office/drawing/2014/main" id="{6A8E9C12-3623-48CE-829B-BE4277AF0C5C}"/>
              </a:ext>
            </a:extLst>
          </p:cNvPr>
          <p:cNvCxnSpPr>
            <a:cxnSpLocks/>
          </p:cNvCxnSpPr>
          <p:nvPr/>
        </p:nvCxnSpPr>
        <p:spPr>
          <a:xfrm flipH="1">
            <a:off x="5069680" y="3690810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Prostokąt 18">
            <a:extLst>
              <a:ext uri="{FF2B5EF4-FFF2-40B4-BE49-F238E27FC236}">
                <a16:creationId xmlns:a16="http://schemas.microsoft.com/office/drawing/2014/main" id="{93B49923-2DCF-4027-A903-B19A7A625745}"/>
              </a:ext>
            </a:extLst>
          </p:cNvPr>
          <p:cNvSpPr/>
          <p:nvPr/>
        </p:nvSpPr>
        <p:spPr>
          <a:xfrm>
            <a:off x="5020976" y="2348880"/>
            <a:ext cx="1626443" cy="3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B0BCE497-626B-4733-ADB5-60762BFAB7BE}"/>
              </a:ext>
            </a:extLst>
          </p:cNvPr>
          <p:cNvCxnSpPr>
            <a:cxnSpLocks/>
          </p:cNvCxnSpPr>
          <p:nvPr/>
        </p:nvCxnSpPr>
        <p:spPr>
          <a:xfrm>
            <a:off x="5843866" y="2716274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Prostokąt 20">
            <a:extLst>
              <a:ext uri="{FF2B5EF4-FFF2-40B4-BE49-F238E27FC236}">
                <a16:creationId xmlns:a16="http://schemas.microsoft.com/office/drawing/2014/main" id="{F3BF3947-B79C-4A55-BE9F-5BC58E569362}"/>
              </a:ext>
            </a:extLst>
          </p:cNvPr>
          <p:cNvSpPr/>
          <p:nvPr/>
        </p:nvSpPr>
        <p:spPr>
          <a:xfrm>
            <a:off x="7608169" y="4972652"/>
            <a:ext cx="1514014" cy="320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maximum = a</a:t>
            </a:r>
          </a:p>
        </p:txBody>
      </p:sp>
      <p:cxnSp>
        <p:nvCxnSpPr>
          <p:cNvPr id="22" name="Łącznik: łamany 21">
            <a:extLst>
              <a:ext uri="{FF2B5EF4-FFF2-40B4-BE49-F238E27FC236}">
                <a16:creationId xmlns:a16="http://schemas.microsoft.com/office/drawing/2014/main" id="{81D1BA7C-C7BF-41E2-BE01-551F417BCDC5}"/>
              </a:ext>
            </a:extLst>
          </p:cNvPr>
          <p:cNvCxnSpPr>
            <a:cxnSpLocks/>
          </p:cNvCxnSpPr>
          <p:nvPr/>
        </p:nvCxnSpPr>
        <p:spPr>
          <a:xfrm rot="10800000">
            <a:off x="5843868" y="2839538"/>
            <a:ext cx="3348476" cy="3223522"/>
          </a:xfrm>
          <a:prstGeom prst="bentConnector3">
            <a:avLst>
              <a:gd name="adj1" fmla="val 14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Łącznik: łamany 22">
            <a:extLst>
              <a:ext uri="{FF2B5EF4-FFF2-40B4-BE49-F238E27FC236}">
                <a16:creationId xmlns:a16="http://schemas.microsoft.com/office/drawing/2014/main" id="{81784ED3-3EE3-4D52-9C68-72C9144CB89A}"/>
              </a:ext>
            </a:extLst>
          </p:cNvPr>
          <p:cNvCxnSpPr>
            <a:cxnSpLocks/>
            <a:stCxn id="31" idx="2"/>
          </p:cNvCxnSpPr>
          <p:nvPr/>
        </p:nvCxnSpPr>
        <p:spPr>
          <a:xfrm rot="16200000" flipH="1">
            <a:off x="8692578" y="5563294"/>
            <a:ext cx="172365" cy="82716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ównoległobok 23">
            <a:extLst>
              <a:ext uri="{FF2B5EF4-FFF2-40B4-BE49-F238E27FC236}">
                <a16:creationId xmlns:a16="http://schemas.microsoft.com/office/drawing/2014/main" id="{40F82B22-6CA7-493E-B223-E26DD08D3FC8}"/>
              </a:ext>
            </a:extLst>
          </p:cNvPr>
          <p:cNvSpPr/>
          <p:nvPr/>
        </p:nvSpPr>
        <p:spPr>
          <a:xfrm>
            <a:off x="6783439" y="3526473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47DB8A8C-3967-4B37-A769-C7D5A413925B}"/>
              </a:ext>
            </a:extLst>
          </p:cNvPr>
          <p:cNvCxnSpPr>
            <a:cxnSpLocks/>
          </p:cNvCxnSpPr>
          <p:nvPr/>
        </p:nvCxnSpPr>
        <p:spPr>
          <a:xfrm flipH="1">
            <a:off x="6881220" y="3524508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Łącznik prosty ze strzałką 25">
            <a:extLst>
              <a:ext uri="{FF2B5EF4-FFF2-40B4-BE49-F238E27FC236}">
                <a16:creationId xmlns:a16="http://schemas.microsoft.com/office/drawing/2014/main" id="{C0C32A77-16DA-4986-9A53-E81D3C391EF0}"/>
              </a:ext>
            </a:extLst>
          </p:cNvPr>
          <p:cNvCxnSpPr>
            <a:cxnSpLocks/>
          </p:cNvCxnSpPr>
          <p:nvPr/>
        </p:nvCxnSpPr>
        <p:spPr>
          <a:xfrm>
            <a:off x="7227407" y="3828532"/>
            <a:ext cx="0" cy="257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Sześciokąt 27">
            <a:extLst>
              <a:ext uri="{FF2B5EF4-FFF2-40B4-BE49-F238E27FC236}">
                <a16:creationId xmlns:a16="http://schemas.microsoft.com/office/drawing/2014/main" id="{9064C7E3-F2F5-4EC7-B813-1FD36A7F48C0}"/>
              </a:ext>
            </a:extLst>
          </p:cNvPr>
          <p:cNvSpPr/>
          <p:nvPr/>
        </p:nvSpPr>
        <p:spPr>
          <a:xfrm>
            <a:off x="6194778" y="4092390"/>
            <a:ext cx="1945819" cy="559395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== 0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&gt; maximum</a:t>
            </a: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id="{544F6172-7004-4552-9238-06B1EEE1580F}"/>
              </a:ext>
            </a:extLst>
          </p:cNvPr>
          <p:cNvSpPr/>
          <p:nvPr/>
        </p:nvSpPr>
        <p:spPr>
          <a:xfrm>
            <a:off x="7874383" y="5569843"/>
            <a:ext cx="981585" cy="320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33" name="Łącznik: łamany 32">
            <a:extLst>
              <a:ext uri="{FF2B5EF4-FFF2-40B4-BE49-F238E27FC236}">
                <a16:creationId xmlns:a16="http://schemas.microsoft.com/office/drawing/2014/main" id="{DC6139F3-9938-4485-AE19-D3620FD6D414}"/>
              </a:ext>
            </a:extLst>
          </p:cNvPr>
          <p:cNvCxnSpPr>
            <a:cxnSpLocks/>
            <a:stCxn id="28" idx="0"/>
            <a:endCxn id="21" idx="0"/>
          </p:cNvCxnSpPr>
          <p:nvPr/>
        </p:nvCxnSpPr>
        <p:spPr>
          <a:xfrm>
            <a:off x="8140597" y="4372088"/>
            <a:ext cx="224579" cy="6005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Łącznik prosty ze strzałką 70">
            <a:extLst>
              <a:ext uri="{FF2B5EF4-FFF2-40B4-BE49-F238E27FC236}">
                <a16:creationId xmlns:a16="http://schemas.microsoft.com/office/drawing/2014/main" id="{4DACBB3B-4DF4-4310-A3F3-D4E11C9DE4EE}"/>
              </a:ext>
            </a:extLst>
          </p:cNvPr>
          <p:cNvCxnSpPr>
            <a:cxnSpLocks/>
            <a:stCxn id="21" idx="2"/>
            <a:endCxn id="31" idx="0"/>
          </p:cNvCxnSpPr>
          <p:nvPr/>
        </p:nvCxnSpPr>
        <p:spPr>
          <a:xfrm>
            <a:off x="8365176" y="5293505"/>
            <a:ext cx="0" cy="276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Łącznik: łamany 84">
            <a:extLst>
              <a:ext uri="{FF2B5EF4-FFF2-40B4-BE49-F238E27FC236}">
                <a16:creationId xmlns:a16="http://schemas.microsoft.com/office/drawing/2014/main" id="{F7D3F569-9BFC-4016-8577-67FDD466DD7E}"/>
              </a:ext>
            </a:extLst>
          </p:cNvPr>
          <p:cNvCxnSpPr>
            <a:cxnSpLocks/>
            <a:stCxn id="28" idx="3"/>
          </p:cNvCxnSpPr>
          <p:nvPr/>
        </p:nvCxnSpPr>
        <p:spPr>
          <a:xfrm rot="10800000" flipV="1">
            <a:off x="6047808" y="4372087"/>
            <a:ext cx="146971" cy="1024749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Łącznik prosty ze strzałką 86">
            <a:extLst>
              <a:ext uri="{FF2B5EF4-FFF2-40B4-BE49-F238E27FC236}">
                <a16:creationId xmlns:a16="http://schemas.microsoft.com/office/drawing/2014/main" id="{87D08EAC-2E02-4D76-A42F-9E17CF2AA33B}"/>
              </a:ext>
            </a:extLst>
          </p:cNvPr>
          <p:cNvCxnSpPr>
            <a:cxnSpLocks/>
          </p:cNvCxnSpPr>
          <p:nvPr/>
        </p:nvCxnSpPr>
        <p:spPr>
          <a:xfrm>
            <a:off x="6047806" y="5396837"/>
            <a:ext cx="2317370" cy="12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Łącznik prosty ze strzałką 104">
            <a:extLst>
              <a:ext uri="{FF2B5EF4-FFF2-40B4-BE49-F238E27FC236}">
                <a16:creationId xmlns:a16="http://schemas.microsoft.com/office/drawing/2014/main" id="{3CF8E5B9-04A1-4649-BFD2-4EDAE3C1A2CA}"/>
              </a:ext>
            </a:extLst>
          </p:cNvPr>
          <p:cNvCxnSpPr>
            <a:cxnSpLocks/>
          </p:cNvCxnSpPr>
          <p:nvPr/>
        </p:nvCxnSpPr>
        <p:spPr>
          <a:xfrm>
            <a:off x="4496884" y="4094890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pole tekstowe 105">
            <a:extLst>
              <a:ext uri="{FF2B5EF4-FFF2-40B4-BE49-F238E27FC236}">
                <a16:creationId xmlns:a16="http://schemas.microsoft.com/office/drawing/2014/main" id="{9093E6B8-072A-45DE-BF15-4E4D46781752}"/>
              </a:ext>
            </a:extLst>
          </p:cNvPr>
          <p:cNvSpPr txBox="1"/>
          <p:nvPr/>
        </p:nvSpPr>
        <p:spPr>
          <a:xfrm>
            <a:off x="8044057" y="4035521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07" name="pole tekstowe 106">
            <a:extLst>
              <a:ext uri="{FF2B5EF4-FFF2-40B4-BE49-F238E27FC236}">
                <a16:creationId xmlns:a16="http://schemas.microsoft.com/office/drawing/2014/main" id="{DCAFFC4B-AA26-4242-B7BA-6677C47F4F8D}"/>
              </a:ext>
            </a:extLst>
          </p:cNvPr>
          <p:cNvSpPr txBox="1"/>
          <p:nvPr/>
        </p:nvSpPr>
        <p:spPr>
          <a:xfrm>
            <a:off x="5958608" y="4042886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505885738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BA0AA-5F70-47C6-9FB1-3364A8936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10. Algorytm wczytujący </a:t>
            </a:r>
            <a:r>
              <a:rPr lang="pl-PL" i="1" dirty="0"/>
              <a:t>n</a:t>
            </a:r>
            <a:r>
              <a:rPr lang="pl-PL" dirty="0"/>
              <a:t>-elementowy ciąg i wyznaczający najmniejszy wyraz ciągu.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346E39A-C9C5-4FA1-B622-2C316F53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49</a:t>
            </a:fld>
            <a:endParaRPr lang="pl-PL" dirty="0"/>
          </a:p>
        </p:txBody>
      </p:sp>
      <p:sp>
        <p:nvSpPr>
          <p:cNvPr id="5" name="Równoległobok 4">
            <a:extLst>
              <a:ext uri="{FF2B5EF4-FFF2-40B4-BE49-F238E27FC236}">
                <a16:creationId xmlns:a16="http://schemas.microsoft.com/office/drawing/2014/main" id="{6D5A9ACD-E5B7-41CD-A1AD-5D83186F8338}"/>
              </a:ext>
            </a:extLst>
          </p:cNvPr>
          <p:cNvSpPr/>
          <p:nvPr/>
        </p:nvSpPr>
        <p:spPr>
          <a:xfrm>
            <a:off x="5388056" y="1798747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C48C8D47-FB0E-4123-A90B-0A41676DC5A8}"/>
              </a:ext>
            </a:extLst>
          </p:cNvPr>
          <p:cNvCxnSpPr>
            <a:cxnSpLocks/>
          </p:cNvCxnSpPr>
          <p:nvPr/>
        </p:nvCxnSpPr>
        <p:spPr>
          <a:xfrm flipH="1">
            <a:off x="5468398" y="1802080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E05368B5-1261-478B-AFCB-126C1A349459}"/>
              </a:ext>
            </a:extLst>
          </p:cNvPr>
          <p:cNvCxnSpPr>
            <a:cxnSpLocks/>
            <a:stCxn id="5" idx="4"/>
            <a:endCxn id="18" idx="0"/>
          </p:cNvCxnSpPr>
          <p:nvPr/>
        </p:nvCxnSpPr>
        <p:spPr>
          <a:xfrm>
            <a:off x="5834196" y="2075445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0C11CB42-385D-4897-8300-E9076A7E1EE5}"/>
              </a:ext>
            </a:extLst>
          </p:cNvPr>
          <p:cNvSpPr/>
          <p:nvPr/>
        </p:nvSpPr>
        <p:spPr>
          <a:xfrm>
            <a:off x="4991234" y="3022723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14062785-B3E8-46C2-85CD-75DE346F9957}"/>
              </a:ext>
            </a:extLst>
          </p:cNvPr>
          <p:cNvCxnSpPr>
            <a:cxnSpLocks/>
            <a:stCxn id="8" idx="3"/>
            <a:endCxn id="16" idx="0"/>
          </p:cNvCxnSpPr>
          <p:nvPr/>
        </p:nvCxnSpPr>
        <p:spPr>
          <a:xfrm rot="10800000" flipV="1">
            <a:off x="4496884" y="3287161"/>
            <a:ext cx="494351" cy="4036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D9323EB8-75F1-4A26-BA09-04378E0CF14A}"/>
              </a:ext>
            </a:extLst>
          </p:cNvPr>
          <p:cNvCxnSpPr>
            <a:cxnSpLocks/>
            <a:stCxn id="8" idx="0"/>
            <a:endCxn id="23" idx="0"/>
          </p:cNvCxnSpPr>
          <p:nvPr/>
        </p:nvCxnSpPr>
        <p:spPr>
          <a:xfrm>
            <a:off x="6647419" y="3287161"/>
            <a:ext cx="543862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FEA658C3-F6F0-4C58-B852-A6C0536AD872}"/>
              </a:ext>
            </a:extLst>
          </p:cNvPr>
          <p:cNvSpPr txBox="1"/>
          <p:nvPr/>
        </p:nvSpPr>
        <p:spPr>
          <a:xfrm>
            <a:off x="6579913" y="2978753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4907C42-2CC3-4AB9-8431-E7AF1862BC1A}"/>
              </a:ext>
            </a:extLst>
          </p:cNvPr>
          <p:cNvSpPr txBox="1"/>
          <p:nvPr/>
        </p:nvSpPr>
        <p:spPr>
          <a:xfrm>
            <a:off x="4739256" y="296839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267A1622-4502-4234-AB55-039FAF881C0C}"/>
              </a:ext>
            </a:extLst>
          </p:cNvPr>
          <p:cNvCxnSpPr>
            <a:cxnSpLocks/>
            <a:stCxn id="14" idx="2"/>
            <a:endCxn id="5" idx="0"/>
          </p:cNvCxnSpPr>
          <p:nvPr/>
        </p:nvCxnSpPr>
        <p:spPr>
          <a:xfrm>
            <a:off x="5834196" y="1561813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BB10259F-7D58-4248-B6AA-D0ABD58C8153}"/>
              </a:ext>
            </a:extLst>
          </p:cNvPr>
          <p:cNvSpPr/>
          <p:nvPr/>
        </p:nvSpPr>
        <p:spPr>
          <a:xfrm>
            <a:off x="5354581" y="1193227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6AFC5077-158D-4A17-98FD-C907B6708A7A}"/>
              </a:ext>
            </a:extLst>
          </p:cNvPr>
          <p:cNvSpPr/>
          <p:nvPr/>
        </p:nvSpPr>
        <p:spPr>
          <a:xfrm>
            <a:off x="4044671" y="4370756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6" name="Równoległobok 15">
            <a:extLst>
              <a:ext uri="{FF2B5EF4-FFF2-40B4-BE49-F238E27FC236}">
                <a16:creationId xmlns:a16="http://schemas.microsoft.com/office/drawing/2014/main" id="{4B51944E-2303-437B-9F25-44720406C464}"/>
              </a:ext>
            </a:extLst>
          </p:cNvPr>
          <p:cNvSpPr/>
          <p:nvPr/>
        </p:nvSpPr>
        <p:spPr>
          <a:xfrm>
            <a:off x="3693760" y="3690811"/>
            <a:ext cx="1606246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minimum</a:t>
            </a:r>
          </a:p>
        </p:txBody>
      </p: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id="{69175EC9-266F-4F82-81E6-B91A5877FB5E}"/>
              </a:ext>
            </a:extLst>
          </p:cNvPr>
          <p:cNvCxnSpPr>
            <a:cxnSpLocks/>
          </p:cNvCxnSpPr>
          <p:nvPr/>
        </p:nvCxnSpPr>
        <p:spPr>
          <a:xfrm flipH="1">
            <a:off x="5069680" y="3690810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Prostokąt 17">
            <a:extLst>
              <a:ext uri="{FF2B5EF4-FFF2-40B4-BE49-F238E27FC236}">
                <a16:creationId xmlns:a16="http://schemas.microsoft.com/office/drawing/2014/main" id="{EE133EFE-CEF7-47D4-AC5B-A6FC024D384C}"/>
              </a:ext>
            </a:extLst>
          </p:cNvPr>
          <p:cNvSpPr/>
          <p:nvPr/>
        </p:nvSpPr>
        <p:spPr>
          <a:xfrm>
            <a:off x="5020976" y="2348880"/>
            <a:ext cx="1626443" cy="3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AAC6F74B-D1A2-4144-B882-74DB296E05D4}"/>
              </a:ext>
            </a:extLst>
          </p:cNvPr>
          <p:cNvCxnSpPr>
            <a:cxnSpLocks/>
          </p:cNvCxnSpPr>
          <p:nvPr/>
        </p:nvCxnSpPr>
        <p:spPr>
          <a:xfrm>
            <a:off x="5843866" y="2716274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Prostokąt 19">
            <a:extLst>
              <a:ext uri="{FF2B5EF4-FFF2-40B4-BE49-F238E27FC236}">
                <a16:creationId xmlns:a16="http://schemas.microsoft.com/office/drawing/2014/main" id="{6CD28096-B40E-4714-BA7F-44CD55686EDA}"/>
              </a:ext>
            </a:extLst>
          </p:cNvPr>
          <p:cNvSpPr/>
          <p:nvPr/>
        </p:nvSpPr>
        <p:spPr>
          <a:xfrm>
            <a:off x="7608169" y="4972652"/>
            <a:ext cx="1514014" cy="320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minimum = a</a:t>
            </a:r>
          </a:p>
        </p:txBody>
      </p:sp>
      <p:cxnSp>
        <p:nvCxnSpPr>
          <p:cNvPr id="21" name="Łącznik: łamany 20">
            <a:extLst>
              <a:ext uri="{FF2B5EF4-FFF2-40B4-BE49-F238E27FC236}">
                <a16:creationId xmlns:a16="http://schemas.microsoft.com/office/drawing/2014/main" id="{D1A69EAC-9A6C-43C4-BF65-CA60CEA5D2EC}"/>
              </a:ext>
            </a:extLst>
          </p:cNvPr>
          <p:cNvCxnSpPr>
            <a:cxnSpLocks/>
          </p:cNvCxnSpPr>
          <p:nvPr/>
        </p:nvCxnSpPr>
        <p:spPr>
          <a:xfrm rot="10800000">
            <a:off x="5843868" y="2839538"/>
            <a:ext cx="3348476" cy="3223522"/>
          </a:xfrm>
          <a:prstGeom prst="bentConnector3">
            <a:avLst>
              <a:gd name="adj1" fmla="val 14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Łącznik: łamany 21">
            <a:extLst>
              <a:ext uri="{FF2B5EF4-FFF2-40B4-BE49-F238E27FC236}">
                <a16:creationId xmlns:a16="http://schemas.microsoft.com/office/drawing/2014/main" id="{04AD1312-FFAC-4F42-9FCA-42F02E0CAE07}"/>
              </a:ext>
            </a:extLst>
          </p:cNvPr>
          <p:cNvCxnSpPr>
            <a:cxnSpLocks/>
            <a:stCxn id="27" idx="2"/>
          </p:cNvCxnSpPr>
          <p:nvPr/>
        </p:nvCxnSpPr>
        <p:spPr>
          <a:xfrm rot="16200000" flipH="1">
            <a:off x="8694677" y="5564154"/>
            <a:ext cx="168166" cy="82716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ównoległobok 22">
            <a:extLst>
              <a:ext uri="{FF2B5EF4-FFF2-40B4-BE49-F238E27FC236}">
                <a16:creationId xmlns:a16="http://schemas.microsoft.com/office/drawing/2014/main" id="{0BDC4F20-FC17-4099-B6B0-961451B634B3}"/>
              </a:ext>
            </a:extLst>
          </p:cNvPr>
          <p:cNvSpPr/>
          <p:nvPr/>
        </p:nvSpPr>
        <p:spPr>
          <a:xfrm>
            <a:off x="6754507" y="3520441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4" name="Łącznik prosty 23">
            <a:extLst>
              <a:ext uri="{FF2B5EF4-FFF2-40B4-BE49-F238E27FC236}">
                <a16:creationId xmlns:a16="http://schemas.microsoft.com/office/drawing/2014/main" id="{E7F086DC-CE8E-4A17-B039-E22B799DA01A}"/>
              </a:ext>
            </a:extLst>
          </p:cNvPr>
          <p:cNvCxnSpPr>
            <a:cxnSpLocks/>
          </p:cNvCxnSpPr>
          <p:nvPr/>
        </p:nvCxnSpPr>
        <p:spPr>
          <a:xfrm flipH="1">
            <a:off x="6852288" y="3518476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F482918F-6182-4A10-81C5-4B54920A70D2}"/>
              </a:ext>
            </a:extLst>
          </p:cNvPr>
          <p:cNvCxnSpPr>
            <a:cxnSpLocks/>
          </p:cNvCxnSpPr>
          <p:nvPr/>
        </p:nvCxnSpPr>
        <p:spPr>
          <a:xfrm>
            <a:off x="7190537" y="3822500"/>
            <a:ext cx="0" cy="257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Sześciokąt 25">
            <a:extLst>
              <a:ext uri="{FF2B5EF4-FFF2-40B4-BE49-F238E27FC236}">
                <a16:creationId xmlns:a16="http://schemas.microsoft.com/office/drawing/2014/main" id="{A5D0F879-63CA-4EE8-BD9A-C282CCB18C24}"/>
              </a:ext>
            </a:extLst>
          </p:cNvPr>
          <p:cNvSpPr/>
          <p:nvPr/>
        </p:nvSpPr>
        <p:spPr>
          <a:xfrm>
            <a:off x="6194778" y="4092390"/>
            <a:ext cx="1945819" cy="559395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== 0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&lt; minimum</a:t>
            </a:r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2E0987DC-CFA2-4D49-9869-98EC8BDAF6EA}"/>
              </a:ext>
            </a:extLst>
          </p:cNvPr>
          <p:cNvSpPr/>
          <p:nvPr/>
        </p:nvSpPr>
        <p:spPr>
          <a:xfrm>
            <a:off x="7874383" y="5572802"/>
            <a:ext cx="981585" cy="320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28" name="Łącznik: łamany 27">
            <a:extLst>
              <a:ext uri="{FF2B5EF4-FFF2-40B4-BE49-F238E27FC236}">
                <a16:creationId xmlns:a16="http://schemas.microsoft.com/office/drawing/2014/main" id="{F9446133-7E62-4FA3-ADC0-980E13B61F0F}"/>
              </a:ext>
            </a:extLst>
          </p:cNvPr>
          <p:cNvCxnSpPr>
            <a:cxnSpLocks/>
            <a:stCxn id="26" idx="0"/>
            <a:endCxn id="20" idx="0"/>
          </p:cNvCxnSpPr>
          <p:nvPr/>
        </p:nvCxnSpPr>
        <p:spPr>
          <a:xfrm>
            <a:off x="8140597" y="4372088"/>
            <a:ext cx="224579" cy="6005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id="{23B37621-C897-4EA4-8392-471A80F23CBD}"/>
              </a:ext>
            </a:extLst>
          </p:cNvPr>
          <p:cNvCxnSpPr>
            <a:cxnSpLocks/>
            <a:stCxn id="20" idx="2"/>
            <a:endCxn id="27" idx="0"/>
          </p:cNvCxnSpPr>
          <p:nvPr/>
        </p:nvCxnSpPr>
        <p:spPr>
          <a:xfrm>
            <a:off x="8365176" y="5293505"/>
            <a:ext cx="0" cy="2792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Łącznik: łamany 29">
            <a:extLst>
              <a:ext uri="{FF2B5EF4-FFF2-40B4-BE49-F238E27FC236}">
                <a16:creationId xmlns:a16="http://schemas.microsoft.com/office/drawing/2014/main" id="{F400EC94-F3BB-46A2-B0A4-CC5FE01D2EBE}"/>
              </a:ext>
            </a:extLst>
          </p:cNvPr>
          <p:cNvCxnSpPr>
            <a:cxnSpLocks/>
            <a:stCxn id="26" idx="3"/>
          </p:cNvCxnSpPr>
          <p:nvPr/>
        </p:nvCxnSpPr>
        <p:spPr>
          <a:xfrm rot="10800000" flipV="1">
            <a:off x="6018960" y="4372087"/>
            <a:ext cx="175819" cy="1024749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C02C70D5-07B0-450A-9B91-3554E4D9BA2A}"/>
              </a:ext>
            </a:extLst>
          </p:cNvPr>
          <p:cNvCxnSpPr>
            <a:cxnSpLocks/>
          </p:cNvCxnSpPr>
          <p:nvPr/>
        </p:nvCxnSpPr>
        <p:spPr>
          <a:xfrm>
            <a:off x="6018959" y="5396837"/>
            <a:ext cx="23462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id="{5D7D4930-DE01-4958-A36E-AE38E763CD1D}"/>
              </a:ext>
            </a:extLst>
          </p:cNvPr>
          <p:cNvCxnSpPr>
            <a:cxnSpLocks/>
          </p:cNvCxnSpPr>
          <p:nvPr/>
        </p:nvCxnSpPr>
        <p:spPr>
          <a:xfrm>
            <a:off x="4496884" y="4094890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50758307-8E6A-4AAA-98B0-54D2E861182D}"/>
              </a:ext>
            </a:extLst>
          </p:cNvPr>
          <p:cNvSpPr txBox="1"/>
          <p:nvPr/>
        </p:nvSpPr>
        <p:spPr>
          <a:xfrm>
            <a:off x="8035230" y="4054019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D2FFADFD-A4BD-45FE-A629-D8125DAB507A}"/>
              </a:ext>
            </a:extLst>
          </p:cNvPr>
          <p:cNvSpPr txBox="1"/>
          <p:nvPr/>
        </p:nvSpPr>
        <p:spPr>
          <a:xfrm>
            <a:off x="5959878" y="4054019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7088556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  <p:bldP spid="11" grpId="0"/>
      <p:bldP spid="11" grpId="1"/>
      <p:bldP spid="12" grpId="0"/>
      <p:bldP spid="12" grpId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20" grpId="0" animBg="1"/>
      <p:bldP spid="20" grpId="1" animBg="1"/>
      <p:bldP spid="23" grpId="0" animBg="1"/>
      <p:bldP spid="23" grpId="1" animBg="1"/>
      <p:bldP spid="26" grpId="0" animBg="1"/>
      <p:bldP spid="26" grpId="1" animBg="1"/>
      <p:bldP spid="27" grpId="0" animBg="1"/>
      <p:bldP spid="27" grpId="1" animBg="1"/>
      <p:bldP spid="33" grpId="0"/>
      <p:bldP spid="33" grpId="1"/>
      <p:bldP spid="34" grpId="0"/>
      <p:bldP spid="3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C082C9-FE41-4660-98E0-CDD9A9EEE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Pozycyjne systemy liczbowe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05E64CA-4D23-47DA-A0E3-A0C336D2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7D967DD-7D3E-43CB-8DA5-BEF2BB3D506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Inne systemy liczbowe</a:t>
            </a:r>
          </a:p>
          <a:p>
            <a:pPr lvl="1"/>
            <a:r>
              <a:rPr lang="pl-PL" dirty="0"/>
              <a:t>Możliwy jest zapis liczb w dowolnym systemie, np. piątkowym, dwudziesto-czwórkowym.</a:t>
            </a:r>
          </a:p>
          <a:p>
            <a:pPr lvl="1"/>
            <a:r>
              <a:rPr lang="pl-PL" dirty="0"/>
              <a:t>Nie mają one jednak szerszego zastosowania.</a:t>
            </a:r>
          </a:p>
          <a:p>
            <a:pPr lvl="1"/>
            <a:r>
              <a:rPr lang="pl-PL" dirty="0"/>
              <a:t>Wyjątkiem jest system ósemkowy, który czasem jest używany zamiast systemu szesnastkowego do czytelniejszego przedstawienia liczb binarnych.</a:t>
            </a:r>
          </a:p>
        </p:txBody>
      </p:sp>
    </p:spTree>
    <p:extLst>
      <p:ext uri="{BB962C8B-B14F-4D97-AF65-F5344CB8AC3E}">
        <p14:creationId xmlns:p14="http://schemas.microsoft.com/office/powerpoint/2010/main" val="1329602465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BA0AA-5F70-47C6-9FB1-3364A8936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10. Algorytm wczytujący </a:t>
            </a:r>
            <a:r>
              <a:rPr lang="pl-PL" i="1" dirty="0"/>
              <a:t>n</a:t>
            </a:r>
            <a:r>
              <a:rPr lang="pl-PL" dirty="0"/>
              <a:t>-elementowy ciąg i wyznaczający najmniejszy wyraz ciągu.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346E39A-C9C5-4FA1-B622-2C316F53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50</a:t>
            </a:fld>
            <a:endParaRPr lang="pl-PL" dirty="0"/>
          </a:p>
        </p:txBody>
      </p:sp>
      <p:graphicFrame>
        <p:nvGraphicFramePr>
          <p:cNvPr id="35" name="Tabela 12">
            <a:extLst>
              <a:ext uri="{FF2B5EF4-FFF2-40B4-BE49-F238E27FC236}">
                <a16:creationId xmlns:a16="http://schemas.microsoft.com/office/drawing/2014/main" id="{1AA7AAE0-4F24-4643-88C9-5F2796ADB1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678873"/>
              </p:ext>
            </p:extLst>
          </p:nvPr>
        </p:nvGraphicFramePr>
        <p:xfrm>
          <a:off x="6888088" y="2538525"/>
          <a:ext cx="3892101" cy="29254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436">
                  <a:extLst>
                    <a:ext uri="{9D8B030D-6E8A-4147-A177-3AD203B41FA5}">
                      <a16:colId xmlns:a16="http://schemas.microsoft.com/office/drawing/2014/main" val="362676481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583742742"/>
                    </a:ext>
                  </a:extLst>
                </a:gridCol>
                <a:gridCol w="440426">
                  <a:extLst>
                    <a:ext uri="{9D8B030D-6E8A-4147-A177-3AD203B41FA5}">
                      <a16:colId xmlns:a16="http://schemas.microsoft.com/office/drawing/2014/main" val="2720664520"/>
                    </a:ext>
                  </a:extLst>
                </a:gridCol>
                <a:gridCol w="540988">
                  <a:extLst>
                    <a:ext uri="{9D8B030D-6E8A-4147-A177-3AD203B41FA5}">
                      <a16:colId xmlns:a16="http://schemas.microsoft.com/office/drawing/2014/main" val="3241485313"/>
                    </a:ext>
                  </a:extLst>
                </a:gridCol>
                <a:gridCol w="1130115">
                  <a:extLst>
                    <a:ext uri="{9D8B030D-6E8A-4147-A177-3AD203B41FA5}">
                      <a16:colId xmlns:a16="http://schemas.microsoft.com/office/drawing/2014/main" val="327578276"/>
                    </a:ext>
                  </a:extLst>
                </a:gridCol>
              </a:tblGrid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minimum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wyjście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9921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86470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90014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8379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85602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49683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843144"/>
                  </a:ext>
                </a:extLst>
              </a:tr>
            </a:tbl>
          </a:graphicData>
        </a:graphic>
      </p:graphicFrame>
      <p:sp>
        <p:nvSpPr>
          <p:cNvPr id="36" name="pole tekstowe 35">
            <a:extLst>
              <a:ext uri="{FF2B5EF4-FFF2-40B4-BE49-F238E27FC236}">
                <a16:creationId xmlns:a16="http://schemas.microsoft.com/office/drawing/2014/main" id="{48B9AAC2-296C-4281-9DEB-EF73EE5D9464}"/>
              </a:ext>
            </a:extLst>
          </p:cNvPr>
          <p:cNvSpPr txBox="1"/>
          <p:nvPr/>
        </p:nvSpPr>
        <p:spPr>
          <a:xfrm>
            <a:off x="6835708" y="1486653"/>
            <a:ext cx="455441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Tabela pamięci dla danych wejściowych: [4, 3, -3, 0, -5]</a:t>
            </a:r>
          </a:p>
        </p:txBody>
      </p:sp>
      <p:sp>
        <p:nvSpPr>
          <p:cNvPr id="4" name="Równoległobok 3">
            <a:extLst>
              <a:ext uri="{FF2B5EF4-FFF2-40B4-BE49-F238E27FC236}">
                <a16:creationId xmlns:a16="http://schemas.microsoft.com/office/drawing/2014/main" id="{72B8834F-5478-F377-1E77-DC94E57E82A5}"/>
              </a:ext>
            </a:extLst>
          </p:cNvPr>
          <p:cNvSpPr/>
          <p:nvPr/>
        </p:nvSpPr>
        <p:spPr>
          <a:xfrm>
            <a:off x="1885640" y="1824968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37" name="Łącznik prosty 36">
            <a:extLst>
              <a:ext uri="{FF2B5EF4-FFF2-40B4-BE49-F238E27FC236}">
                <a16:creationId xmlns:a16="http://schemas.microsoft.com/office/drawing/2014/main" id="{A7B6F384-9863-538C-ABE6-8E4DAA04D520}"/>
              </a:ext>
            </a:extLst>
          </p:cNvPr>
          <p:cNvCxnSpPr>
            <a:cxnSpLocks/>
          </p:cNvCxnSpPr>
          <p:nvPr/>
        </p:nvCxnSpPr>
        <p:spPr>
          <a:xfrm flipH="1">
            <a:off x="1965982" y="1828301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B3D79920-55F8-C872-0BCC-1CDDBC777AC6}"/>
              </a:ext>
            </a:extLst>
          </p:cNvPr>
          <p:cNvCxnSpPr>
            <a:cxnSpLocks/>
            <a:stCxn id="4" idx="4"/>
            <a:endCxn id="49" idx="0"/>
          </p:cNvCxnSpPr>
          <p:nvPr/>
        </p:nvCxnSpPr>
        <p:spPr>
          <a:xfrm>
            <a:off x="2331780" y="2101666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Sześciokąt 38">
            <a:extLst>
              <a:ext uri="{FF2B5EF4-FFF2-40B4-BE49-F238E27FC236}">
                <a16:creationId xmlns:a16="http://schemas.microsoft.com/office/drawing/2014/main" id="{2A98B690-343B-7618-3B7B-F410C9FDC8D8}"/>
              </a:ext>
            </a:extLst>
          </p:cNvPr>
          <p:cNvSpPr/>
          <p:nvPr/>
        </p:nvSpPr>
        <p:spPr>
          <a:xfrm>
            <a:off x="1488818" y="3048944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40" name="Łącznik: łamany 39">
            <a:extLst>
              <a:ext uri="{FF2B5EF4-FFF2-40B4-BE49-F238E27FC236}">
                <a16:creationId xmlns:a16="http://schemas.microsoft.com/office/drawing/2014/main" id="{26C44690-0851-7264-64EC-6E9D7C932B6E}"/>
              </a:ext>
            </a:extLst>
          </p:cNvPr>
          <p:cNvCxnSpPr>
            <a:cxnSpLocks/>
            <a:stCxn id="39" idx="3"/>
            <a:endCxn id="47" idx="0"/>
          </p:cNvCxnSpPr>
          <p:nvPr/>
        </p:nvCxnSpPr>
        <p:spPr>
          <a:xfrm rot="10800000" flipV="1">
            <a:off x="994468" y="3313382"/>
            <a:ext cx="494351" cy="4036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Łącznik: łamany 40">
            <a:extLst>
              <a:ext uri="{FF2B5EF4-FFF2-40B4-BE49-F238E27FC236}">
                <a16:creationId xmlns:a16="http://schemas.microsoft.com/office/drawing/2014/main" id="{44D0997E-AA7D-9C57-5C0F-6CB976A69F92}"/>
              </a:ext>
            </a:extLst>
          </p:cNvPr>
          <p:cNvCxnSpPr>
            <a:cxnSpLocks/>
            <a:stCxn id="39" idx="0"/>
            <a:endCxn id="54" idx="0"/>
          </p:cNvCxnSpPr>
          <p:nvPr/>
        </p:nvCxnSpPr>
        <p:spPr>
          <a:xfrm>
            <a:off x="3145003" y="3313382"/>
            <a:ext cx="543862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F26B8BF2-AD66-4A39-51EE-08FFFC99319A}"/>
              </a:ext>
            </a:extLst>
          </p:cNvPr>
          <p:cNvSpPr txBox="1"/>
          <p:nvPr/>
        </p:nvSpPr>
        <p:spPr>
          <a:xfrm>
            <a:off x="3077497" y="3004974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755DEFCB-48FE-1D47-8F39-C398BB2E865E}"/>
              </a:ext>
            </a:extLst>
          </p:cNvPr>
          <p:cNvSpPr txBox="1"/>
          <p:nvPr/>
        </p:nvSpPr>
        <p:spPr>
          <a:xfrm>
            <a:off x="1236840" y="2994619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44" name="Łącznik prosty ze strzałką 43">
            <a:extLst>
              <a:ext uri="{FF2B5EF4-FFF2-40B4-BE49-F238E27FC236}">
                <a16:creationId xmlns:a16="http://schemas.microsoft.com/office/drawing/2014/main" id="{87E3E673-EEC8-EE9B-8DB8-3B8D4ADAC4EC}"/>
              </a:ext>
            </a:extLst>
          </p:cNvPr>
          <p:cNvCxnSpPr>
            <a:cxnSpLocks/>
            <a:stCxn id="45" idx="2"/>
            <a:endCxn id="4" idx="0"/>
          </p:cNvCxnSpPr>
          <p:nvPr/>
        </p:nvCxnSpPr>
        <p:spPr>
          <a:xfrm>
            <a:off x="2331780" y="1588034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Prostokąt: zaokrąglone rogi 44">
            <a:extLst>
              <a:ext uri="{FF2B5EF4-FFF2-40B4-BE49-F238E27FC236}">
                <a16:creationId xmlns:a16="http://schemas.microsoft.com/office/drawing/2014/main" id="{C7036D0A-8F49-22B0-A010-CE26A7B2D53C}"/>
              </a:ext>
            </a:extLst>
          </p:cNvPr>
          <p:cNvSpPr/>
          <p:nvPr/>
        </p:nvSpPr>
        <p:spPr>
          <a:xfrm>
            <a:off x="1852165" y="1219448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46" name="Prostokąt: zaokrąglone rogi 45">
            <a:extLst>
              <a:ext uri="{FF2B5EF4-FFF2-40B4-BE49-F238E27FC236}">
                <a16:creationId xmlns:a16="http://schemas.microsoft.com/office/drawing/2014/main" id="{7AE70911-FCEF-EA01-85CA-DC64194AA549}"/>
              </a:ext>
            </a:extLst>
          </p:cNvPr>
          <p:cNvSpPr/>
          <p:nvPr/>
        </p:nvSpPr>
        <p:spPr>
          <a:xfrm>
            <a:off x="542255" y="4396977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47" name="Równoległobok 46">
            <a:extLst>
              <a:ext uri="{FF2B5EF4-FFF2-40B4-BE49-F238E27FC236}">
                <a16:creationId xmlns:a16="http://schemas.microsoft.com/office/drawing/2014/main" id="{4EE7F0B1-CAB8-B724-DF2B-0C7B609953F4}"/>
              </a:ext>
            </a:extLst>
          </p:cNvPr>
          <p:cNvSpPr/>
          <p:nvPr/>
        </p:nvSpPr>
        <p:spPr>
          <a:xfrm>
            <a:off x="191344" y="3717032"/>
            <a:ext cx="1606246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minimum</a:t>
            </a:r>
          </a:p>
        </p:txBody>
      </p:sp>
      <p:cxnSp>
        <p:nvCxnSpPr>
          <p:cNvPr id="48" name="Łącznik prosty 47">
            <a:extLst>
              <a:ext uri="{FF2B5EF4-FFF2-40B4-BE49-F238E27FC236}">
                <a16:creationId xmlns:a16="http://schemas.microsoft.com/office/drawing/2014/main" id="{2E0D328A-8594-AFC3-21E8-DC3D8014B3CF}"/>
              </a:ext>
            </a:extLst>
          </p:cNvPr>
          <p:cNvCxnSpPr>
            <a:cxnSpLocks/>
          </p:cNvCxnSpPr>
          <p:nvPr/>
        </p:nvCxnSpPr>
        <p:spPr>
          <a:xfrm flipH="1">
            <a:off x="1567264" y="3717031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Prostokąt 48">
            <a:extLst>
              <a:ext uri="{FF2B5EF4-FFF2-40B4-BE49-F238E27FC236}">
                <a16:creationId xmlns:a16="http://schemas.microsoft.com/office/drawing/2014/main" id="{7F836892-2C75-7D72-A578-4990D8D10F80}"/>
              </a:ext>
            </a:extLst>
          </p:cNvPr>
          <p:cNvSpPr/>
          <p:nvPr/>
        </p:nvSpPr>
        <p:spPr>
          <a:xfrm>
            <a:off x="1518560" y="2375101"/>
            <a:ext cx="1626443" cy="3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50" name="Łącznik prosty ze strzałką 49">
            <a:extLst>
              <a:ext uri="{FF2B5EF4-FFF2-40B4-BE49-F238E27FC236}">
                <a16:creationId xmlns:a16="http://schemas.microsoft.com/office/drawing/2014/main" id="{DF10D2BA-7375-5EF9-04B9-631C977ADC98}"/>
              </a:ext>
            </a:extLst>
          </p:cNvPr>
          <p:cNvCxnSpPr>
            <a:cxnSpLocks/>
          </p:cNvCxnSpPr>
          <p:nvPr/>
        </p:nvCxnSpPr>
        <p:spPr>
          <a:xfrm>
            <a:off x="2341450" y="2742495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Prostokąt 50">
            <a:extLst>
              <a:ext uri="{FF2B5EF4-FFF2-40B4-BE49-F238E27FC236}">
                <a16:creationId xmlns:a16="http://schemas.microsoft.com/office/drawing/2014/main" id="{B6D8F072-0A58-0D58-FD14-274F16EFBDFE}"/>
              </a:ext>
            </a:extLst>
          </p:cNvPr>
          <p:cNvSpPr/>
          <p:nvPr/>
        </p:nvSpPr>
        <p:spPr>
          <a:xfrm>
            <a:off x="4105753" y="4998873"/>
            <a:ext cx="1514014" cy="320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minimum = a</a:t>
            </a:r>
          </a:p>
        </p:txBody>
      </p:sp>
      <p:cxnSp>
        <p:nvCxnSpPr>
          <p:cNvPr id="52" name="Łącznik: łamany 51">
            <a:extLst>
              <a:ext uri="{FF2B5EF4-FFF2-40B4-BE49-F238E27FC236}">
                <a16:creationId xmlns:a16="http://schemas.microsoft.com/office/drawing/2014/main" id="{84045662-657A-A802-C0EA-82BD2AFB05E0}"/>
              </a:ext>
            </a:extLst>
          </p:cNvPr>
          <p:cNvCxnSpPr>
            <a:cxnSpLocks/>
          </p:cNvCxnSpPr>
          <p:nvPr/>
        </p:nvCxnSpPr>
        <p:spPr>
          <a:xfrm rot="10800000">
            <a:off x="2341452" y="2865759"/>
            <a:ext cx="3348476" cy="3223522"/>
          </a:xfrm>
          <a:prstGeom prst="bentConnector3">
            <a:avLst>
              <a:gd name="adj1" fmla="val 14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Łącznik: łamany 52">
            <a:extLst>
              <a:ext uri="{FF2B5EF4-FFF2-40B4-BE49-F238E27FC236}">
                <a16:creationId xmlns:a16="http://schemas.microsoft.com/office/drawing/2014/main" id="{9038DF67-934A-03FA-280F-D1719F5475BB}"/>
              </a:ext>
            </a:extLst>
          </p:cNvPr>
          <p:cNvCxnSpPr>
            <a:cxnSpLocks/>
            <a:stCxn id="58" idx="2"/>
          </p:cNvCxnSpPr>
          <p:nvPr/>
        </p:nvCxnSpPr>
        <p:spPr>
          <a:xfrm rot="16200000" flipH="1">
            <a:off x="5192261" y="5590375"/>
            <a:ext cx="168166" cy="82716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ównoległobok 53">
            <a:extLst>
              <a:ext uri="{FF2B5EF4-FFF2-40B4-BE49-F238E27FC236}">
                <a16:creationId xmlns:a16="http://schemas.microsoft.com/office/drawing/2014/main" id="{C4659EF6-3529-E32E-A2F0-8EB92F150F94}"/>
              </a:ext>
            </a:extLst>
          </p:cNvPr>
          <p:cNvSpPr/>
          <p:nvPr/>
        </p:nvSpPr>
        <p:spPr>
          <a:xfrm>
            <a:off x="3252091" y="3546662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55" name="Łącznik prosty 54">
            <a:extLst>
              <a:ext uri="{FF2B5EF4-FFF2-40B4-BE49-F238E27FC236}">
                <a16:creationId xmlns:a16="http://schemas.microsoft.com/office/drawing/2014/main" id="{5F64583B-0CC1-0CDD-5395-6D39B740A599}"/>
              </a:ext>
            </a:extLst>
          </p:cNvPr>
          <p:cNvCxnSpPr>
            <a:cxnSpLocks/>
          </p:cNvCxnSpPr>
          <p:nvPr/>
        </p:nvCxnSpPr>
        <p:spPr>
          <a:xfrm flipH="1">
            <a:off x="3349872" y="3544697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Łącznik prosty ze strzałką 55">
            <a:extLst>
              <a:ext uri="{FF2B5EF4-FFF2-40B4-BE49-F238E27FC236}">
                <a16:creationId xmlns:a16="http://schemas.microsoft.com/office/drawing/2014/main" id="{3AD5CC12-AD36-5A04-793E-4EFB1BEA2A43}"/>
              </a:ext>
            </a:extLst>
          </p:cNvPr>
          <p:cNvCxnSpPr>
            <a:cxnSpLocks/>
          </p:cNvCxnSpPr>
          <p:nvPr/>
        </p:nvCxnSpPr>
        <p:spPr>
          <a:xfrm>
            <a:off x="3688121" y="3848721"/>
            <a:ext cx="0" cy="257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Sześciokąt 56">
            <a:extLst>
              <a:ext uri="{FF2B5EF4-FFF2-40B4-BE49-F238E27FC236}">
                <a16:creationId xmlns:a16="http://schemas.microsoft.com/office/drawing/2014/main" id="{001E9087-9792-C227-1193-D79C9D3DA37A}"/>
              </a:ext>
            </a:extLst>
          </p:cNvPr>
          <p:cNvSpPr/>
          <p:nvPr/>
        </p:nvSpPr>
        <p:spPr>
          <a:xfrm>
            <a:off x="2692362" y="4118611"/>
            <a:ext cx="1945819" cy="559395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== 0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&lt; minimum</a:t>
            </a:r>
          </a:p>
        </p:txBody>
      </p:sp>
      <p:sp>
        <p:nvSpPr>
          <p:cNvPr id="58" name="Prostokąt 57">
            <a:extLst>
              <a:ext uri="{FF2B5EF4-FFF2-40B4-BE49-F238E27FC236}">
                <a16:creationId xmlns:a16="http://schemas.microsoft.com/office/drawing/2014/main" id="{9108C3A1-03D0-448A-C6CE-B538767F4BAF}"/>
              </a:ext>
            </a:extLst>
          </p:cNvPr>
          <p:cNvSpPr/>
          <p:nvPr/>
        </p:nvSpPr>
        <p:spPr>
          <a:xfrm>
            <a:off x="4371967" y="5599023"/>
            <a:ext cx="981585" cy="320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59" name="Łącznik: łamany 58">
            <a:extLst>
              <a:ext uri="{FF2B5EF4-FFF2-40B4-BE49-F238E27FC236}">
                <a16:creationId xmlns:a16="http://schemas.microsoft.com/office/drawing/2014/main" id="{28E73CFC-1879-118E-EEBB-B7091AFFB3A3}"/>
              </a:ext>
            </a:extLst>
          </p:cNvPr>
          <p:cNvCxnSpPr>
            <a:cxnSpLocks/>
            <a:stCxn id="57" idx="0"/>
            <a:endCxn id="51" idx="0"/>
          </p:cNvCxnSpPr>
          <p:nvPr/>
        </p:nvCxnSpPr>
        <p:spPr>
          <a:xfrm>
            <a:off x="4638181" y="4398309"/>
            <a:ext cx="224579" cy="6005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Łącznik prosty ze strzałką 59">
            <a:extLst>
              <a:ext uri="{FF2B5EF4-FFF2-40B4-BE49-F238E27FC236}">
                <a16:creationId xmlns:a16="http://schemas.microsoft.com/office/drawing/2014/main" id="{FF29C634-8F38-8CED-4265-F6EC80D07E92}"/>
              </a:ext>
            </a:extLst>
          </p:cNvPr>
          <p:cNvCxnSpPr>
            <a:cxnSpLocks/>
            <a:stCxn id="51" idx="2"/>
            <a:endCxn id="58" idx="0"/>
          </p:cNvCxnSpPr>
          <p:nvPr/>
        </p:nvCxnSpPr>
        <p:spPr>
          <a:xfrm>
            <a:off x="4862760" y="5319726"/>
            <a:ext cx="0" cy="2792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Łącznik: łamany 60">
            <a:extLst>
              <a:ext uri="{FF2B5EF4-FFF2-40B4-BE49-F238E27FC236}">
                <a16:creationId xmlns:a16="http://schemas.microsoft.com/office/drawing/2014/main" id="{6DD3DBC0-ECE5-024B-0977-79C03D6FF3CB}"/>
              </a:ext>
            </a:extLst>
          </p:cNvPr>
          <p:cNvCxnSpPr>
            <a:cxnSpLocks/>
            <a:stCxn id="57" idx="3"/>
          </p:cNvCxnSpPr>
          <p:nvPr/>
        </p:nvCxnSpPr>
        <p:spPr>
          <a:xfrm rot="10800000" flipV="1">
            <a:off x="2516544" y="4398308"/>
            <a:ext cx="175819" cy="1024749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Łącznik prosty ze strzałką 61">
            <a:extLst>
              <a:ext uri="{FF2B5EF4-FFF2-40B4-BE49-F238E27FC236}">
                <a16:creationId xmlns:a16="http://schemas.microsoft.com/office/drawing/2014/main" id="{840B6403-9368-A8A8-51BD-0A11938CB815}"/>
              </a:ext>
            </a:extLst>
          </p:cNvPr>
          <p:cNvCxnSpPr>
            <a:cxnSpLocks/>
          </p:cNvCxnSpPr>
          <p:nvPr/>
        </p:nvCxnSpPr>
        <p:spPr>
          <a:xfrm>
            <a:off x="2516543" y="5423058"/>
            <a:ext cx="23462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Łącznik prosty ze strzałką 62">
            <a:extLst>
              <a:ext uri="{FF2B5EF4-FFF2-40B4-BE49-F238E27FC236}">
                <a16:creationId xmlns:a16="http://schemas.microsoft.com/office/drawing/2014/main" id="{379B84A8-7113-8193-91DB-D7D319ADFF9E}"/>
              </a:ext>
            </a:extLst>
          </p:cNvPr>
          <p:cNvCxnSpPr>
            <a:cxnSpLocks/>
          </p:cNvCxnSpPr>
          <p:nvPr/>
        </p:nvCxnSpPr>
        <p:spPr>
          <a:xfrm>
            <a:off x="994468" y="4121111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pole tekstowe 63">
            <a:extLst>
              <a:ext uri="{FF2B5EF4-FFF2-40B4-BE49-F238E27FC236}">
                <a16:creationId xmlns:a16="http://schemas.microsoft.com/office/drawing/2014/main" id="{7986C928-EF4F-D949-1E58-F6D3B11A0C65}"/>
              </a:ext>
            </a:extLst>
          </p:cNvPr>
          <p:cNvSpPr txBox="1"/>
          <p:nvPr/>
        </p:nvSpPr>
        <p:spPr>
          <a:xfrm>
            <a:off x="4532814" y="408024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65" name="pole tekstowe 64">
            <a:extLst>
              <a:ext uri="{FF2B5EF4-FFF2-40B4-BE49-F238E27FC236}">
                <a16:creationId xmlns:a16="http://schemas.microsoft.com/office/drawing/2014/main" id="{FA2B2B22-CEF4-6FDF-CAD0-DA0C94E49F20}"/>
              </a:ext>
            </a:extLst>
          </p:cNvPr>
          <p:cNvSpPr txBox="1"/>
          <p:nvPr/>
        </p:nvSpPr>
        <p:spPr>
          <a:xfrm>
            <a:off x="2457462" y="4080240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710748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" grpId="0" animBg="1"/>
      <p:bldP spid="39" grpId="0" animBg="1"/>
      <p:bldP spid="42" grpId="0"/>
      <p:bldP spid="43" grpId="0"/>
      <p:bldP spid="45" grpId="0" animBg="1"/>
      <p:bldP spid="46" grpId="0" animBg="1"/>
      <p:bldP spid="47" grpId="0" animBg="1"/>
      <p:bldP spid="49" grpId="0" animBg="1"/>
      <p:bldP spid="51" grpId="0" animBg="1"/>
      <p:bldP spid="54" grpId="0" animBg="1"/>
      <p:bldP spid="57" grpId="0" animBg="1"/>
      <p:bldP spid="58" grpId="0" animBg="1"/>
      <p:bldP spid="64" grpId="0"/>
      <p:bldP spid="6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8E180-3759-4AE0-9404-11C1EAF82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11. Algorytm wczytujący </a:t>
            </a:r>
            <a:r>
              <a:rPr lang="pl-PL" i="1" dirty="0"/>
              <a:t>n</a:t>
            </a:r>
            <a:r>
              <a:rPr lang="pl-PL" dirty="0"/>
              <a:t>-elementowy ciąg i obliczający średnią harmoniczną wszystkich jego elementów.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01AD820-32E0-4E34-BFD6-EB9F4493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51</a:t>
            </a:fld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30E48AB0-58D3-41B2-86B7-1D195755476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18694" y="1143000"/>
                <a:ext cx="4377304" cy="5166315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pl-PL" dirty="0"/>
                  <a:t>Wzór na średnią harmoniczną:</a:t>
                </a:r>
              </a:p>
              <a:p>
                <a:pPr marL="0" indent="0">
                  <a:buNone/>
                </a:pPr>
                <a:endParaRPr lang="pl-PL" sz="15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pl-PL" sz="3200" b="0" i="1" smtClean="0">
                        <a:latin typeface="Cambria Math" panose="02040503050406030204" pitchFamily="18" charset="0"/>
                      </a:rPr>
                      <m:t>𝑠h</m:t>
                    </m:r>
                    <m:r>
                      <a:rPr lang="pl-PL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l-PL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f>
                          <m:fPr>
                            <m:ctrlPr>
                              <a:rPr lang="pl-PL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l-PL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l-PL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pl-PL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pl-PL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pl-PL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l-PL" sz="3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l-PL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pl-PL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l-PL" sz="3200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f>
                          <m:fPr>
                            <m:ctrlPr>
                              <a:rPr lang="pl-PL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l-PL" sz="3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l-PL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pl-PL" sz="32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den>
                    </m:f>
                  </m:oMath>
                </a14:m>
                <a:r>
                  <a:rPr lang="pl-PL" sz="2800" dirty="0"/>
                  <a:t>,</a:t>
                </a:r>
              </a:p>
              <a:p>
                <a:pPr marL="0" indent="0">
                  <a:buNone/>
                </a:pPr>
                <a:endParaRPr lang="pl-PL" sz="1500" dirty="0"/>
              </a:p>
              <a:p>
                <a:pPr marL="0" indent="0">
                  <a:buNone/>
                </a:pPr>
                <a:r>
                  <a:rPr lang="pl-PL" dirty="0"/>
                  <a:t>gdzie:</a:t>
                </a:r>
              </a:p>
              <a:p>
                <a:pPr marL="0" indent="0">
                  <a:buNone/>
                </a:pPr>
                <a:r>
                  <a:rPr lang="pl-PL" i="1" dirty="0"/>
                  <a:t>n</a:t>
                </a:r>
                <a:r>
                  <a:rPr lang="pl-PL" dirty="0"/>
                  <a:t> - długość ciągu.</a:t>
                </a:r>
              </a:p>
              <a:p>
                <a:pPr marL="0" indent="0">
                  <a:buNone/>
                </a:pPr>
                <a:r>
                  <a:rPr lang="pl-PL" i="1" dirty="0"/>
                  <a:t>a1</a:t>
                </a:r>
                <a:r>
                  <a:rPr lang="pl-PL" dirty="0"/>
                  <a:t>, </a:t>
                </a:r>
                <a:r>
                  <a:rPr lang="pl-PL" i="1" dirty="0"/>
                  <a:t>a2</a:t>
                </a:r>
                <a:r>
                  <a:rPr lang="pl-PL" dirty="0"/>
                  <a:t>, …, </a:t>
                </a:r>
                <a:r>
                  <a:rPr lang="pl-PL" i="1" dirty="0" err="1"/>
                  <a:t>an</a:t>
                </a:r>
                <a:r>
                  <a:rPr lang="pl-PL" dirty="0"/>
                  <a:t> – kolejne wyrazy ciągu. </a:t>
                </a:r>
              </a:p>
              <a:p>
                <a:pPr marL="0" indent="0">
                  <a:buNone/>
                </a:pPr>
                <a:endParaRPr lang="pl-PL" dirty="0"/>
              </a:p>
              <a:p>
                <a:pPr marL="0" indent="0">
                  <a:buNone/>
                </a:pPr>
                <a:r>
                  <a:rPr lang="pl-PL" dirty="0"/>
                  <a:t>Uwaga: średnią harmoniczną można obliczyć tylko dla liczb dodatnich.</a:t>
                </a:r>
              </a:p>
              <a:p>
                <a:pPr marL="0" indent="0">
                  <a:buNone/>
                </a:pPr>
                <a:endParaRPr lang="pl-PL" dirty="0"/>
              </a:p>
            </p:txBody>
          </p:sp>
        </mc:Choice>
        <mc:Fallback xmlns="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30E48AB0-58D3-41B2-86B7-1D19575547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18694" y="1143000"/>
                <a:ext cx="4377304" cy="5166315"/>
              </a:xfrm>
              <a:blipFill>
                <a:blip r:embed="rId2"/>
                <a:stretch>
                  <a:fillRect l="-2228" t="-165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ównoległobok 4">
            <a:extLst>
              <a:ext uri="{FF2B5EF4-FFF2-40B4-BE49-F238E27FC236}">
                <a16:creationId xmlns:a16="http://schemas.microsoft.com/office/drawing/2014/main" id="{C9CA9A63-EC00-4572-8D1E-C33457DFF480}"/>
              </a:ext>
            </a:extLst>
          </p:cNvPr>
          <p:cNvSpPr/>
          <p:nvPr/>
        </p:nvSpPr>
        <p:spPr>
          <a:xfrm>
            <a:off x="7374629" y="1861424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0F93A1F1-DE5E-46B5-8321-44669CB6EA6D}"/>
              </a:ext>
            </a:extLst>
          </p:cNvPr>
          <p:cNvCxnSpPr>
            <a:cxnSpLocks/>
          </p:cNvCxnSpPr>
          <p:nvPr/>
        </p:nvCxnSpPr>
        <p:spPr>
          <a:xfrm flipH="1">
            <a:off x="7454971" y="1864757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59E03A80-0766-4D82-BB85-3165530F0350}"/>
              </a:ext>
            </a:extLst>
          </p:cNvPr>
          <p:cNvCxnSpPr>
            <a:cxnSpLocks/>
            <a:stCxn id="5" idx="4"/>
            <a:endCxn id="18" idx="0"/>
          </p:cNvCxnSpPr>
          <p:nvPr/>
        </p:nvCxnSpPr>
        <p:spPr>
          <a:xfrm>
            <a:off x="7820769" y="2138122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eściokąt 7">
            <a:extLst>
              <a:ext uri="{FF2B5EF4-FFF2-40B4-BE49-F238E27FC236}">
                <a16:creationId xmlns:a16="http://schemas.microsoft.com/office/drawing/2014/main" id="{1391084A-65B2-48EE-8F41-072A280F8BCF}"/>
              </a:ext>
            </a:extLst>
          </p:cNvPr>
          <p:cNvSpPr/>
          <p:nvPr/>
        </p:nvSpPr>
        <p:spPr>
          <a:xfrm>
            <a:off x="6959311" y="3224021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405B2463-741D-4F90-B8A6-0F98977DBF5E}"/>
              </a:ext>
            </a:extLst>
          </p:cNvPr>
          <p:cNvCxnSpPr>
            <a:cxnSpLocks/>
            <a:stCxn id="8" idx="3"/>
          </p:cNvCxnSpPr>
          <p:nvPr/>
        </p:nvCxnSpPr>
        <p:spPr>
          <a:xfrm rot="10800000" flipV="1">
            <a:off x="6096001" y="3488459"/>
            <a:ext cx="863311" cy="202114"/>
          </a:xfrm>
          <a:prstGeom prst="bentConnector3">
            <a:avLst>
              <a:gd name="adj1" fmla="val 9942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712A3465-7479-4B70-A8E7-5AEAD695A47C}"/>
              </a:ext>
            </a:extLst>
          </p:cNvPr>
          <p:cNvCxnSpPr>
            <a:cxnSpLocks/>
            <a:stCxn id="8" idx="0"/>
            <a:endCxn id="23" idx="0"/>
          </p:cNvCxnSpPr>
          <p:nvPr/>
        </p:nvCxnSpPr>
        <p:spPr>
          <a:xfrm>
            <a:off x="8615496" y="3488459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17F21F1A-FCE2-4409-A0C3-AD892003D904}"/>
              </a:ext>
            </a:extLst>
          </p:cNvPr>
          <p:cNvSpPr txBox="1"/>
          <p:nvPr/>
        </p:nvSpPr>
        <p:spPr>
          <a:xfrm>
            <a:off x="8547990" y="3180051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804DB386-EC1D-4833-816F-25B4EEBBD56B}"/>
              </a:ext>
            </a:extLst>
          </p:cNvPr>
          <p:cNvSpPr txBox="1"/>
          <p:nvPr/>
        </p:nvSpPr>
        <p:spPr>
          <a:xfrm>
            <a:off x="6707333" y="3169696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F546BB6C-79DD-435E-98A2-96A6C2A0F6B4}"/>
              </a:ext>
            </a:extLst>
          </p:cNvPr>
          <p:cNvCxnSpPr>
            <a:cxnSpLocks/>
            <a:stCxn id="14" idx="2"/>
            <a:endCxn id="5" idx="0"/>
          </p:cNvCxnSpPr>
          <p:nvPr/>
        </p:nvCxnSpPr>
        <p:spPr>
          <a:xfrm>
            <a:off x="7820769" y="1624490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3D3EF0AE-AE03-45E2-A36E-C0990AF2A813}"/>
              </a:ext>
            </a:extLst>
          </p:cNvPr>
          <p:cNvSpPr/>
          <p:nvPr/>
        </p:nvSpPr>
        <p:spPr>
          <a:xfrm>
            <a:off x="7341154" y="1255904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008611B7-FDAD-4BB1-8E18-328002532E22}"/>
              </a:ext>
            </a:extLst>
          </p:cNvPr>
          <p:cNvSpPr/>
          <p:nvPr/>
        </p:nvSpPr>
        <p:spPr>
          <a:xfrm>
            <a:off x="4694105" y="5852143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6" name="Równoległobok 15">
            <a:extLst>
              <a:ext uri="{FF2B5EF4-FFF2-40B4-BE49-F238E27FC236}">
                <a16:creationId xmlns:a16="http://schemas.microsoft.com/office/drawing/2014/main" id="{C95B24D7-B1C5-4C00-B226-6A0740B8736E}"/>
              </a:ext>
            </a:extLst>
          </p:cNvPr>
          <p:cNvSpPr/>
          <p:nvPr/>
        </p:nvSpPr>
        <p:spPr>
          <a:xfrm>
            <a:off x="4565367" y="5210307"/>
            <a:ext cx="1103104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id="{D46E79D2-37B9-4BA7-81B3-E25DB15B27CE}"/>
              </a:ext>
            </a:extLst>
          </p:cNvPr>
          <p:cNvCxnSpPr>
            <a:cxnSpLocks/>
          </p:cNvCxnSpPr>
          <p:nvPr/>
        </p:nvCxnSpPr>
        <p:spPr>
          <a:xfrm flipH="1">
            <a:off x="5457492" y="5210307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Prostokąt 17">
            <a:extLst>
              <a:ext uri="{FF2B5EF4-FFF2-40B4-BE49-F238E27FC236}">
                <a16:creationId xmlns:a16="http://schemas.microsoft.com/office/drawing/2014/main" id="{007BC3AF-D2A1-4A57-88B4-92AE69DA7D2F}"/>
              </a:ext>
            </a:extLst>
          </p:cNvPr>
          <p:cNvSpPr/>
          <p:nvPr/>
        </p:nvSpPr>
        <p:spPr>
          <a:xfrm>
            <a:off x="7007549" y="2411557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8C298CA1-B232-4E97-BADB-B904008B5F98}"/>
              </a:ext>
            </a:extLst>
          </p:cNvPr>
          <p:cNvCxnSpPr>
            <a:cxnSpLocks/>
          </p:cNvCxnSpPr>
          <p:nvPr/>
        </p:nvCxnSpPr>
        <p:spPr>
          <a:xfrm>
            <a:off x="7811943" y="2917572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rostokąt 19">
                <a:extLst>
                  <a:ext uri="{FF2B5EF4-FFF2-40B4-BE49-F238E27FC236}">
                    <a16:creationId xmlns:a16="http://schemas.microsoft.com/office/drawing/2014/main" id="{7EA50FB4-F938-41D0-A9FD-260148EA8EC4}"/>
                  </a:ext>
                </a:extLst>
              </p:cNvPr>
              <p:cNvSpPr/>
              <p:nvPr/>
            </p:nvSpPr>
            <p:spPr>
              <a:xfrm>
                <a:off x="9817715" y="4940352"/>
                <a:ext cx="1819564" cy="44381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 = suma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a</m:t>
                        </m:r>
                      </m:den>
                    </m:f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Prostokąt 19">
                <a:extLst>
                  <a:ext uri="{FF2B5EF4-FFF2-40B4-BE49-F238E27FC236}">
                    <a16:creationId xmlns:a16="http://schemas.microsoft.com/office/drawing/2014/main" id="{7EA50FB4-F938-41D0-A9FD-260148EA8E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7715" y="4940352"/>
                <a:ext cx="1819564" cy="443817"/>
              </a:xfrm>
              <a:prstGeom prst="rect">
                <a:avLst/>
              </a:prstGeom>
              <a:blipFill>
                <a:blip r:embed="rId3"/>
                <a:stretch>
                  <a:fillRect l="-1993" b="-789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Łącznik: łamany 20">
            <a:extLst>
              <a:ext uri="{FF2B5EF4-FFF2-40B4-BE49-F238E27FC236}">
                <a16:creationId xmlns:a16="http://schemas.microsoft.com/office/drawing/2014/main" id="{973D4238-FC83-4D39-BE3D-310B26F78CAF}"/>
              </a:ext>
            </a:extLst>
          </p:cNvPr>
          <p:cNvCxnSpPr>
            <a:cxnSpLocks/>
          </p:cNvCxnSpPr>
          <p:nvPr/>
        </p:nvCxnSpPr>
        <p:spPr>
          <a:xfrm rot="10800000">
            <a:off x="7816345" y="3033595"/>
            <a:ext cx="3820934" cy="3103975"/>
          </a:xfrm>
          <a:prstGeom prst="bentConnector3">
            <a:avLst>
              <a:gd name="adj1" fmla="val -170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ównoległobok 22">
            <a:extLst>
              <a:ext uri="{FF2B5EF4-FFF2-40B4-BE49-F238E27FC236}">
                <a16:creationId xmlns:a16="http://schemas.microsoft.com/office/drawing/2014/main" id="{8E69AD66-649B-40D0-A1A6-FD713A1984B5}"/>
              </a:ext>
            </a:extLst>
          </p:cNvPr>
          <p:cNvSpPr/>
          <p:nvPr/>
        </p:nvSpPr>
        <p:spPr>
          <a:xfrm>
            <a:off x="9039118" y="3721739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4" name="Łącznik prosty 23">
            <a:extLst>
              <a:ext uri="{FF2B5EF4-FFF2-40B4-BE49-F238E27FC236}">
                <a16:creationId xmlns:a16="http://schemas.microsoft.com/office/drawing/2014/main" id="{C2B5C12C-9D02-44F0-9669-7B8C37C3C7A3}"/>
              </a:ext>
            </a:extLst>
          </p:cNvPr>
          <p:cNvCxnSpPr>
            <a:cxnSpLocks/>
          </p:cNvCxnSpPr>
          <p:nvPr/>
        </p:nvCxnSpPr>
        <p:spPr>
          <a:xfrm flipH="1">
            <a:off x="9136899" y="3719774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0ED2CADC-B69A-431D-9C3A-45A07A72023B}"/>
              </a:ext>
            </a:extLst>
          </p:cNvPr>
          <p:cNvCxnSpPr>
            <a:cxnSpLocks/>
          </p:cNvCxnSpPr>
          <p:nvPr/>
        </p:nvCxnSpPr>
        <p:spPr>
          <a:xfrm>
            <a:off x="9468271" y="4029830"/>
            <a:ext cx="0" cy="232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Sześciokąt 25">
            <a:extLst>
              <a:ext uri="{FF2B5EF4-FFF2-40B4-BE49-F238E27FC236}">
                <a16:creationId xmlns:a16="http://schemas.microsoft.com/office/drawing/2014/main" id="{0283D21A-4AA4-4117-AE40-7AB57EF606B0}"/>
              </a:ext>
            </a:extLst>
          </p:cNvPr>
          <p:cNvSpPr/>
          <p:nvPr/>
        </p:nvSpPr>
        <p:spPr>
          <a:xfrm>
            <a:off x="8647799" y="4258279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&gt; 0</a:t>
            </a:r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8F8CB34A-9C25-4973-B55F-AF24F41B7C1A}"/>
              </a:ext>
            </a:extLst>
          </p:cNvPr>
          <p:cNvSpPr/>
          <p:nvPr/>
        </p:nvSpPr>
        <p:spPr>
          <a:xfrm>
            <a:off x="9817715" y="5632240"/>
            <a:ext cx="1819564" cy="37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D17A4410-96D7-49D1-93AE-4F0198D0834D}"/>
              </a:ext>
            </a:extLst>
          </p:cNvPr>
          <p:cNvCxnSpPr>
            <a:cxnSpLocks/>
          </p:cNvCxnSpPr>
          <p:nvPr/>
        </p:nvCxnSpPr>
        <p:spPr>
          <a:xfrm>
            <a:off x="10711716" y="5393454"/>
            <a:ext cx="0" cy="245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Łącznik: łamany 28">
            <a:extLst>
              <a:ext uri="{FF2B5EF4-FFF2-40B4-BE49-F238E27FC236}">
                <a16:creationId xmlns:a16="http://schemas.microsoft.com/office/drawing/2014/main" id="{5F3AD193-74A8-4202-9B12-E3D0BF42D62C}"/>
              </a:ext>
            </a:extLst>
          </p:cNvPr>
          <p:cNvCxnSpPr>
            <a:cxnSpLocks/>
            <a:endCxn id="20" idx="0"/>
          </p:cNvCxnSpPr>
          <p:nvPr/>
        </p:nvCxnSpPr>
        <p:spPr>
          <a:xfrm rot="16200000" flipH="1">
            <a:off x="10302710" y="4515565"/>
            <a:ext cx="426060" cy="423514"/>
          </a:xfrm>
          <a:prstGeom prst="bentConnector3">
            <a:avLst>
              <a:gd name="adj1" fmla="val 473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F42294CA-B761-4447-88C9-B9C0D026268D}"/>
              </a:ext>
            </a:extLst>
          </p:cNvPr>
          <p:cNvSpPr txBox="1"/>
          <p:nvPr/>
        </p:nvSpPr>
        <p:spPr>
          <a:xfrm>
            <a:off x="10260097" y="4189963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AEAFEEEE-F7EB-4BF2-8040-79F2D5559161}"/>
              </a:ext>
            </a:extLst>
          </p:cNvPr>
          <p:cNvSpPr txBox="1"/>
          <p:nvPr/>
        </p:nvSpPr>
        <p:spPr>
          <a:xfrm>
            <a:off x="8380495" y="419141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33" name="Łącznik: łamany 32">
            <a:extLst>
              <a:ext uri="{FF2B5EF4-FFF2-40B4-BE49-F238E27FC236}">
                <a16:creationId xmlns:a16="http://schemas.microsoft.com/office/drawing/2014/main" id="{FBE128B4-D109-4679-BEBE-A6D3231ACFE0}"/>
              </a:ext>
            </a:extLst>
          </p:cNvPr>
          <p:cNvCxnSpPr>
            <a:cxnSpLocks/>
          </p:cNvCxnSpPr>
          <p:nvPr/>
        </p:nvCxnSpPr>
        <p:spPr>
          <a:xfrm>
            <a:off x="10711716" y="6006809"/>
            <a:ext cx="928900" cy="130760"/>
          </a:xfrm>
          <a:prstGeom prst="bentConnector3">
            <a:avLst>
              <a:gd name="adj1" fmla="val -24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ze strzałką 33">
            <a:extLst>
              <a:ext uri="{FF2B5EF4-FFF2-40B4-BE49-F238E27FC236}">
                <a16:creationId xmlns:a16="http://schemas.microsoft.com/office/drawing/2014/main" id="{C75B7513-D2AF-4ADF-BD22-0C8C7C0DEC49}"/>
              </a:ext>
            </a:extLst>
          </p:cNvPr>
          <p:cNvCxnSpPr>
            <a:cxnSpLocks/>
          </p:cNvCxnSpPr>
          <p:nvPr/>
        </p:nvCxnSpPr>
        <p:spPr>
          <a:xfrm>
            <a:off x="5146318" y="5611886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Równoległobok 46">
            <a:extLst>
              <a:ext uri="{FF2B5EF4-FFF2-40B4-BE49-F238E27FC236}">
                <a16:creationId xmlns:a16="http://schemas.microsoft.com/office/drawing/2014/main" id="{C96F4D97-2284-466B-8835-B01FE445A55A}"/>
              </a:ext>
            </a:extLst>
          </p:cNvPr>
          <p:cNvSpPr/>
          <p:nvPr/>
        </p:nvSpPr>
        <p:spPr>
          <a:xfrm>
            <a:off x="7093619" y="5159148"/>
            <a:ext cx="2355128" cy="626290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„Podałeś niedodatnią liczbę. Wprowadź liczbę dodatnią.”</a:t>
            </a:r>
          </a:p>
        </p:txBody>
      </p:sp>
      <p:cxnSp>
        <p:nvCxnSpPr>
          <p:cNvPr id="48" name="Łącznik prosty 47">
            <a:extLst>
              <a:ext uri="{FF2B5EF4-FFF2-40B4-BE49-F238E27FC236}">
                <a16:creationId xmlns:a16="http://schemas.microsoft.com/office/drawing/2014/main" id="{2151794A-4E44-409B-9907-1D007F4B1B44}"/>
              </a:ext>
            </a:extLst>
          </p:cNvPr>
          <p:cNvCxnSpPr>
            <a:cxnSpLocks/>
          </p:cNvCxnSpPr>
          <p:nvPr/>
        </p:nvCxnSpPr>
        <p:spPr>
          <a:xfrm flipH="1">
            <a:off x="9136899" y="5159146"/>
            <a:ext cx="183628" cy="6262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Łącznik: łamany 52">
            <a:extLst>
              <a:ext uri="{FF2B5EF4-FFF2-40B4-BE49-F238E27FC236}">
                <a16:creationId xmlns:a16="http://schemas.microsoft.com/office/drawing/2014/main" id="{9A0B1FA1-718F-4D9A-9C0A-2D6FBAC282D1}"/>
              </a:ext>
            </a:extLst>
          </p:cNvPr>
          <p:cNvCxnSpPr>
            <a:cxnSpLocks/>
            <a:stCxn id="47" idx="4"/>
          </p:cNvCxnSpPr>
          <p:nvPr/>
        </p:nvCxnSpPr>
        <p:spPr>
          <a:xfrm rot="16200000" flipH="1">
            <a:off x="9314737" y="4741883"/>
            <a:ext cx="353425" cy="244053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Łącznik: łamany 57">
            <a:extLst>
              <a:ext uri="{FF2B5EF4-FFF2-40B4-BE49-F238E27FC236}">
                <a16:creationId xmlns:a16="http://schemas.microsoft.com/office/drawing/2014/main" id="{6EAF2C32-2C07-443C-B5D9-40788FA4016A}"/>
              </a:ext>
            </a:extLst>
          </p:cNvPr>
          <p:cNvCxnSpPr>
            <a:cxnSpLocks/>
            <a:endCxn id="47" idx="0"/>
          </p:cNvCxnSpPr>
          <p:nvPr/>
        </p:nvCxnSpPr>
        <p:spPr>
          <a:xfrm rot="5400000">
            <a:off x="8141835" y="4646936"/>
            <a:ext cx="641561" cy="382863"/>
          </a:xfrm>
          <a:prstGeom prst="bentConnector3">
            <a:avLst>
              <a:gd name="adj1" fmla="val 51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Prostokąt 63">
                <a:extLst>
                  <a:ext uri="{FF2B5EF4-FFF2-40B4-BE49-F238E27FC236}">
                    <a16:creationId xmlns:a16="http://schemas.microsoft.com/office/drawing/2014/main" id="{3A205886-7495-49B6-9800-9746674B7E34}"/>
                  </a:ext>
                </a:extLst>
              </p:cNvPr>
              <p:cNvSpPr/>
              <p:nvPr/>
            </p:nvSpPr>
            <p:spPr>
              <a:xfrm>
                <a:off x="4577130" y="4453817"/>
                <a:ext cx="1189602" cy="45874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sh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l-PL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pl-PL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suma</m:t>
                        </m:r>
                      </m:den>
                    </m:f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Prostokąt 63">
                <a:extLst>
                  <a:ext uri="{FF2B5EF4-FFF2-40B4-BE49-F238E27FC236}">
                    <a16:creationId xmlns:a16="http://schemas.microsoft.com/office/drawing/2014/main" id="{3A205886-7495-49B6-9800-9746674B7E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130" y="4453817"/>
                <a:ext cx="1189602" cy="458741"/>
              </a:xfrm>
              <a:prstGeom prst="rect">
                <a:avLst/>
              </a:prstGeom>
              <a:blipFill>
                <a:blip r:embed="rId4"/>
                <a:stretch>
                  <a:fillRect t="-1282" b="-384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8" name="Łącznik prosty ze strzałką 67">
            <a:extLst>
              <a:ext uri="{FF2B5EF4-FFF2-40B4-BE49-F238E27FC236}">
                <a16:creationId xmlns:a16="http://schemas.microsoft.com/office/drawing/2014/main" id="{3D9610CB-A6F7-4485-BADE-C3D655B65233}"/>
              </a:ext>
            </a:extLst>
          </p:cNvPr>
          <p:cNvCxnSpPr>
            <a:cxnSpLocks/>
          </p:cNvCxnSpPr>
          <p:nvPr/>
        </p:nvCxnSpPr>
        <p:spPr>
          <a:xfrm>
            <a:off x="5161092" y="4903258"/>
            <a:ext cx="1879" cy="307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Sześciokąt 21">
                <a:extLst>
                  <a:ext uri="{FF2B5EF4-FFF2-40B4-BE49-F238E27FC236}">
                    <a16:creationId xmlns:a16="http://schemas.microsoft.com/office/drawing/2014/main" id="{5216A23B-6F5F-1EB2-4C07-30FB1FF15731}"/>
                  </a:ext>
                </a:extLst>
              </p:cNvPr>
              <p:cNvSpPr/>
              <p:nvPr/>
            </p:nvSpPr>
            <p:spPr>
              <a:xfrm>
                <a:off x="5549488" y="3690573"/>
                <a:ext cx="1149121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pl-PL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0</a:t>
                </a:r>
              </a:p>
            </p:txBody>
          </p:sp>
        </mc:Choice>
        <mc:Fallback xmlns="">
          <p:sp>
            <p:nvSpPr>
              <p:cNvPr id="22" name="Sześciokąt 21">
                <a:extLst>
                  <a:ext uri="{FF2B5EF4-FFF2-40B4-BE49-F238E27FC236}">
                    <a16:creationId xmlns:a16="http://schemas.microsoft.com/office/drawing/2014/main" id="{5216A23B-6F5F-1EB2-4C07-30FB1FF157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9488" y="3690573"/>
                <a:ext cx="1149121" cy="528876"/>
              </a:xfrm>
              <a:prstGeom prst="hexagon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Łącznik: łamany 60">
            <a:extLst>
              <a:ext uri="{FF2B5EF4-FFF2-40B4-BE49-F238E27FC236}">
                <a16:creationId xmlns:a16="http://schemas.microsoft.com/office/drawing/2014/main" id="{04826CE8-57EA-69D3-43C7-61F6EBFE5B52}"/>
              </a:ext>
            </a:extLst>
          </p:cNvPr>
          <p:cNvCxnSpPr>
            <a:cxnSpLocks/>
            <a:endCxn id="65" idx="0"/>
          </p:cNvCxnSpPr>
          <p:nvPr/>
        </p:nvCxnSpPr>
        <p:spPr>
          <a:xfrm rot="16200000" flipH="1">
            <a:off x="6556295" y="4083023"/>
            <a:ext cx="510132" cy="23145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ównoległobok 64">
            <a:extLst>
              <a:ext uri="{FF2B5EF4-FFF2-40B4-BE49-F238E27FC236}">
                <a16:creationId xmlns:a16="http://schemas.microsoft.com/office/drawing/2014/main" id="{A5107C5E-7CFB-21CF-A038-7BDB6CCB4E47}"/>
              </a:ext>
            </a:extLst>
          </p:cNvPr>
          <p:cNvSpPr/>
          <p:nvPr/>
        </p:nvSpPr>
        <p:spPr>
          <a:xfrm>
            <a:off x="6011513" y="4453818"/>
            <a:ext cx="1831154" cy="449440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„Nieprawidłowa długość ciągu.”</a:t>
            </a:r>
          </a:p>
        </p:txBody>
      </p:sp>
      <p:cxnSp>
        <p:nvCxnSpPr>
          <p:cNvPr id="66" name="Łącznik prosty 65">
            <a:extLst>
              <a:ext uri="{FF2B5EF4-FFF2-40B4-BE49-F238E27FC236}">
                <a16:creationId xmlns:a16="http://schemas.microsoft.com/office/drawing/2014/main" id="{232C6DDE-5FE9-3622-3DFB-4D767AABCFDB}"/>
              </a:ext>
            </a:extLst>
          </p:cNvPr>
          <p:cNvCxnSpPr>
            <a:cxnSpLocks/>
          </p:cNvCxnSpPr>
          <p:nvPr/>
        </p:nvCxnSpPr>
        <p:spPr>
          <a:xfrm flipH="1">
            <a:off x="7608823" y="4453817"/>
            <a:ext cx="129194" cy="4494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Łącznik: łamany 69">
            <a:extLst>
              <a:ext uri="{FF2B5EF4-FFF2-40B4-BE49-F238E27FC236}">
                <a16:creationId xmlns:a16="http://schemas.microsoft.com/office/drawing/2014/main" id="{C0C3E9E1-1CF4-1CE7-1572-53E8FAE128E8}"/>
              </a:ext>
            </a:extLst>
          </p:cNvPr>
          <p:cNvCxnSpPr>
            <a:cxnSpLocks/>
            <a:stCxn id="22" idx="3"/>
            <a:endCxn id="64" idx="0"/>
          </p:cNvCxnSpPr>
          <p:nvPr/>
        </p:nvCxnSpPr>
        <p:spPr>
          <a:xfrm rot="10800000" flipV="1">
            <a:off x="5171932" y="3955011"/>
            <a:ext cx="377557" cy="4988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Łącznik: łamany 73">
            <a:extLst>
              <a:ext uri="{FF2B5EF4-FFF2-40B4-BE49-F238E27FC236}">
                <a16:creationId xmlns:a16="http://schemas.microsoft.com/office/drawing/2014/main" id="{11C7F20E-56BD-F8BA-5AEB-27766F6A568C}"/>
              </a:ext>
            </a:extLst>
          </p:cNvPr>
          <p:cNvCxnSpPr>
            <a:cxnSpLocks/>
            <a:stCxn id="65" idx="4"/>
          </p:cNvCxnSpPr>
          <p:nvPr/>
        </p:nvCxnSpPr>
        <p:spPr>
          <a:xfrm rot="5400000">
            <a:off x="5650436" y="4399146"/>
            <a:ext cx="772543" cy="178076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pole tekstowe 79">
            <a:extLst>
              <a:ext uri="{FF2B5EF4-FFF2-40B4-BE49-F238E27FC236}">
                <a16:creationId xmlns:a16="http://schemas.microsoft.com/office/drawing/2014/main" id="{778C7AEA-838B-878E-1305-23446E6FE801}"/>
              </a:ext>
            </a:extLst>
          </p:cNvPr>
          <p:cNvSpPr txBox="1"/>
          <p:nvPr/>
        </p:nvSpPr>
        <p:spPr>
          <a:xfrm>
            <a:off x="6633418" y="3654466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81" name="pole tekstowe 80">
            <a:extLst>
              <a:ext uri="{FF2B5EF4-FFF2-40B4-BE49-F238E27FC236}">
                <a16:creationId xmlns:a16="http://schemas.microsoft.com/office/drawing/2014/main" id="{35933C0A-EB9B-23E4-52A8-D72A4366FA6F}"/>
              </a:ext>
            </a:extLst>
          </p:cNvPr>
          <p:cNvSpPr txBox="1"/>
          <p:nvPr/>
        </p:nvSpPr>
        <p:spPr>
          <a:xfrm>
            <a:off x="5243448" y="3650217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1628947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4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6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0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  <p:bldP spid="11" grpId="0"/>
      <p:bldP spid="11" grpId="1"/>
      <p:bldP spid="12" grpId="0"/>
      <p:bldP spid="12" grpId="1"/>
      <p:bldP spid="14" grpId="0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20" grpId="0" animBg="1"/>
      <p:bldP spid="20" grpId="1" animBg="1"/>
      <p:bldP spid="23" grpId="0" animBg="1"/>
      <p:bldP spid="23" grpId="1" animBg="1"/>
      <p:bldP spid="26" grpId="0" animBg="1"/>
      <p:bldP spid="26" grpId="1" animBg="1"/>
      <p:bldP spid="27" grpId="0" animBg="1"/>
      <p:bldP spid="27" grpId="1" animBg="1"/>
      <p:bldP spid="31" grpId="0"/>
      <p:bldP spid="31" grpId="1"/>
      <p:bldP spid="32" grpId="0"/>
      <p:bldP spid="32" grpId="1"/>
      <p:bldP spid="47" grpId="0" animBg="1"/>
      <p:bldP spid="47" grpId="1" animBg="1"/>
      <p:bldP spid="64" grpId="0" animBg="1"/>
      <p:bldP spid="64" grpId="1" animBg="1"/>
      <p:bldP spid="22" grpId="0" animBg="1"/>
      <p:bldP spid="22" grpId="1" animBg="1"/>
      <p:bldP spid="65" grpId="0" animBg="1"/>
      <p:bldP spid="65" grpId="1" animBg="1"/>
      <p:bldP spid="80" grpId="0"/>
      <p:bldP spid="80" grpId="1"/>
      <p:bldP spid="81" grpId="0"/>
      <p:bldP spid="81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2CA535-FB54-45AF-B0BC-B47CC2BFF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11. Algorytm wczytujący </a:t>
            </a:r>
            <a:r>
              <a:rPr lang="pl-PL" i="1" dirty="0"/>
              <a:t>n</a:t>
            </a:r>
            <a:r>
              <a:rPr lang="pl-PL" dirty="0"/>
              <a:t>-elementowy ciąg i obliczający średnią harmoniczną wszystkich jego elementów.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FEB676F0-32C9-445B-85C7-741CA5451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52</a:t>
            </a:fld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9" name="Tabela 12">
                <a:extLst>
                  <a:ext uri="{FF2B5EF4-FFF2-40B4-BE49-F238E27FC236}">
                    <a16:creationId xmlns:a16="http://schemas.microsoft.com/office/drawing/2014/main" id="{FC1D1625-ABFF-4960-98F7-5FB5918639C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86169950"/>
                  </p:ext>
                </p:extLst>
              </p:nvPr>
            </p:nvGraphicFramePr>
            <p:xfrm>
              <a:off x="7131397" y="1999249"/>
              <a:ext cx="4937271" cy="420377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8779">
                      <a:extLst>
                        <a:ext uri="{9D8B030D-6E8A-4147-A177-3AD203B41FA5}">
                          <a16:colId xmlns:a16="http://schemas.microsoft.com/office/drawing/2014/main" val="3626764811"/>
                        </a:ext>
                      </a:extLst>
                    </a:gridCol>
                    <a:gridCol w="923920">
                      <a:extLst>
                        <a:ext uri="{9D8B030D-6E8A-4147-A177-3AD203B41FA5}">
                          <a16:colId xmlns:a16="http://schemas.microsoft.com/office/drawing/2014/main" val="534556033"/>
                        </a:ext>
                      </a:extLst>
                    </a:gridCol>
                    <a:gridCol w="352841">
                      <a:extLst>
                        <a:ext uri="{9D8B030D-6E8A-4147-A177-3AD203B41FA5}">
                          <a16:colId xmlns:a16="http://schemas.microsoft.com/office/drawing/2014/main" val="2720664520"/>
                        </a:ext>
                      </a:extLst>
                    </a:gridCol>
                    <a:gridCol w="451431">
                      <a:extLst>
                        <a:ext uri="{9D8B030D-6E8A-4147-A177-3AD203B41FA5}">
                          <a16:colId xmlns:a16="http://schemas.microsoft.com/office/drawing/2014/main" val="3241485313"/>
                        </a:ext>
                      </a:extLst>
                    </a:gridCol>
                    <a:gridCol w="864096">
                      <a:extLst>
                        <a:ext uri="{9D8B030D-6E8A-4147-A177-3AD203B41FA5}">
                          <a16:colId xmlns:a16="http://schemas.microsoft.com/office/drawing/2014/main" val="2726464518"/>
                        </a:ext>
                      </a:extLst>
                    </a:gridCol>
                    <a:gridCol w="1796204">
                      <a:extLst>
                        <a:ext uri="{9D8B030D-6E8A-4147-A177-3AD203B41FA5}">
                          <a16:colId xmlns:a16="http://schemas.microsoft.com/office/drawing/2014/main" val="327578276"/>
                        </a:ext>
                      </a:extLst>
                    </a:gridCol>
                  </a:tblGrid>
                  <a:tr h="4179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suma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 err="1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sh</a:t>
                          </a:r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wyjście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3459921"/>
                      </a:ext>
                    </a:extLst>
                  </a:tr>
                  <a:tr h="4179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80864706"/>
                      </a:ext>
                    </a:extLst>
                  </a:tr>
                  <a:tr h="417919"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2900143"/>
                      </a:ext>
                    </a:extLst>
                  </a:tr>
                  <a:tr h="417919"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8518379"/>
                      </a:ext>
                    </a:extLst>
                  </a:tr>
                  <a:tr h="417919">
                    <a:tc>
                      <a:txBody>
                        <a:bodyPr/>
                        <a:lstStyle/>
                        <a:p>
                          <a:pPr algn="ctr"/>
                          <a:endParaRPr lang="pl-PL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21</m:t>
                                    </m:r>
                                  </m:num>
                                  <m:den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15</m:t>
                                    </m:r>
                                  </m:den>
                                </m:f>
                                <m:r>
                                  <a:rPr lang="pl-PL" b="0" i="1" smtClean="0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pl-PL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</a:t>
                          </a:r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82856023"/>
                      </a:ext>
                    </a:extLst>
                  </a:tr>
                  <a:tr h="417919">
                    <a:tc>
                      <a:txBody>
                        <a:bodyPr/>
                        <a:lstStyle/>
                        <a:p>
                          <a:pPr algn="ctr"/>
                          <a:endParaRPr lang="pl-PL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40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Podałeś niedodatnią liczbę…</a:t>
                          </a:r>
                          <a:endParaRPr lang="pl-PL" sz="1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17496836"/>
                      </a:ext>
                    </a:extLst>
                  </a:tr>
                  <a:tr h="417919">
                    <a:tc>
                      <a:txBody>
                        <a:bodyPr/>
                        <a:lstStyle/>
                        <a:p>
                          <a:pPr algn="ctr"/>
                          <a:endParaRPr lang="pl-PL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u="none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2843144"/>
                      </a:ext>
                    </a:extLst>
                  </a:tr>
                  <a:tr h="417919">
                    <a:tc>
                      <a:txBody>
                        <a:bodyPr/>
                        <a:lstStyle/>
                        <a:p>
                          <a:pPr algn="ctr"/>
                          <a:endParaRPr lang="pl-PL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pl-PL" b="0" i="1" smtClean="0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pl-PL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pl-PL" b="0" i="1" smtClean="0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l-PL" u="sng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9433638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9" name="Tabela 12">
                <a:extLst>
                  <a:ext uri="{FF2B5EF4-FFF2-40B4-BE49-F238E27FC236}">
                    <a16:creationId xmlns:a16="http://schemas.microsoft.com/office/drawing/2014/main" id="{FC1D1625-ABFF-4960-98F7-5FB5918639C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86169950"/>
                  </p:ext>
                </p:extLst>
              </p:nvPr>
            </p:nvGraphicFramePr>
            <p:xfrm>
              <a:off x="7131397" y="1999249"/>
              <a:ext cx="4937271" cy="420377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8779">
                      <a:extLst>
                        <a:ext uri="{9D8B030D-6E8A-4147-A177-3AD203B41FA5}">
                          <a16:colId xmlns:a16="http://schemas.microsoft.com/office/drawing/2014/main" val="3626764811"/>
                        </a:ext>
                      </a:extLst>
                    </a:gridCol>
                    <a:gridCol w="923920">
                      <a:extLst>
                        <a:ext uri="{9D8B030D-6E8A-4147-A177-3AD203B41FA5}">
                          <a16:colId xmlns:a16="http://schemas.microsoft.com/office/drawing/2014/main" val="534556033"/>
                        </a:ext>
                      </a:extLst>
                    </a:gridCol>
                    <a:gridCol w="352841">
                      <a:extLst>
                        <a:ext uri="{9D8B030D-6E8A-4147-A177-3AD203B41FA5}">
                          <a16:colId xmlns:a16="http://schemas.microsoft.com/office/drawing/2014/main" val="2720664520"/>
                        </a:ext>
                      </a:extLst>
                    </a:gridCol>
                    <a:gridCol w="451431">
                      <a:extLst>
                        <a:ext uri="{9D8B030D-6E8A-4147-A177-3AD203B41FA5}">
                          <a16:colId xmlns:a16="http://schemas.microsoft.com/office/drawing/2014/main" val="3241485313"/>
                        </a:ext>
                      </a:extLst>
                    </a:gridCol>
                    <a:gridCol w="864096">
                      <a:extLst>
                        <a:ext uri="{9D8B030D-6E8A-4147-A177-3AD203B41FA5}">
                          <a16:colId xmlns:a16="http://schemas.microsoft.com/office/drawing/2014/main" val="2726464518"/>
                        </a:ext>
                      </a:extLst>
                    </a:gridCol>
                    <a:gridCol w="1796204">
                      <a:extLst>
                        <a:ext uri="{9D8B030D-6E8A-4147-A177-3AD203B41FA5}">
                          <a16:colId xmlns:a16="http://schemas.microsoft.com/office/drawing/2014/main" val="327578276"/>
                        </a:ext>
                      </a:extLst>
                    </a:gridCol>
                  </a:tblGrid>
                  <a:tr h="4179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suma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 err="1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sh</a:t>
                          </a:r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wyjście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3459921"/>
                      </a:ext>
                    </a:extLst>
                  </a:tr>
                  <a:tr h="4179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80864706"/>
                      </a:ext>
                    </a:extLst>
                  </a:tr>
                  <a:tr h="417919"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2900143"/>
                      </a:ext>
                    </a:extLst>
                  </a:tr>
                  <a:tr h="605790"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>
                          <a:blip r:embed="rId3"/>
                          <a:stretch>
                            <a:fillRect l="-59868" t="-212000" r="-375658" b="-387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8518379"/>
                      </a:ext>
                    </a:extLst>
                  </a:tr>
                  <a:tr h="606870">
                    <a:tc>
                      <a:txBody>
                        <a:bodyPr/>
                        <a:lstStyle/>
                        <a:p>
                          <a:pPr algn="ctr"/>
                          <a:endParaRPr lang="pl-PL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>
                          <a:blip r:embed="rId3"/>
                          <a:stretch>
                            <a:fillRect l="-59868" t="-315152" r="-375658" b="-29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</a:t>
                          </a:r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82856023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endParaRPr lang="pl-PL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40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Podałeś niedodatnią liczbę…</a:t>
                          </a:r>
                          <a:endParaRPr lang="pl-PL" sz="1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17496836"/>
                      </a:ext>
                    </a:extLst>
                  </a:tr>
                  <a:tr h="606870">
                    <a:tc>
                      <a:txBody>
                        <a:bodyPr/>
                        <a:lstStyle/>
                        <a:p>
                          <a:pPr algn="ctr"/>
                          <a:endParaRPr lang="pl-PL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>
                          <a:blip r:embed="rId3"/>
                          <a:stretch>
                            <a:fillRect l="-59868" t="-502020" r="-375658" b="-1040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u="none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72843144"/>
                      </a:ext>
                    </a:extLst>
                  </a:tr>
                  <a:tr h="612331">
                    <a:tc>
                      <a:txBody>
                        <a:bodyPr/>
                        <a:lstStyle/>
                        <a:p>
                          <a:pPr algn="ctr"/>
                          <a:endParaRPr lang="pl-PL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>
                          <a:blip r:embed="rId3"/>
                          <a:stretch>
                            <a:fillRect l="-264085" t="-590099" r="-209155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>
                          <a:blip r:embed="rId3"/>
                          <a:stretch>
                            <a:fillRect l="-175254" t="-590099" r="-678" b="-1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9433638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0" name="pole tekstowe 39">
            <a:extLst>
              <a:ext uri="{FF2B5EF4-FFF2-40B4-BE49-F238E27FC236}">
                <a16:creationId xmlns:a16="http://schemas.microsoft.com/office/drawing/2014/main" id="{5AEE698E-4E92-437F-8FEA-8480B8A96A3B}"/>
              </a:ext>
            </a:extLst>
          </p:cNvPr>
          <p:cNvSpPr txBox="1"/>
          <p:nvPr/>
        </p:nvSpPr>
        <p:spPr>
          <a:xfrm>
            <a:off x="7329251" y="1121158"/>
            <a:ext cx="443734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Tabela pamięci dla danych wejściowych: [4, 1, 3, 15, 0, 5]</a:t>
            </a:r>
          </a:p>
        </p:txBody>
      </p:sp>
      <p:sp>
        <p:nvSpPr>
          <p:cNvPr id="4" name="Równoległobok 3">
            <a:extLst>
              <a:ext uri="{FF2B5EF4-FFF2-40B4-BE49-F238E27FC236}">
                <a16:creationId xmlns:a16="http://schemas.microsoft.com/office/drawing/2014/main" id="{9FCA8890-B6ED-FD6C-F6DB-EE667AC2402F}"/>
              </a:ext>
            </a:extLst>
          </p:cNvPr>
          <p:cNvSpPr/>
          <p:nvPr/>
        </p:nvSpPr>
        <p:spPr>
          <a:xfrm>
            <a:off x="2766504" y="1896905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41" name="Łącznik prosty 40">
            <a:extLst>
              <a:ext uri="{FF2B5EF4-FFF2-40B4-BE49-F238E27FC236}">
                <a16:creationId xmlns:a16="http://schemas.microsoft.com/office/drawing/2014/main" id="{55002E5F-8BFE-A1AD-DBC3-9CA31E4E5DFA}"/>
              </a:ext>
            </a:extLst>
          </p:cNvPr>
          <p:cNvCxnSpPr>
            <a:cxnSpLocks/>
          </p:cNvCxnSpPr>
          <p:nvPr/>
        </p:nvCxnSpPr>
        <p:spPr>
          <a:xfrm flipH="1">
            <a:off x="2846846" y="1900238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Łącznik prosty ze strzałką 41">
            <a:extLst>
              <a:ext uri="{FF2B5EF4-FFF2-40B4-BE49-F238E27FC236}">
                <a16:creationId xmlns:a16="http://schemas.microsoft.com/office/drawing/2014/main" id="{DC903B49-8531-FCC8-D6DF-E69479447FA0}"/>
              </a:ext>
            </a:extLst>
          </p:cNvPr>
          <p:cNvCxnSpPr>
            <a:cxnSpLocks/>
            <a:stCxn id="4" idx="4"/>
            <a:endCxn id="53" idx="0"/>
          </p:cNvCxnSpPr>
          <p:nvPr/>
        </p:nvCxnSpPr>
        <p:spPr>
          <a:xfrm>
            <a:off x="3212644" y="2173603"/>
            <a:ext cx="2" cy="27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Sześciokąt 42">
            <a:extLst>
              <a:ext uri="{FF2B5EF4-FFF2-40B4-BE49-F238E27FC236}">
                <a16:creationId xmlns:a16="http://schemas.microsoft.com/office/drawing/2014/main" id="{77D571EF-BF53-1542-40D1-FEDE6F755370}"/>
              </a:ext>
            </a:extLst>
          </p:cNvPr>
          <p:cNvSpPr/>
          <p:nvPr/>
        </p:nvSpPr>
        <p:spPr>
          <a:xfrm>
            <a:off x="2351186" y="3259502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44" name="Łącznik: łamany 43">
            <a:extLst>
              <a:ext uri="{FF2B5EF4-FFF2-40B4-BE49-F238E27FC236}">
                <a16:creationId xmlns:a16="http://schemas.microsoft.com/office/drawing/2014/main" id="{CD4302AF-B70D-9E82-F9F5-9FAEB662A09D}"/>
              </a:ext>
            </a:extLst>
          </p:cNvPr>
          <p:cNvCxnSpPr>
            <a:cxnSpLocks/>
            <a:stCxn id="43" idx="3"/>
          </p:cNvCxnSpPr>
          <p:nvPr/>
        </p:nvCxnSpPr>
        <p:spPr>
          <a:xfrm rot="10800000" flipV="1">
            <a:off x="1487876" y="3523940"/>
            <a:ext cx="863311" cy="202114"/>
          </a:xfrm>
          <a:prstGeom prst="bentConnector3">
            <a:avLst>
              <a:gd name="adj1" fmla="val 9942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Łącznik: łamany 44">
            <a:extLst>
              <a:ext uri="{FF2B5EF4-FFF2-40B4-BE49-F238E27FC236}">
                <a16:creationId xmlns:a16="http://schemas.microsoft.com/office/drawing/2014/main" id="{8362249D-7032-836F-CBC7-E3E202115D6A}"/>
              </a:ext>
            </a:extLst>
          </p:cNvPr>
          <p:cNvCxnSpPr>
            <a:cxnSpLocks/>
            <a:stCxn id="43" idx="0"/>
            <a:endCxn id="57" idx="0"/>
          </p:cNvCxnSpPr>
          <p:nvPr/>
        </p:nvCxnSpPr>
        <p:spPr>
          <a:xfrm>
            <a:off x="4007371" y="3523940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pole tekstowe 45">
            <a:extLst>
              <a:ext uri="{FF2B5EF4-FFF2-40B4-BE49-F238E27FC236}">
                <a16:creationId xmlns:a16="http://schemas.microsoft.com/office/drawing/2014/main" id="{2F42DD90-25B9-D829-0FD7-FC4F2586B817}"/>
              </a:ext>
            </a:extLst>
          </p:cNvPr>
          <p:cNvSpPr txBox="1"/>
          <p:nvPr/>
        </p:nvSpPr>
        <p:spPr>
          <a:xfrm>
            <a:off x="3939865" y="3215532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6F5B4D04-AE39-D268-DD27-D4A266EEEBA9}"/>
              </a:ext>
            </a:extLst>
          </p:cNvPr>
          <p:cNvSpPr txBox="1"/>
          <p:nvPr/>
        </p:nvSpPr>
        <p:spPr>
          <a:xfrm>
            <a:off x="2099208" y="3205177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48" name="Łącznik prosty ze strzałką 47">
            <a:extLst>
              <a:ext uri="{FF2B5EF4-FFF2-40B4-BE49-F238E27FC236}">
                <a16:creationId xmlns:a16="http://schemas.microsoft.com/office/drawing/2014/main" id="{CF6B24FF-E240-DEA7-B71B-BC386939B71D}"/>
              </a:ext>
            </a:extLst>
          </p:cNvPr>
          <p:cNvCxnSpPr>
            <a:cxnSpLocks/>
            <a:stCxn id="49" idx="2"/>
            <a:endCxn id="4" idx="0"/>
          </p:cNvCxnSpPr>
          <p:nvPr/>
        </p:nvCxnSpPr>
        <p:spPr>
          <a:xfrm>
            <a:off x="3212644" y="1659971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Prostokąt: zaokrąglone rogi 48">
            <a:extLst>
              <a:ext uri="{FF2B5EF4-FFF2-40B4-BE49-F238E27FC236}">
                <a16:creationId xmlns:a16="http://schemas.microsoft.com/office/drawing/2014/main" id="{FEB38428-6376-F0B3-663F-9D8D3737B036}"/>
              </a:ext>
            </a:extLst>
          </p:cNvPr>
          <p:cNvSpPr/>
          <p:nvPr/>
        </p:nvSpPr>
        <p:spPr>
          <a:xfrm>
            <a:off x="2733029" y="1291385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50" name="Prostokąt: zaokrąglone rogi 49">
            <a:extLst>
              <a:ext uri="{FF2B5EF4-FFF2-40B4-BE49-F238E27FC236}">
                <a16:creationId xmlns:a16="http://schemas.microsoft.com/office/drawing/2014/main" id="{D3D75C77-1320-1303-8BC0-A9A3F8CDF39A}"/>
              </a:ext>
            </a:extLst>
          </p:cNvPr>
          <p:cNvSpPr/>
          <p:nvPr/>
        </p:nvSpPr>
        <p:spPr>
          <a:xfrm>
            <a:off x="155920" y="5876905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51" name="Równoległobok 50">
            <a:extLst>
              <a:ext uri="{FF2B5EF4-FFF2-40B4-BE49-F238E27FC236}">
                <a16:creationId xmlns:a16="http://schemas.microsoft.com/office/drawing/2014/main" id="{F452C1A3-FD00-DFB4-9DFF-59D7DA9052ED}"/>
              </a:ext>
            </a:extLst>
          </p:cNvPr>
          <p:cNvSpPr/>
          <p:nvPr/>
        </p:nvSpPr>
        <p:spPr>
          <a:xfrm>
            <a:off x="155920" y="5245788"/>
            <a:ext cx="904426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52" name="Łącznik prosty 51">
            <a:extLst>
              <a:ext uri="{FF2B5EF4-FFF2-40B4-BE49-F238E27FC236}">
                <a16:creationId xmlns:a16="http://schemas.microsoft.com/office/drawing/2014/main" id="{C726B3D8-7688-C8A3-92B8-969D3067CCCB}"/>
              </a:ext>
            </a:extLst>
          </p:cNvPr>
          <p:cNvCxnSpPr>
            <a:cxnSpLocks/>
          </p:cNvCxnSpPr>
          <p:nvPr/>
        </p:nvCxnSpPr>
        <p:spPr>
          <a:xfrm flipH="1">
            <a:off x="849367" y="5245788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Prostokąt 52">
            <a:extLst>
              <a:ext uri="{FF2B5EF4-FFF2-40B4-BE49-F238E27FC236}">
                <a16:creationId xmlns:a16="http://schemas.microsoft.com/office/drawing/2014/main" id="{2194621E-E81D-D5A2-D86A-29FFD9B3833C}"/>
              </a:ext>
            </a:extLst>
          </p:cNvPr>
          <p:cNvSpPr/>
          <p:nvPr/>
        </p:nvSpPr>
        <p:spPr>
          <a:xfrm>
            <a:off x="2399424" y="2447038"/>
            <a:ext cx="1626443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54" name="Łącznik prosty ze strzałką 53">
            <a:extLst>
              <a:ext uri="{FF2B5EF4-FFF2-40B4-BE49-F238E27FC236}">
                <a16:creationId xmlns:a16="http://schemas.microsoft.com/office/drawing/2014/main" id="{52DD275B-CA87-28F4-0BBB-9FD26266AA07}"/>
              </a:ext>
            </a:extLst>
          </p:cNvPr>
          <p:cNvCxnSpPr>
            <a:cxnSpLocks/>
          </p:cNvCxnSpPr>
          <p:nvPr/>
        </p:nvCxnSpPr>
        <p:spPr>
          <a:xfrm>
            <a:off x="3203818" y="2953053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Prostokąt 54">
                <a:extLst>
                  <a:ext uri="{FF2B5EF4-FFF2-40B4-BE49-F238E27FC236}">
                    <a16:creationId xmlns:a16="http://schemas.microsoft.com/office/drawing/2014/main" id="{0D0D94DB-E24A-47D8-4182-D19BB57DEB1A}"/>
                  </a:ext>
                </a:extLst>
              </p:cNvPr>
              <p:cNvSpPr/>
              <p:nvPr/>
            </p:nvSpPr>
            <p:spPr>
              <a:xfrm>
                <a:off x="5107926" y="4975832"/>
                <a:ext cx="1819564" cy="44381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 = suma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a</m:t>
                        </m:r>
                      </m:den>
                    </m:f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5" name="Prostokąt 54">
                <a:extLst>
                  <a:ext uri="{FF2B5EF4-FFF2-40B4-BE49-F238E27FC236}">
                    <a16:creationId xmlns:a16="http://schemas.microsoft.com/office/drawing/2014/main" id="{0D0D94DB-E24A-47D8-4182-D19BB57DEB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7926" y="4975832"/>
                <a:ext cx="1819564" cy="443817"/>
              </a:xfrm>
              <a:prstGeom prst="rect">
                <a:avLst/>
              </a:prstGeom>
              <a:blipFill>
                <a:blip r:embed="rId4"/>
                <a:stretch>
                  <a:fillRect l="-1661" b="-789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Łącznik: łamany 55">
            <a:extLst>
              <a:ext uri="{FF2B5EF4-FFF2-40B4-BE49-F238E27FC236}">
                <a16:creationId xmlns:a16="http://schemas.microsoft.com/office/drawing/2014/main" id="{A1325BAD-055A-AF31-0607-CA06E2315BEE}"/>
              </a:ext>
            </a:extLst>
          </p:cNvPr>
          <p:cNvCxnSpPr>
            <a:cxnSpLocks/>
          </p:cNvCxnSpPr>
          <p:nvPr/>
        </p:nvCxnSpPr>
        <p:spPr>
          <a:xfrm rot="10800000">
            <a:off x="3208221" y="3069078"/>
            <a:ext cx="3797183" cy="3110007"/>
          </a:xfrm>
          <a:prstGeom prst="bentConnector3">
            <a:avLst>
              <a:gd name="adj1" fmla="val 23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Równoległobok 56">
            <a:extLst>
              <a:ext uri="{FF2B5EF4-FFF2-40B4-BE49-F238E27FC236}">
                <a16:creationId xmlns:a16="http://schemas.microsoft.com/office/drawing/2014/main" id="{4F44E65E-9178-47B1-B0DF-C7B0C73C98E7}"/>
              </a:ext>
            </a:extLst>
          </p:cNvPr>
          <p:cNvSpPr/>
          <p:nvPr/>
        </p:nvSpPr>
        <p:spPr>
          <a:xfrm>
            <a:off x="4430993" y="3757220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58" name="Łącznik prosty 57">
            <a:extLst>
              <a:ext uri="{FF2B5EF4-FFF2-40B4-BE49-F238E27FC236}">
                <a16:creationId xmlns:a16="http://schemas.microsoft.com/office/drawing/2014/main" id="{C7533545-2A44-11D6-B59D-0CA07FA1AE41}"/>
              </a:ext>
            </a:extLst>
          </p:cNvPr>
          <p:cNvCxnSpPr>
            <a:cxnSpLocks/>
          </p:cNvCxnSpPr>
          <p:nvPr/>
        </p:nvCxnSpPr>
        <p:spPr>
          <a:xfrm flipH="1">
            <a:off x="4528774" y="3755255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Łącznik prosty ze strzałką 58">
            <a:extLst>
              <a:ext uri="{FF2B5EF4-FFF2-40B4-BE49-F238E27FC236}">
                <a16:creationId xmlns:a16="http://schemas.microsoft.com/office/drawing/2014/main" id="{93AB19AE-D8A4-126D-2329-8AE4CD98BB82}"/>
              </a:ext>
            </a:extLst>
          </p:cNvPr>
          <p:cNvCxnSpPr>
            <a:cxnSpLocks/>
          </p:cNvCxnSpPr>
          <p:nvPr/>
        </p:nvCxnSpPr>
        <p:spPr>
          <a:xfrm>
            <a:off x="4860146" y="4065311"/>
            <a:ext cx="0" cy="232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Sześciokąt 59">
            <a:extLst>
              <a:ext uri="{FF2B5EF4-FFF2-40B4-BE49-F238E27FC236}">
                <a16:creationId xmlns:a16="http://schemas.microsoft.com/office/drawing/2014/main" id="{EAC67FC1-7376-C562-8824-A776E1AB90FA}"/>
              </a:ext>
            </a:extLst>
          </p:cNvPr>
          <p:cNvSpPr/>
          <p:nvPr/>
        </p:nvSpPr>
        <p:spPr>
          <a:xfrm>
            <a:off x="4039674" y="4293760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&gt; 0</a:t>
            </a:r>
          </a:p>
        </p:txBody>
      </p:sp>
      <p:sp>
        <p:nvSpPr>
          <p:cNvPr id="61" name="Prostokąt 60">
            <a:extLst>
              <a:ext uri="{FF2B5EF4-FFF2-40B4-BE49-F238E27FC236}">
                <a16:creationId xmlns:a16="http://schemas.microsoft.com/office/drawing/2014/main" id="{60C2C280-BE82-264E-EA8E-BDE2125BD1DF}"/>
              </a:ext>
            </a:extLst>
          </p:cNvPr>
          <p:cNvSpPr/>
          <p:nvPr/>
        </p:nvSpPr>
        <p:spPr>
          <a:xfrm>
            <a:off x="5107926" y="5675827"/>
            <a:ext cx="1819564" cy="37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62" name="Łącznik prosty ze strzałką 61">
            <a:extLst>
              <a:ext uri="{FF2B5EF4-FFF2-40B4-BE49-F238E27FC236}">
                <a16:creationId xmlns:a16="http://schemas.microsoft.com/office/drawing/2014/main" id="{4A5F2609-6C2F-B72E-CDE6-477496C089F1}"/>
              </a:ext>
            </a:extLst>
          </p:cNvPr>
          <p:cNvCxnSpPr>
            <a:cxnSpLocks/>
          </p:cNvCxnSpPr>
          <p:nvPr/>
        </p:nvCxnSpPr>
        <p:spPr>
          <a:xfrm>
            <a:off x="6016118" y="5421896"/>
            <a:ext cx="0" cy="245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Łącznik: łamany 62">
            <a:extLst>
              <a:ext uri="{FF2B5EF4-FFF2-40B4-BE49-F238E27FC236}">
                <a16:creationId xmlns:a16="http://schemas.microsoft.com/office/drawing/2014/main" id="{FFA5AE21-B61A-E281-0FE7-C3DD321002A6}"/>
              </a:ext>
            </a:extLst>
          </p:cNvPr>
          <p:cNvCxnSpPr>
            <a:cxnSpLocks/>
            <a:endCxn id="55" idx="0"/>
          </p:cNvCxnSpPr>
          <p:nvPr/>
        </p:nvCxnSpPr>
        <p:spPr>
          <a:xfrm rot="16200000" flipH="1">
            <a:off x="5645401" y="4603525"/>
            <a:ext cx="422764" cy="321849"/>
          </a:xfrm>
          <a:prstGeom prst="bentConnector3">
            <a:avLst>
              <a:gd name="adj1" fmla="val -227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pole tekstowe 63">
            <a:extLst>
              <a:ext uri="{FF2B5EF4-FFF2-40B4-BE49-F238E27FC236}">
                <a16:creationId xmlns:a16="http://schemas.microsoft.com/office/drawing/2014/main" id="{150F0B8B-209B-346C-D0A8-487AED3579E3}"/>
              </a:ext>
            </a:extLst>
          </p:cNvPr>
          <p:cNvSpPr txBox="1"/>
          <p:nvPr/>
        </p:nvSpPr>
        <p:spPr>
          <a:xfrm>
            <a:off x="5651972" y="4225444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65" name="pole tekstowe 64">
            <a:extLst>
              <a:ext uri="{FF2B5EF4-FFF2-40B4-BE49-F238E27FC236}">
                <a16:creationId xmlns:a16="http://schemas.microsoft.com/office/drawing/2014/main" id="{4811C1AB-A994-5E89-E997-C1B825963C13}"/>
              </a:ext>
            </a:extLst>
          </p:cNvPr>
          <p:cNvSpPr txBox="1"/>
          <p:nvPr/>
        </p:nvSpPr>
        <p:spPr>
          <a:xfrm>
            <a:off x="3772370" y="4226899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66" name="Łącznik: łamany 65">
            <a:extLst>
              <a:ext uri="{FF2B5EF4-FFF2-40B4-BE49-F238E27FC236}">
                <a16:creationId xmlns:a16="http://schemas.microsoft.com/office/drawing/2014/main" id="{B0BA8519-7DE0-492A-47F3-EF1049C86263}"/>
              </a:ext>
            </a:extLst>
          </p:cNvPr>
          <p:cNvCxnSpPr>
            <a:cxnSpLocks/>
          </p:cNvCxnSpPr>
          <p:nvPr/>
        </p:nvCxnSpPr>
        <p:spPr>
          <a:xfrm>
            <a:off x="6103591" y="6042290"/>
            <a:ext cx="901812" cy="136794"/>
          </a:xfrm>
          <a:prstGeom prst="bentConnector3">
            <a:avLst>
              <a:gd name="adj1" fmla="val -914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Łącznik prosty ze strzałką 66">
            <a:extLst>
              <a:ext uri="{FF2B5EF4-FFF2-40B4-BE49-F238E27FC236}">
                <a16:creationId xmlns:a16="http://schemas.microsoft.com/office/drawing/2014/main" id="{30E4E9D9-666E-B7BF-F853-21B01121D02D}"/>
              </a:ext>
            </a:extLst>
          </p:cNvPr>
          <p:cNvCxnSpPr>
            <a:cxnSpLocks/>
          </p:cNvCxnSpPr>
          <p:nvPr/>
        </p:nvCxnSpPr>
        <p:spPr>
          <a:xfrm>
            <a:off x="552966" y="5642008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Równoległobok 67">
            <a:extLst>
              <a:ext uri="{FF2B5EF4-FFF2-40B4-BE49-F238E27FC236}">
                <a16:creationId xmlns:a16="http://schemas.microsoft.com/office/drawing/2014/main" id="{7057F018-2384-3294-03FE-B30C6133AB25}"/>
              </a:ext>
            </a:extLst>
          </p:cNvPr>
          <p:cNvSpPr/>
          <p:nvPr/>
        </p:nvSpPr>
        <p:spPr>
          <a:xfrm>
            <a:off x="2485494" y="5194629"/>
            <a:ext cx="2355128" cy="626290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„Podałeś niedodatnią liczbę. Wprowadź liczbę dodatnią.”</a:t>
            </a:r>
          </a:p>
        </p:txBody>
      </p:sp>
      <p:cxnSp>
        <p:nvCxnSpPr>
          <p:cNvPr id="69" name="Łącznik prosty 68">
            <a:extLst>
              <a:ext uri="{FF2B5EF4-FFF2-40B4-BE49-F238E27FC236}">
                <a16:creationId xmlns:a16="http://schemas.microsoft.com/office/drawing/2014/main" id="{05AC30E6-1057-8DF6-44C1-FE7212118B4A}"/>
              </a:ext>
            </a:extLst>
          </p:cNvPr>
          <p:cNvCxnSpPr>
            <a:cxnSpLocks/>
          </p:cNvCxnSpPr>
          <p:nvPr/>
        </p:nvCxnSpPr>
        <p:spPr>
          <a:xfrm flipH="1">
            <a:off x="4528774" y="5194627"/>
            <a:ext cx="183628" cy="6262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Łącznik: łamany 69">
            <a:extLst>
              <a:ext uri="{FF2B5EF4-FFF2-40B4-BE49-F238E27FC236}">
                <a16:creationId xmlns:a16="http://schemas.microsoft.com/office/drawing/2014/main" id="{3809433A-0433-3D48-8F0A-6241F0FD14FB}"/>
              </a:ext>
            </a:extLst>
          </p:cNvPr>
          <p:cNvCxnSpPr>
            <a:cxnSpLocks/>
            <a:stCxn id="68" idx="4"/>
          </p:cNvCxnSpPr>
          <p:nvPr/>
        </p:nvCxnSpPr>
        <p:spPr>
          <a:xfrm rot="16200000" flipH="1">
            <a:off x="4660506" y="4823471"/>
            <a:ext cx="358165" cy="23530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Łącznik: łamany 70">
            <a:extLst>
              <a:ext uri="{FF2B5EF4-FFF2-40B4-BE49-F238E27FC236}">
                <a16:creationId xmlns:a16="http://schemas.microsoft.com/office/drawing/2014/main" id="{B64E7F53-AFB2-6217-736C-44AABD71A88B}"/>
              </a:ext>
            </a:extLst>
          </p:cNvPr>
          <p:cNvCxnSpPr>
            <a:cxnSpLocks/>
            <a:endCxn id="68" idx="0"/>
          </p:cNvCxnSpPr>
          <p:nvPr/>
        </p:nvCxnSpPr>
        <p:spPr>
          <a:xfrm rot="5400000">
            <a:off x="3533710" y="4682417"/>
            <a:ext cx="641561" cy="382863"/>
          </a:xfrm>
          <a:prstGeom prst="bentConnector3">
            <a:avLst>
              <a:gd name="adj1" fmla="val 51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Prostokąt 71">
                <a:extLst>
                  <a:ext uri="{FF2B5EF4-FFF2-40B4-BE49-F238E27FC236}">
                    <a16:creationId xmlns:a16="http://schemas.microsoft.com/office/drawing/2014/main" id="{17E2B4AA-F6AD-FA84-5C8C-CC63FC106EF7}"/>
                  </a:ext>
                </a:extLst>
              </p:cNvPr>
              <p:cNvSpPr/>
              <p:nvPr/>
            </p:nvSpPr>
            <p:spPr>
              <a:xfrm>
                <a:off x="85979" y="4489298"/>
                <a:ext cx="1072627" cy="45874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sh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l-PL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pl-PL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suma</m:t>
                        </m:r>
                      </m:den>
                    </m:f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2" name="Prostokąt 71">
                <a:extLst>
                  <a:ext uri="{FF2B5EF4-FFF2-40B4-BE49-F238E27FC236}">
                    <a16:creationId xmlns:a16="http://schemas.microsoft.com/office/drawing/2014/main" id="{17E2B4AA-F6AD-FA84-5C8C-CC63FC106E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79" y="4489298"/>
                <a:ext cx="1072627" cy="458741"/>
              </a:xfrm>
              <a:prstGeom prst="rect">
                <a:avLst/>
              </a:prstGeom>
              <a:blipFill>
                <a:blip r:embed="rId5"/>
                <a:stretch>
                  <a:fillRect l="-3911" b="-2532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Łącznik prosty ze strzałką 72">
            <a:extLst>
              <a:ext uri="{FF2B5EF4-FFF2-40B4-BE49-F238E27FC236}">
                <a16:creationId xmlns:a16="http://schemas.microsoft.com/office/drawing/2014/main" id="{BE2FCB71-E3D2-3E8D-6C0B-29543DE1B8BF}"/>
              </a:ext>
            </a:extLst>
          </p:cNvPr>
          <p:cNvCxnSpPr>
            <a:cxnSpLocks/>
          </p:cNvCxnSpPr>
          <p:nvPr/>
        </p:nvCxnSpPr>
        <p:spPr>
          <a:xfrm>
            <a:off x="552967" y="4938739"/>
            <a:ext cx="1879" cy="307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Sześciokąt 73">
            <a:extLst>
              <a:ext uri="{FF2B5EF4-FFF2-40B4-BE49-F238E27FC236}">
                <a16:creationId xmlns:a16="http://schemas.microsoft.com/office/drawing/2014/main" id="{FC8B75FD-4CC5-FEBE-4673-371C8D0013C2}"/>
              </a:ext>
            </a:extLst>
          </p:cNvPr>
          <p:cNvSpPr/>
          <p:nvPr/>
        </p:nvSpPr>
        <p:spPr>
          <a:xfrm>
            <a:off x="941363" y="3726054"/>
            <a:ext cx="1149121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&lt; 0</a:t>
            </a:r>
          </a:p>
        </p:txBody>
      </p:sp>
      <p:cxnSp>
        <p:nvCxnSpPr>
          <p:cNvPr id="75" name="Łącznik: łamany 74">
            <a:extLst>
              <a:ext uri="{FF2B5EF4-FFF2-40B4-BE49-F238E27FC236}">
                <a16:creationId xmlns:a16="http://schemas.microsoft.com/office/drawing/2014/main" id="{64F2E4CE-35E8-D7FB-8703-CBB61987983A}"/>
              </a:ext>
            </a:extLst>
          </p:cNvPr>
          <p:cNvCxnSpPr>
            <a:cxnSpLocks/>
            <a:endCxn id="76" idx="0"/>
          </p:cNvCxnSpPr>
          <p:nvPr/>
        </p:nvCxnSpPr>
        <p:spPr>
          <a:xfrm rot="16200000" flipH="1">
            <a:off x="1948170" y="4118504"/>
            <a:ext cx="510132" cy="231458"/>
          </a:xfrm>
          <a:prstGeom prst="bentConnector3">
            <a:avLst>
              <a:gd name="adj1" fmla="val 220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Równoległobok 75">
            <a:extLst>
              <a:ext uri="{FF2B5EF4-FFF2-40B4-BE49-F238E27FC236}">
                <a16:creationId xmlns:a16="http://schemas.microsoft.com/office/drawing/2014/main" id="{35914E26-99C7-5366-DE7E-8F43215663D1}"/>
              </a:ext>
            </a:extLst>
          </p:cNvPr>
          <p:cNvSpPr/>
          <p:nvPr/>
        </p:nvSpPr>
        <p:spPr>
          <a:xfrm>
            <a:off x="1403388" y="4489299"/>
            <a:ext cx="1831154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„Nieprawidłowa długość ciągu.”</a:t>
            </a:r>
          </a:p>
        </p:txBody>
      </p:sp>
      <p:cxnSp>
        <p:nvCxnSpPr>
          <p:cNvPr id="77" name="Łącznik prosty 76">
            <a:extLst>
              <a:ext uri="{FF2B5EF4-FFF2-40B4-BE49-F238E27FC236}">
                <a16:creationId xmlns:a16="http://schemas.microsoft.com/office/drawing/2014/main" id="{18D5111F-E226-17BD-D38F-31663A6AE2F1}"/>
              </a:ext>
            </a:extLst>
          </p:cNvPr>
          <p:cNvCxnSpPr>
            <a:cxnSpLocks/>
          </p:cNvCxnSpPr>
          <p:nvPr/>
        </p:nvCxnSpPr>
        <p:spPr>
          <a:xfrm flipH="1">
            <a:off x="3012601" y="4489298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Łącznik: łamany 77">
            <a:extLst>
              <a:ext uri="{FF2B5EF4-FFF2-40B4-BE49-F238E27FC236}">
                <a16:creationId xmlns:a16="http://schemas.microsoft.com/office/drawing/2014/main" id="{231CC8D9-E9A3-CDA9-4120-12DAE9DE90CD}"/>
              </a:ext>
            </a:extLst>
          </p:cNvPr>
          <p:cNvCxnSpPr>
            <a:cxnSpLocks/>
            <a:stCxn id="74" idx="3"/>
            <a:endCxn id="72" idx="0"/>
          </p:cNvCxnSpPr>
          <p:nvPr/>
        </p:nvCxnSpPr>
        <p:spPr>
          <a:xfrm rot="10800000" flipV="1">
            <a:off x="622293" y="3990492"/>
            <a:ext cx="319070" cy="4988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Łącznik: łamany 78">
            <a:extLst>
              <a:ext uri="{FF2B5EF4-FFF2-40B4-BE49-F238E27FC236}">
                <a16:creationId xmlns:a16="http://schemas.microsoft.com/office/drawing/2014/main" id="{5387586C-DF23-4D87-44CA-D29B6A24CF12}"/>
              </a:ext>
            </a:extLst>
          </p:cNvPr>
          <p:cNvCxnSpPr>
            <a:cxnSpLocks/>
            <a:stCxn id="76" idx="4"/>
          </p:cNvCxnSpPr>
          <p:nvPr/>
        </p:nvCxnSpPr>
        <p:spPr>
          <a:xfrm rot="5400000">
            <a:off x="1016392" y="4428981"/>
            <a:ext cx="840676" cy="176447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pole tekstowe 79">
            <a:extLst>
              <a:ext uri="{FF2B5EF4-FFF2-40B4-BE49-F238E27FC236}">
                <a16:creationId xmlns:a16="http://schemas.microsoft.com/office/drawing/2014/main" id="{F350A340-C9C6-9647-1B4A-517D884DB7A7}"/>
              </a:ext>
            </a:extLst>
          </p:cNvPr>
          <p:cNvSpPr txBox="1"/>
          <p:nvPr/>
        </p:nvSpPr>
        <p:spPr>
          <a:xfrm>
            <a:off x="2025293" y="3689947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81" name="pole tekstowe 80">
            <a:extLst>
              <a:ext uri="{FF2B5EF4-FFF2-40B4-BE49-F238E27FC236}">
                <a16:creationId xmlns:a16="http://schemas.microsoft.com/office/drawing/2014/main" id="{CD5DAA57-9D6F-295F-C39B-D23DC2CBC506}"/>
              </a:ext>
            </a:extLst>
          </p:cNvPr>
          <p:cNvSpPr txBox="1"/>
          <p:nvPr/>
        </p:nvSpPr>
        <p:spPr>
          <a:xfrm>
            <a:off x="635323" y="368569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3018373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" grpId="0" animBg="1"/>
      <p:bldP spid="43" grpId="0" animBg="1"/>
      <p:bldP spid="46" grpId="0"/>
      <p:bldP spid="47" grpId="0"/>
      <p:bldP spid="49" grpId="0" animBg="1"/>
      <p:bldP spid="50" grpId="0" animBg="1"/>
      <p:bldP spid="51" grpId="0" animBg="1"/>
      <p:bldP spid="53" grpId="0" animBg="1"/>
      <p:bldP spid="55" grpId="0" animBg="1"/>
      <p:bldP spid="57" grpId="0" animBg="1"/>
      <p:bldP spid="60" grpId="0" animBg="1"/>
      <p:bldP spid="61" grpId="0" animBg="1"/>
      <p:bldP spid="64" grpId="0"/>
      <p:bldP spid="65" grpId="0"/>
      <p:bldP spid="68" grpId="0" animBg="1"/>
      <p:bldP spid="72" grpId="0" animBg="1"/>
      <p:bldP spid="74" grpId="0" animBg="1"/>
      <p:bldP spid="76" grpId="0" animBg="1"/>
      <p:bldP spid="80" grpId="0"/>
      <p:bldP spid="81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8E180-3759-4AE0-9404-11C1EAF82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12. Algorytm wczytujący liczbę naturalną i sprawdzający czy jest to liczba doskonała.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01AD820-32E0-4E34-BFD6-EB9F4493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53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0E48AB0-58D3-41B2-86B7-1D195755476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Liczba doskonała – liczba naturalna, która jest sumą wszystkich swych dzielników właściwych.</a:t>
            </a:r>
          </a:p>
          <a:p>
            <a:endParaRPr lang="pl-PL" dirty="0"/>
          </a:p>
          <a:p>
            <a:r>
              <a:rPr lang="pl-PL" dirty="0"/>
              <a:t>Dzielnik właściwy – liczba, która dzieli daną liczbę bez reszty i jest od niej mniejsza.</a:t>
            </a:r>
          </a:p>
        </p:txBody>
      </p:sp>
    </p:spTree>
    <p:extLst>
      <p:ext uri="{BB962C8B-B14F-4D97-AF65-F5344CB8AC3E}">
        <p14:creationId xmlns:p14="http://schemas.microsoft.com/office/powerpoint/2010/main" val="41265496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8E180-3759-4AE0-9404-11C1EAF82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12. Algorytm wczytujący liczbę naturalną i sprawdzający czy jest to liczba doskonała.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01AD820-32E0-4E34-BFD6-EB9F4493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54</a:t>
            </a:fld>
            <a:endParaRPr lang="pl-PL" dirty="0"/>
          </a:p>
        </p:txBody>
      </p:sp>
      <p:sp>
        <p:nvSpPr>
          <p:cNvPr id="4" name="Równoległobok 3">
            <a:extLst>
              <a:ext uri="{FF2B5EF4-FFF2-40B4-BE49-F238E27FC236}">
                <a16:creationId xmlns:a16="http://schemas.microsoft.com/office/drawing/2014/main" id="{365E8DD1-7448-42D0-B58F-6E95361B9B3F}"/>
              </a:ext>
            </a:extLst>
          </p:cNvPr>
          <p:cNvSpPr/>
          <p:nvPr/>
        </p:nvSpPr>
        <p:spPr>
          <a:xfrm>
            <a:off x="5494382" y="1862916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C3C6ABBC-031B-493D-BA32-E9D4C1478F77}"/>
              </a:ext>
            </a:extLst>
          </p:cNvPr>
          <p:cNvCxnSpPr>
            <a:cxnSpLocks/>
          </p:cNvCxnSpPr>
          <p:nvPr/>
        </p:nvCxnSpPr>
        <p:spPr>
          <a:xfrm flipH="1">
            <a:off x="5574724" y="1866249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eściokąt 6">
                <a:extLst>
                  <a:ext uri="{FF2B5EF4-FFF2-40B4-BE49-F238E27FC236}">
                    <a16:creationId xmlns:a16="http://schemas.microsoft.com/office/drawing/2014/main" id="{184B1C83-5BDE-4FE0-BC49-13CA66406B77}"/>
                  </a:ext>
                </a:extLst>
              </p:cNvPr>
              <p:cNvSpPr/>
              <p:nvPr/>
            </p:nvSpPr>
            <p:spPr>
              <a:xfrm>
                <a:off x="5087888" y="2454395"/>
                <a:ext cx="1656185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l-PL" b="0" i="0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&gt; </m:t>
                      </m:r>
                      <m:r>
                        <a:rPr lang="pl-PL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Sześciokąt 6">
                <a:extLst>
                  <a:ext uri="{FF2B5EF4-FFF2-40B4-BE49-F238E27FC236}">
                    <a16:creationId xmlns:a16="http://schemas.microsoft.com/office/drawing/2014/main" id="{184B1C83-5BDE-4FE0-BC49-13CA66406B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888" y="2454395"/>
                <a:ext cx="1656185" cy="528876"/>
              </a:xfrm>
              <a:prstGeom prst="hexagon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Łącznik: łamany 7">
            <a:extLst>
              <a:ext uri="{FF2B5EF4-FFF2-40B4-BE49-F238E27FC236}">
                <a16:creationId xmlns:a16="http://schemas.microsoft.com/office/drawing/2014/main" id="{B96ADB6D-834F-402D-B236-7AB26619EBD0}"/>
              </a:ext>
            </a:extLst>
          </p:cNvPr>
          <p:cNvCxnSpPr>
            <a:cxnSpLocks/>
            <a:endCxn id="131" idx="0"/>
          </p:cNvCxnSpPr>
          <p:nvPr/>
        </p:nvCxnSpPr>
        <p:spPr>
          <a:xfrm rot="10800000" flipV="1">
            <a:off x="4289052" y="2723160"/>
            <a:ext cx="819308" cy="4768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44777884-D080-49EE-B5FF-F9C435DA5B1A}"/>
              </a:ext>
            </a:extLst>
          </p:cNvPr>
          <p:cNvCxnSpPr>
            <a:cxnSpLocks/>
            <a:stCxn id="7" idx="0"/>
          </p:cNvCxnSpPr>
          <p:nvPr/>
        </p:nvCxnSpPr>
        <p:spPr>
          <a:xfrm>
            <a:off x="6744073" y="2718833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1FE5599-2973-4BEC-839C-B3C4405D6A7F}"/>
              </a:ext>
            </a:extLst>
          </p:cNvPr>
          <p:cNvSpPr txBox="1"/>
          <p:nvPr/>
        </p:nvSpPr>
        <p:spPr>
          <a:xfrm>
            <a:off x="6676567" y="2410425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3012E56C-B5E4-4264-AA09-6C54ED7A7EF1}"/>
              </a:ext>
            </a:extLst>
          </p:cNvPr>
          <p:cNvSpPr txBox="1"/>
          <p:nvPr/>
        </p:nvSpPr>
        <p:spPr>
          <a:xfrm>
            <a:off x="4835910" y="2400070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507EB02B-A3C3-4D78-9D9F-406A26286F5D}"/>
              </a:ext>
            </a:extLst>
          </p:cNvPr>
          <p:cNvCxnSpPr>
            <a:cxnSpLocks/>
            <a:stCxn id="13" idx="2"/>
            <a:endCxn id="4" idx="0"/>
          </p:cNvCxnSpPr>
          <p:nvPr/>
        </p:nvCxnSpPr>
        <p:spPr>
          <a:xfrm>
            <a:off x="5940522" y="1625982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F0B7AFAE-C0BB-4AA8-B306-FD31C5D787D0}"/>
              </a:ext>
            </a:extLst>
          </p:cNvPr>
          <p:cNvSpPr/>
          <p:nvPr/>
        </p:nvSpPr>
        <p:spPr>
          <a:xfrm>
            <a:off x="5460907" y="1257396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47164766-99C1-4D6E-9B53-74FF33197B66}"/>
              </a:ext>
            </a:extLst>
          </p:cNvPr>
          <p:cNvSpPr/>
          <p:nvPr/>
        </p:nvSpPr>
        <p:spPr>
          <a:xfrm>
            <a:off x="4767174" y="5813108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5" name="Równoległobok 14">
            <a:extLst>
              <a:ext uri="{FF2B5EF4-FFF2-40B4-BE49-F238E27FC236}">
                <a16:creationId xmlns:a16="http://schemas.microsoft.com/office/drawing/2014/main" id="{C900B052-099A-4FC0-9D97-98FF846D6D2D}"/>
              </a:ext>
            </a:extLst>
          </p:cNvPr>
          <p:cNvSpPr/>
          <p:nvPr/>
        </p:nvSpPr>
        <p:spPr>
          <a:xfrm>
            <a:off x="2711625" y="4831895"/>
            <a:ext cx="2101210" cy="4016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„niedoskonała”</a:t>
            </a:r>
          </a:p>
        </p:txBody>
      </p: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99156518-465C-4484-8E24-3DE2859ECCE5}"/>
              </a:ext>
            </a:extLst>
          </p:cNvPr>
          <p:cNvCxnSpPr>
            <a:cxnSpLocks/>
          </p:cNvCxnSpPr>
          <p:nvPr/>
        </p:nvCxnSpPr>
        <p:spPr>
          <a:xfrm flipH="1">
            <a:off x="4566396" y="4831895"/>
            <a:ext cx="115859" cy="401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785DA8CC-B304-4717-88B5-AEC9EDBF28ED}"/>
              </a:ext>
            </a:extLst>
          </p:cNvPr>
          <p:cNvCxnSpPr>
            <a:cxnSpLocks/>
          </p:cNvCxnSpPr>
          <p:nvPr/>
        </p:nvCxnSpPr>
        <p:spPr>
          <a:xfrm>
            <a:off x="5940520" y="2147946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Łącznik: łamany 19">
            <a:extLst>
              <a:ext uri="{FF2B5EF4-FFF2-40B4-BE49-F238E27FC236}">
                <a16:creationId xmlns:a16="http://schemas.microsoft.com/office/drawing/2014/main" id="{0C53704E-5F6F-440C-ADC0-B7D0AE411D62}"/>
              </a:ext>
            </a:extLst>
          </p:cNvPr>
          <p:cNvCxnSpPr>
            <a:cxnSpLocks/>
          </p:cNvCxnSpPr>
          <p:nvPr/>
        </p:nvCxnSpPr>
        <p:spPr>
          <a:xfrm rot="10800000">
            <a:off x="7604469" y="3601682"/>
            <a:ext cx="3176976" cy="2585069"/>
          </a:xfrm>
          <a:prstGeom prst="bentConnector3">
            <a:avLst>
              <a:gd name="adj1" fmla="val -12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CA9ABEFF-0522-4BB6-AFF2-66446C9912B8}"/>
              </a:ext>
            </a:extLst>
          </p:cNvPr>
          <p:cNvCxnSpPr>
            <a:cxnSpLocks/>
          </p:cNvCxnSpPr>
          <p:nvPr/>
        </p:nvCxnSpPr>
        <p:spPr>
          <a:xfrm>
            <a:off x="7604469" y="3490931"/>
            <a:ext cx="0" cy="257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Sześciokąt 24">
                <a:extLst>
                  <a:ext uri="{FF2B5EF4-FFF2-40B4-BE49-F238E27FC236}">
                    <a16:creationId xmlns:a16="http://schemas.microsoft.com/office/drawing/2014/main" id="{9C97D49D-7648-4BB5-A9C2-7A737B19FA2D}"/>
                  </a:ext>
                </a:extLst>
              </p:cNvPr>
              <p:cNvSpPr/>
              <p:nvPr/>
            </p:nvSpPr>
            <p:spPr>
              <a:xfrm>
                <a:off x="7144653" y="3743667"/>
                <a:ext cx="977244" cy="276125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i</m:t>
                      </m:r>
                      <m:r>
                        <m:rPr>
                          <m:nor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l-PL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&lt;</m:t>
                      </m:r>
                      <m:r>
                        <a:rPr lang="pl-PL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Sześciokąt 24">
                <a:extLst>
                  <a:ext uri="{FF2B5EF4-FFF2-40B4-BE49-F238E27FC236}">
                    <a16:creationId xmlns:a16="http://schemas.microsoft.com/office/drawing/2014/main" id="{9C97D49D-7648-4BB5-A9C2-7A737B19FA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4653" y="3743667"/>
                <a:ext cx="977244" cy="276125"/>
              </a:xfrm>
              <a:prstGeom prst="hexagon">
                <a:avLst/>
              </a:prstGeom>
              <a:blipFill>
                <a:blip r:embed="rId3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Prostokąt 25">
            <a:extLst>
              <a:ext uri="{FF2B5EF4-FFF2-40B4-BE49-F238E27FC236}">
                <a16:creationId xmlns:a16="http://schemas.microsoft.com/office/drawing/2014/main" id="{A423D7CF-D90E-43C0-83A3-A763D9DC387D}"/>
              </a:ext>
            </a:extLst>
          </p:cNvPr>
          <p:cNvSpPr/>
          <p:nvPr/>
        </p:nvSpPr>
        <p:spPr>
          <a:xfrm>
            <a:off x="8347627" y="5005905"/>
            <a:ext cx="2238374" cy="3552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i</a:t>
            </a:r>
          </a:p>
        </p:txBody>
      </p:sp>
      <p:cxnSp>
        <p:nvCxnSpPr>
          <p:cNvPr id="27" name="Łącznik: łamany 26">
            <a:extLst>
              <a:ext uri="{FF2B5EF4-FFF2-40B4-BE49-F238E27FC236}">
                <a16:creationId xmlns:a16="http://schemas.microsoft.com/office/drawing/2014/main" id="{5A60FD2E-3A4A-4DB0-BBF4-D3654F2EE7FF}"/>
              </a:ext>
            </a:extLst>
          </p:cNvPr>
          <p:cNvCxnSpPr>
            <a:cxnSpLocks/>
          </p:cNvCxnSpPr>
          <p:nvPr/>
        </p:nvCxnSpPr>
        <p:spPr>
          <a:xfrm>
            <a:off x="8117069" y="3873884"/>
            <a:ext cx="449087" cy="422246"/>
          </a:xfrm>
          <a:prstGeom prst="bentConnector3">
            <a:avLst>
              <a:gd name="adj1" fmla="val 9977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Łącznik: łamany 28">
            <a:extLst>
              <a:ext uri="{FF2B5EF4-FFF2-40B4-BE49-F238E27FC236}">
                <a16:creationId xmlns:a16="http://schemas.microsoft.com/office/drawing/2014/main" id="{E272787C-3F2E-4C71-BB6D-161B89BEE07B}"/>
              </a:ext>
            </a:extLst>
          </p:cNvPr>
          <p:cNvCxnSpPr>
            <a:cxnSpLocks/>
            <a:stCxn id="39" idx="3"/>
          </p:cNvCxnSpPr>
          <p:nvPr/>
        </p:nvCxnSpPr>
        <p:spPr>
          <a:xfrm rot="10800000" flipV="1">
            <a:off x="7712040" y="4471063"/>
            <a:ext cx="111134" cy="1007770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9EA2EC05-82EF-4827-8D69-1B497013719D}"/>
              </a:ext>
            </a:extLst>
          </p:cNvPr>
          <p:cNvCxnSpPr>
            <a:cxnSpLocks/>
          </p:cNvCxnSpPr>
          <p:nvPr/>
        </p:nvCxnSpPr>
        <p:spPr>
          <a:xfrm>
            <a:off x="7712041" y="5478833"/>
            <a:ext cx="17470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E0BEB651-875D-4A62-957D-2F6B647A0C99}"/>
              </a:ext>
            </a:extLst>
          </p:cNvPr>
          <p:cNvSpPr txBox="1"/>
          <p:nvPr/>
        </p:nvSpPr>
        <p:spPr>
          <a:xfrm>
            <a:off x="8055176" y="3564577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28515B8C-0382-4858-B87D-F5D78A457AFC}"/>
              </a:ext>
            </a:extLst>
          </p:cNvPr>
          <p:cNvSpPr txBox="1"/>
          <p:nvPr/>
        </p:nvSpPr>
        <p:spPr>
          <a:xfrm>
            <a:off x="6872817" y="3559000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34" name="Prostokąt 33">
            <a:extLst>
              <a:ext uri="{FF2B5EF4-FFF2-40B4-BE49-F238E27FC236}">
                <a16:creationId xmlns:a16="http://schemas.microsoft.com/office/drawing/2014/main" id="{822A621F-C082-47D5-9DA0-8D461B5F6C81}"/>
              </a:ext>
            </a:extLst>
          </p:cNvPr>
          <p:cNvSpPr/>
          <p:nvPr/>
        </p:nvSpPr>
        <p:spPr>
          <a:xfrm>
            <a:off x="6912735" y="2962055"/>
            <a:ext cx="1324514" cy="5288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1</a:t>
            </a:r>
          </a:p>
        </p:txBody>
      </p:sp>
      <p:sp>
        <p:nvSpPr>
          <p:cNvPr id="39" name="Sześciokąt 38">
            <a:extLst>
              <a:ext uri="{FF2B5EF4-FFF2-40B4-BE49-F238E27FC236}">
                <a16:creationId xmlns:a16="http://schemas.microsoft.com/office/drawing/2014/main" id="{6DFA4973-0A60-4E3C-8CDC-DCFC51D457FE}"/>
              </a:ext>
            </a:extLst>
          </p:cNvPr>
          <p:cNvSpPr/>
          <p:nvPr/>
        </p:nvSpPr>
        <p:spPr>
          <a:xfrm>
            <a:off x="7823174" y="4297313"/>
            <a:ext cx="1485965" cy="347499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% i == 0</a:t>
            </a:r>
          </a:p>
        </p:txBody>
      </p:sp>
      <p:sp>
        <p:nvSpPr>
          <p:cNvPr id="43" name="Sześciokąt 42">
            <a:extLst>
              <a:ext uri="{FF2B5EF4-FFF2-40B4-BE49-F238E27FC236}">
                <a16:creationId xmlns:a16="http://schemas.microsoft.com/office/drawing/2014/main" id="{C931198B-FA28-4DAD-AC5B-BD1C51F53668}"/>
              </a:ext>
            </a:extLst>
          </p:cNvPr>
          <p:cNvSpPr/>
          <p:nvPr/>
        </p:nvSpPr>
        <p:spPr>
          <a:xfrm>
            <a:off x="4673862" y="4222991"/>
            <a:ext cx="1749418" cy="347499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==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7" name="Równoległobok 46">
            <a:extLst>
              <a:ext uri="{FF2B5EF4-FFF2-40B4-BE49-F238E27FC236}">
                <a16:creationId xmlns:a16="http://schemas.microsoft.com/office/drawing/2014/main" id="{B2D11F53-C16B-4B12-8F66-6AADB2904268}"/>
              </a:ext>
            </a:extLst>
          </p:cNvPr>
          <p:cNvSpPr/>
          <p:nvPr/>
        </p:nvSpPr>
        <p:spPr>
          <a:xfrm>
            <a:off x="5753424" y="4831649"/>
            <a:ext cx="1915437" cy="4016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„doskonała”</a:t>
            </a:r>
          </a:p>
        </p:txBody>
      </p:sp>
      <p:cxnSp>
        <p:nvCxnSpPr>
          <p:cNvPr id="48" name="Łącznik prosty 47">
            <a:extLst>
              <a:ext uri="{FF2B5EF4-FFF2-40B4-BE49-F238E27FC236}">
                <a16:creationId xmlns:a16="http://schemas.microsoft.com/office/drawing/2014/main" id="{A9F3FD4F-BAF7-4028-9680-47A5488F5769}"/>
              </a:ext>
            </a:extLst>
          </p:cNvPr>
          <p:cNvCxnSpPr>
            <a:cxnSpLocks/>
          </p:cNvCxnSpPr>
          <p:nvPr/>
        </p:nvCxnSpPr>
        <p:spPr>
          <a:xfrm flipH="1">
            <a:off x="7422423" y="4831649"/>
            <a:ext cx="115859" cy="401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Prostokąt 64">
            <a:extLst>
              <a:ext uri="{FF2B5EF4-FFF2-40B4-BE49-F238E27FC236}">
                <a16:creationId xmlns:a16="http://schemas.microsoft.com/office/drawing/2014/main" id="{F78890C9-6B8E-4F67-B77A-F42CAA28F41B}"/>
              </a:ext>
            </a:extLst>
          </p:cNvPr>
          <p:cNvSpPr/>
          <p:nvPr/>
        </p:nvSpPr>
        <p:spPr>
          <a:xfrm>
            <a:off x="8331973" y="5629747"/>
            <a:ext cx="2238374" cy="3552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76" name="Łącznik: łamany 75">
            <a:extLst>
              <a:ext uri="{FF2B5EF4-FFF2-40B4-BE49-F238E27FC236}">
                <a16:creationId xmlns:a16="http://schemas.microsoft.com/office/drawing/2014/main" id="{FB094FC1-F440-44BE-96DB-945F56270344}"/>
              </a:ext>
            </a:extLst>
          </p:cNvPr>
          <p:cNvCxnSpPr>
            <a:cxnSpLocks/>
            <a:endCxn id="26" idx="0"/>
          </p:cNvCxnSpPr>
          <p:nvPr/>
        </p:nvCxnSpPr>
        <p:spPr>
          <a:xfrm rot="16200000" flipH="1">
            <a:off x="9120373" y="4659464"/>
            <a:ext cx="530710" cy="162172"/>
          </a:xfrm>
          <a:prstGeom prst="bentConnector3">
            <a:avLst>
              <a:gd name="adj1" fmla="val -54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Łącznik prosty ze strzałką 78">
            <a:extLst>
              <a:ext uri="{FF2B5EF4-FFF2-40B4-BE49-F238E27FC236}">
                <a16:creationId xmlns:a16="http://schemas.microsoft.com/office/drawing/2014/main" id="{DBEB0AB6-289D-421C-8B0F-AAC0AEE32286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9451160" y="5361123"/>
            <a:ext cx="0" cy="268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Łącznik: łamany 94">
            <a:extLst>
              <a:ext uri="{FF2B5EF4-FFF2-40B4-BE49-F238E27FC236}">
                <a16:creationId xmlns:a16="http://schemas.microsoft.com/office/drawing/2014/main" id="{1F40A987-1832-4EAB-A15E-3712C5570A32}"/>
              </a:ext>
            </a:extLst>
          </p:cNvPr>
          <p:cNvCxnSpPr>
            <a:cxnSpLocks/>
          </p:cNvCxnSpPr>
          <p:nvPr/>
        </p:nvCxnSpPr>
        <p:spPr>
          <a:xfrm rot="10800000" flipV="1">
            <a:off x="5548571" y="3873881"/>
            <a:ext cx="1600922" cy="349109"/>
          </a:xfrm>
          <a:prstGeom prst="bentConnector3">
            <a:avLst>
              <a:gd name="adj1" fmla="val 9988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Łącznik: łamany 105">
            <a:extLst>
              <a:ext uri="{FF2B5EF4-FFF2-40B4-BE49-F238E27FC236}">
                <a16:creationId xmlns:a16="http://schemas.microsoft.com/office/drawing/2014/main" id="{1E856D88-307F-4242-B314-904758C92029}"/>
              </a:ext>
            </a:extLst>
          </p:cNvPr>
          <p:cNvCxnSpPr>
            <a:cxnSpLocks/>
          </p:cNvCxnSpPr>
          <p:nvPr/>
        </p:nvCxnSpPr>
        <p:spPr>
          <a:xfrm>
            <a:off x="9466813" y="5984965"/>
            <a:ext cx="1314632" cy="201783"/>
          </a:xfrm>
          <a:prstGeom prst="bentConnector3">
            <a:avLst>
              <a:gd name="adj1" fmla="val -1007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Łącznik: łamany 117">
            <a:extLst>
              <a:ext uri="{FF2B5EF4-FFF2-40B4-BE49-F238E27FC236}">
                <a16:creationId xmlns:a16="http://schemas.microsoft.com/office/drawing/2014/main" id="{C61AD2CC-5EB4-4744-957A-1FA770A7A72E}"/>
              </a:ext>
            </a:extLst>
          </p:cNvPr>
          <p:cNvCxnSpPr>
            <a:cxnSpLocks/>
            <a:endCxn id="47" idx="1"/>
          </p:cNvCxnSpPr>
          <p:nvPr/>
        </p:nvCxnSpPr>
        <p:spPr>
          <a:xfrm rot="16200000" flipH="1">
            <a:off x="6360190" y="4430490"/>
            <a:ext cx="450460" cy="351858"/>
          </a:xfrm>
          <a:prstGeom prst="bentConnector3">
            <a:avLst>
              <a:gd name="adj1" fmla="val 943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Łącznik: łamany 120">
            <a:extLst>
              <a:ext uri="{FF2B5EF4-FFF2-40B4-BE49-F238E27FC236}">
                <a16:creationId xmlns:a16="http://schemas.microsoft.com/office/drawing/2014/main" id="{D50772FD-BF18-459A-AF75-FD3FBFE5147F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74533" y="4392781"/>
            <a:ext cx="899329" cy="44046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Łącznik: łamany 122">
            <a:extLst>
              <a:ext uri="{FF2B5EF4-FFF2-40B4-BE49-F238E27FC236}">
                <a16:creationId xmlns:a16="http://schemas.microsoft.com/office/drawing/2014/main" id="{ACD36555-8586-4AC0-B465-1E500A5605E1}"/>
              </a:ext>
            </a:extLst>
          </p:cNvPr>
          <p:cNvCxnSpPr>
            <a:cxnSpLocks/>
            <a:stCxn id="47" idx="4"/>
            <a:endCxn id="14" idx="0"/>
          </p:cNvCxnSpPr>
          <p:nvPr/>
        </p:nvCxnSpPr>
        <p:spPr>
          <a:xfrm rot="5400000">
            <a:off x="5675360" y="4777324"/>
            <a:ext cx="579811" cy="14917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Łącznik: łamany 126">
            <a:extLst>
              <a:ext uri="{FF2B5EF4-FFF2-40B4-BE49-F238E27FC236}">
                <a16:creationId xmlns:a16="http://schemas.microsoft.com/office/drawing/2014/main" id="{4BF68B5B-9E89-4F0B-B11D-A29AA75CEDA8}"/>
              </a:ext>
            </a:extLst>
          </p:cNvPr>
          <p:cNvCxnSpPr>
            <a:cxnSpLocks/>
          </p:cNvCxnSpPr>
          <p:nvPr/>
        </p:nvCxnSpPr>
        <p:spPr>
          <a:xfrm>
            <a:off x="3871347" y="5233296"/>
            <a:ext cx="1348039" cy="289906"/>
          </a:xfrm>
          <a:prstGeom prst="bentConnector3">
            <a:avLst>
              <a:gd name="adj1" fmla="val -200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Równoległobok 130">
            <a:extLst>
              <a:ext uri="{FF2B5EF4-FFF2-40B4-BE49-F238E27FC236}">
                <a16:creationId xmlns:a16="http://schemas.microsoft.com/office/drawing/2014/main" id="{1981709F-1CEA-4F88-B954-A17F8314D19F}"/>
              </a:ext>
            </a:extLst>
          </p:cNvPr>
          <p:cNvSpPr/>
          <p:nvPr/>
        </p:nvSpPr>
        <p:spPr>
          <a:xfrm>
            <a:off x="3695842" y="3200034"/>
            <a:ext cx="1186419" cy="4016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„Błąd.”</a:t>
            </a:r>
          </a:p>
        </p:txBody>
      </p:sp>
      <p:cxnSp>
        <p:nvCxnSpPr>
          <p:cNvPr id="132" name="Łącznik prosty 131">
            <a:extLst>
              <a:ext uri="{FF2B5EF4-FFF2-40B4-BE49-F238E27FC236}">
                <a16:creationId xmlns:a16="http://schemas.microsoft.com/office/drawing/2014/main" id="{E786AF1D-5982-4303-AC72-29D975C83982}"/>
              </a:ext>
            </a:extLst>
          </p:cNvPr>
          <p:cNvCxnSpPr>
            <a:cxnSpLocks/>
          </p:cNvCxnSpPr>
          <p:nvPr/>
        </p:nvCxnSpPr>
        <p:spPr>
          <a:xfrm flipH="1">
            <a:off x="4635823" y="3200034"/>
            <a:ext cx="115859" cy="401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Łącznik: łamany 134">
            <a:extLst>
              <a:ext uri="{FF2B5EF4-FFF2-40B4-BE49-F238E27FC236}">
                <a16:creationId xmlns:a16="http://schemas.microsoft.com/office/drawing/2014/main" id="{8757F7AA-7538-4E58-8A6A-CF003305C0D6}"/>
              </a:ext>
            </a:extLst>
          </p:cNvPr>
          <p:cNvCxnSpPr>
            <a:cxnSpLocks/>
          </p:cNvCxnSpPr>
          <p:nvPr/>
        </p:nvCxnSpPr>
        <p:spPr>
          <a:xfrm rot="5400000">
            <a:off x="2380782" y="3795101"/>
            <a:ext cx="2072324" cy="1685484"/>
          </a:xfrm>
          <a:prstGeom prst="bentConnector3">
            <a:avLst>
              <a:gd name="adj1" fmla="val 1764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Łącznik prosty ze strzałką 137">
            <a:extLst>
              <a:ext uri="{FF2B5EF4-FFF2-40B4-BE49-F238E27FC236}">
                <a16:creationId xmlns:a16="http://schemas.microsoft.com/office/drawing/2014/main" id="{029E5AE4-9DAC-495C-A9E8-088FBCD2D84B}"/>
              </a:ext>
            </a:extLst>
          </p:cNvPr>
          <p:cNvCxnSpPr>
            <a:cxnSpLocks/>
          </p:cNvCxnSpPr>
          <p:nvPr/>
        </p:nvCxnSpPr>
        <p:spPr>
          <a:xfrm>
            <a:off x="2574202" y="5674005"/>
            <a:ext cx="26451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pole tekstowe 143">
            <a:extLst>
              <a:ext uri="{FF2B5EF4-FFF2-40B4-BE49-F238E27FC236}">
                <a16:creationId xmlns:a16="http://schemas.microsoft.com/office/drawing/2014/main" id="{C6E3F839-E3CC-46F7-88D5-1776B8C67D8A}"/>
              </a:ext>
            </a:extLst>
          </p:cNvPr>
          <p:cNvSpPr txBox="1"/>
          <p:nvPr/>
        </p:nvSpPr>
        <p:spPr>
          <a:xfrm>
            <a:off x="9199838" y="4149669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45" name="pole tekstowe 144">
            <a:extLst>
              <a:ext uri="{FF2B5EF4-FFF2-40B4-BE49-F238E27FC236}">
                <a16:creationId xmlns:a16="http://schemas.microsoft.com/office/drawing/2014/main" id="{12B27358-162B-4CA6-A440-699EE0643777}"/>
              </a:ext>
            </a:extLst>
          </p:cNvPr>
          <p:cNvSpPr txBox="1"/>
          <p:nvPr/>
        </p:nvSpPr>
        <p:spPr>
          <a:xfrm>
            <a:off x="6325894" y="4067172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46" name="pole tekstowe 145">
            <a:extLst>
              <a:ext uri="{FF2B5EF4-FFF2-40B4-BE49-F238E27FC236}">
                <a16:creationId xmlns:a16="http://schemas.microsoft.com/office/drawing/2014/main" id="{6C7DC2AE-6D58-4554-BA57-BB92798C610A}"/>
              </a:ext>
            </a:extLst>
          </p:cNvPr>
          <p:cNvSpPr txBox="1"/>
          <p:nvPr/>
        </p:nvSpPr>
        <p:spPr>
          <a:xfrm>
            <a:off x="4397080" y="4077197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148" name="pole tekstowe 147">
            <a:extLst>
              <a:ext uri="{FF2B5EF4-FFF2-40B4-BE49-F238E27FC236}">
                <a16:creationId xmlns:a16="http://schemas.microsoft.com/office/drawing/2014/main" id="{F66154B4-C9FA-48BE-AF08-EA4E91F80AFC}"/>
              </a:ext>
            </a:extLst>
          </p:cNvPr>
          <p:cNvSpPr txBox="1"/>
          <p:nvPr/>
        </p:nvSpPr>
        <p:spPr>
          <a:xfrm>
            <a:off x="7580865" y="4155172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5138848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4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6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6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0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4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8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9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10" grpId="0"/>
      <p:bldP spid="10" grpId="1"/>
      <p:bldP spid="11" grpId="0"/>
      <p:bldP spid="11" grpId="1"/>
      <p:bldP spid="13" grpId="0" animBg="1"/>
      <p:bldP spid="14" grpId="0" animBg="1"/>
      <p:bldP spid="14" grpId="1" animBg="1"/>
      <p:bldP spid="15" grpId="0" animBg="1"/>
      <p:bldP spid="15" grpId="1" animBg="1"/>
      <p:bldP spid="25" grpId="0" animBg="1"/>
      <p:bldP spid="25" grpId="1" animBg="1"/>
      <p:bldP spid="26" grpId="0" animBg="1"/>
      <p:bldP spid="26" grpId="1" animBg="1"/>
      <p:bldP spid="32" grpId="0"/>
      <p:bldP spid="32" grpId="1"/>
      <p:bldP spid="33" grpId="0"/>
      <p:bldP spid="33" grpId="1"/>
      <p:bldP spid="34" grpId="0" animBg="1"/>
      <p:bldP spid="34" grpId="1" animBg="1"/>
      <p:bldP spid="39" grpId="0" animBg="1"/>
      <p:bldP spid="39" grpId="1" animBg="1"/>
      <p:bldP spid="43" grpId="0" animBg="1"/>
      <p:bldP spid="43" grpId="1" animBg="1"/>
      <p:bldP spid="47" grpId="0" animBg="1"/>
      <p:bldP spid="47" grpId="1" animBg="1"/>
      <p:bldP spid="65" grpId="0" animBg="1"/>
      <p:bldP spid="65" grpId="1" animBg="1"/>
      <p:bldP spid="131" grpId="0" animBg="1"/>
      <p:bldP spid="131" grpId="1" animBg="1"/>
      <p:bldP spid="144" grpId="0"/>
      <p:bldP spid="144" grpId="1"/>
      <p:bldP spid="145" grpId="0"/>
      <p:bldP spid="145" grpId="1"/>
      <p:bldP spid="146" grpId="0"/>
      <p:bldP spid="146" grpId="1"/>
      <p:bldP spid="148" grpId="0"/>
      <p:bldP spid="148" grpId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8E180-3759-4AE0-9404-11C1EAF82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12. Algorytm wczytujący liczbę naturalną i sprawdzający czy jest to liczba doskonała.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01AD820-32E0-4E34-BFD6-EB9F4493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55</a:t>
            </a:fld>
            <a:endParaRPr lang="pl-PL" dirty="0"/>
          </a:p>
        </p:txBody>
      </p:sp>
      <p:sp>
        <p:nvSpPr>
          <p:cNvPr id="4" name="Równoległobok 3">
            <a:extLst>
              <a:ext uri="{FF2B5EF4-FFF2-40B4-BE49-F238E27FC236}">
                <a16:creationId xmlns:a16="http://schemas.microsoft.com/office/drawing/2014/main" id="{365E8DD1-7448-42D0-B58F-6E95361B9B3F}"/>
              </a:ext>
            </a:extLst>
          </p:cNvPr>
          <p:cNvSpPr/>
          <p:nvPr/>
        </p:nvSpPr>
        <p:spPr>
          <a:xfrm>
            <a:off x="3036865" y="1881374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C3C6ABBC-031B-493D-BA32-E9D4C1478F77}"/>
              </a:ext>
            </a:extLst>
          </p:cNvPr>
          <p:cNvCxnSpPr>
            <a:cxnSpLocks/>
          </p:cNvCxnSpPr>
          <p:nvPr/>
        </p:nvCxnSpPr>
        <p:spPr>
          <a:xfrm flipH="1">
            <a:off x="3117207" y="1884707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eściokąt 6">
                <a:extLst>
                  <a:ext uri="{FF2B5EF4-FFF2-40B4-BE49-F238E27FC236}">
                    <a16:creationId xmlns:a16="http://schemas.microsoft.com/office/drawing/2014/main" id="{184B1C83-5BDE-4FE0-BC49-13CA66406B77}"/>
                  </a:ext>
                </a:extLst>
              </p:cNvPr>
              <p:cNvSpPr/>
              <p:nvPr/>
            </p:nvSpPr>
            <p:spPr>
              <a:xfrm>
                <a:off x="2630371" y="2472853"/>
                <a:ext cx="1656185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pl-PL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l-PL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&gt; </m:t>
                      </m:r>
                      <m:r>
                        <a:rPr lang="pl-PL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Sześciokąt 6">
                <a:extLst>
                  <a:ext uri="{FF2B5EF4-FFF2-40B4-BE49-F238E27FC236}">
                    <a16:creationId xmlns:a16="http://schemas.microsoft.com/office/drawing/2014/main" id="{184B1C83-5BDE-4FE0-BC49-13CA66406B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0371" y="2472853"/>
                <a:ext cx="1656185" cy="528876"/>
              </a:xfrm>
              <a:prstGeom prst="hexagon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Łącznik: łamany 7">
            <a:extLst>
              <a:ext uri="{FF2B5EF4-FFF2-40B4-BE49-F238E27FC236}">
                <a16:creationId xmlns:a16="http://schemas.microsoft.com/office/drawing/2014/main" id="{B96ADB6D-834F-402D-B236-7AB26619EBD0}"/>
              </a:ext>
            </a:extLst>
          </p:cNvPr>
          <p:cNvCxnSpPr>
            <a:cxnSpLocks/>
            <a:endCxn id="131" idx="0"/>
          </p:cNvCxnSpPr>
          <p:nvPr/>
        </p:nvCxnSpPr>
        <p:spPr>
          <a:xfrm rot="10800000" flipV="1">
            <a:off x="1831535" y="2741618"/>
            <a:ext cx="819308" cy="4768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44777884-D080-49EE-B5FF-F9C435DA5B1A}"/>
              </a:ext>
            </a:extLst>
          </p:cNvPr>
          <p:cNvCxnSpPr>
            <a:cxnSpLocks/>
            <a:stCxn id="7" idx="0"/>
          </p:cNvCxnSpPr>
          <p:nvPr/>
        </p:nvCxnSpPr>
        <p:spPr>
          <a:xfrm>
            <a:off x="4286556" y="2737291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1FE5599-2973-4BEC-839C-B3C4405D6A7F}"/>
              </a:ext>
            </a:extLst>
          </p:cNvPr>
          <p:cNvSpPr txBox="1"/>
          <p:nvPr/>
        </p:nvSpPr>
        <p:spPr>
          <a:xfrm>
            <a:off x="4219050" y="2428883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3012E56C-B5E4-4264-AA09-6C54ED7A7EF1}"/>
              </a:ext>
            </a:extLst>
          </p:cNvPr>
          <p:cNvSpPr txBox="1"/>
          <p:nvPr/>
        </p:nvSpPr>
        <p:spPr>
          <a:xfrm>
            <a:off x="2378393" y="241852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507EB02B-A3C3-4D78-9D9F-406A26286F5D}"/>
              </a:ext>
            </a:extLst>
          </p:cNvPr>
          <p:cNvCxnSpPr>
            <a:cxnSpLocks/>
            <a:stCxn id="13" idx="2"/>
            <a:endCxn id="4" idx="0"/>
          </p:cNvCxnSpPr>
          <p:nvPr/>
        </p:nvCxnSpPr>
        <p:spPr>
          <a:xfrm>
            <a:off x="3483005" y="1644440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F0B7AFAE-C0BB-4AA8-B306-FD31C5D787D0}"/>
              </a:ext>
            </a:extLst>
          </p:cNvPr>
          <p:cNvSpPr/>
          <p:nvPr/>
        </p:nvSpPr>
        <p:spPr>
          <a:xfrm>
            <a:off x="3003390" y="1275854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47164766-99C1-4D6E-9B53-74FF33197B66}"/>
              </a:ext>
            </a:extLst>
          </p:cNvPr>
          <p:cNvSpPr/>
          <p:nvPr/>
        </p:nvSpPr>
        <p:spPr>
          <a:xfrm>
            <a:off x="2309657" y="5831566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5" name="Równoległobok 14">
            <a:extLst>
              <a:ext uri="{FF2B5EF4-FFF2-40B4-BE49-F238E27FC236}">
                <a16:creationId xmlns:a16="http://schemas.microsoft.com/office/drawing/2014/main" id="{C900B052-099A-4FC0-9D97-98FF846D6D2D}"/>
              </a:ext>
            </a:extLst>
          </p:cNvPr>
          <p:cNvSpPr/>
          <p:nvPr/>
        </p:nvSpPr>
        <p:spPr>
          <a:xfrm>
            <a:off x="254108" y="4850353"/>
            <a:ext cx="2101210" cy="4016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„niedoskonała”</a:t>
            </a:r>
          </a:p>
        </p:txBody>
      </p: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99156518-465C-4484-8E24-3DE2859ECCE5}"/>
              </a:ext>
            </a:extLst>
          </p:cNvPr>
          <p:cNvCxnSpPr>
            <a:cxnSpLocks/>
          </p:cNvCxnSpPr>
          <p:nvPr/>
        </p:nvCxnSpPr>
        <p:spPr>
          <a:xfrm flipH="1">
            <a:off x="2108879" y="4850353"/>
            <a:ext cx="115859" cy="401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785DA8CC-B304-4717-88B5-AEC9EDBF28ED}"/>
              </a:ext>
            </a:extLst>
          </p:cNvPr>
          <p:cNvCxnSpPr>
            <a:cxnSpLocks/>
          </p:cNvCxnSpPr>
          <p:nvPr/>
        </p:nvCxnSpPr>
        <p:spPr>
          <a:xfrm>
            <a:off x="3483003" y="2166404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Łącznik: łamany 19">
            <a:extLst>
              <a:ext uri="{FF2B5EF4-FFF2-40B4-BE49-F238E27FC236}">
                <a16:creationId xmlns:a16="http://schemas.microsoft.com/office/drawing/2014/main" id="{0C53704E-5F6F-440C-ADC0-B7D0AE411D62}"/>
              </a:ext>
            </a:extLst>
          </p:cNvPr>
          <p:cNvCxnSpPr>
            <a:cxnSpLocks/>
          </p:cNvCxnSpPr>
          <p:nvPr/>
        </p:nvCxnSpPr>
        <p:spPr>
          <a:xfrm rot="10800000">
            <a:off x="5146952" y="3620140"/>
            <a:ext cx="3176976" cy="2585069"/>
          </a:xfrm>
          <a:prstGeom prst="bentConnector3">
            <a:avLst>
              <a:gd name="adj1" fmla="val -12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CA9ABEFF-0522-4BB6-AFF2-66446C9912B8}"/>
              </a:ext>
            </a:extLst>
          </p:cNvPr>
          <p:cNvCxnSpPr>
            <a:cxnSpLocks/>
          </p:cNvCxnSpPr>
          <p:nvPr/>
        </p:nvCxnSpPr>
        <p:spPr>
          <a:xfrm>
            <a:off x="5146952" y="3509389"/>
            <a:ext cx="0" cy="257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Sześciokąt 24">
                <a:extLst>
                  <a:ext uri="{FF2B5EF4-FFF2-40B4-BE49-F238E27FC236}">
                    <a16:creationId xmlns:a16="http://schemas.microsoft.com/office/drawing/2014/main" id="{9C97D49D-7648-4BB5-A9C2-7A737B19FA2D}"/>
                  </a:ext>
                </a:extLst>
              </p:cNvPr>
              <p:cNvSpPr/>
              <p:nvPr/>
            </p:nvSpPr>
            <p:spPr>
              <a:xfrm>
                <a:off x="4687136" y="3762125"/>
                <a:ext cx="977244" cy="276125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i</m:t>
                      </m:r>
                      <m:r>
                        <m:rPr>
                          <m:nor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l-PL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&lt;</m:t>
                      </m:r>
                      <m:r>
                        <a:rPr lang="pl-PL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pl-PL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Sześciokąt 24">
                <a:extLst>
                  <a:ext uri="{FF2B5EF4-FFF2-40B4-BE49-F238E27FC236}">
                    <a16:creationId xmlns:a16="http://schemas.microsoft.com/office/drawing/2014/main" id="{9C97D49D-7648-4BB5-A9C2-7A737B19FA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136" y="3762125"/>
                <a:ext cx="977244" cy="276125"/>
              </a:xfrm>
              <a:prstGeom prst="hexagon">
                <a:avLst/>
              </a:prstGeom>
              <a:blipFill>
                <a:blip r:embed="rId3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Prostokąt 25">
            <a:extLst>
              <a:ext uri="{FF2B5EF4-FFF2-40B4-BE49-F238E27FC236}">
                <a16:creationId xmlns:a16="http://schemas.microsoft.com/office/drawing/2014/main" id="{A423D7CF-D90E-43C0-83A3-A763D9DC387D}"/>
              </a:ext>
            </a:extLst>
          </p:cNvPr>
          <p:cNvSpPr/>
          <p:nvPr/>
        </p:nvSpPr>
        <p:spPr>
          <a:xfrm>
            <a:off x="5890110" y="5024363"/>
            <a:ext cx="2238374" cy="3552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i</a:t>
            </a:r>
          </a:p>
        </p:txBody>
      </p:sp>
      <p:cxnSp>
        <p:nvCxnSpPr>
          <p:cNvPr id="27" name="Łącznik: łamany 26">
            <a:extLst>
              <a:ext uri="{FF2B5EF4-FFF2-40B4-BE49-F238E27FC236}">
                <a16:creationId xmlns:a16="http://schemas.microsoft.com/office/drawing/2014/main" id="{5A60FD2E-3A4A-4DB0-BBF4-D3654F2EE7FF}"/>
              </a:ext>
            </a:extLst>
          </p:cNvPr>
          <p:cNvCxnSpPr>
            <a:cxnSpLocks/>
          </p:cNvCxnSpPr>
          <p:nvPr/>
        </p:nvCxnSpPr>
        <p:spPr>
          <a:xfrm>
            <a:off x="5659552" y="3892342"/>
            <a:ext cx="449087" cy="422246"/>
          </a:xfrm>
          <a:prstGeom prst="bentConnector3">
            <a:avLst>
              <a:gd name="adj1" fmla="val 9977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Łącznik: łamany 28">
            <a:extLst>
              <a:ext uri="{FF2B5EF4-FFF2-40B4-BE49-F238E27FC236}">
                <a16:creationId xmlns:a16="http://schemas.microsoft.com/office/drawing/2014/main" id="{E272787C-3F2E-4C71-BB6D-161B89BEE07B}"/>
              </a:ext>
            </a:extLst>
          </p:cNvPr>
          <p:cNvCxnSpPr>
            <a:cxnSpLocks/>
            <a:stCxn id="39" idx="3"/>
          </p:cNvCxnSpPr>
          <p:nvPr/>
        </p:nvCxnSpPr>
        <p:spPr>
          <a:xfrm rot="10800000" flipV="1">
            <a:off x="5254523" y="4489521"/>
            <a:ext cx="111134" cy="1007770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9EA2EC05-82EF-4827-8D69-1B497013719D}"/>
              </a:ext>
            </a:extLst>
          </p:cNvPr>
          <p:cNvCxnSpPr>
            <a:cxnSpLocks/>
          </p:cNvCxnSpPr>
          <p:nvPr/>
        </p:nvCxnSpPr>
        <p:spPr>
          <a:xfrm>
            <a:off x="5254524" y="5497291"/>
            <a:ext cx="17470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E0BEB651-875D-4A62-957D-2F6B647A0C99}"/>
              </a:ext>
            </a:extLst>
          </p:cNvPr>
          <p:cNvSpPr txBox="1"/>
          <p:nvPr/>
        </p:nvSpPr>
        <p:spPr>
          <a:xfrm>
            <a:off x="5597659" y="3583035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28515B8C-0382-4858-B87D-F5D78A457AFC}"/>
              </a:ext>
            </a:extLst>
          </p:cNvPr>
          <p:cNvSpPr txBox="1"/>
          <p:nvPr/>
        </p:nvSpPr>
        <p:spPr>
          <a:xfrm>
            <a:off x="4415300" y="357745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34" name="Prostokąt 33">
            <a:extLst>
              <a:ext uri="{FF2B5EF4-FFF2-40B4-BE49-F238E27FC236}">
                <a16:creationId xmlns:a16="http://schemas.microsoft.com/office/drawing/2014/main" id="{822A621F-C082-47D5-9DA0-8D461B5F6C81}"/>
              </a:ext>
            </a:extLst>
          </p:cNvPr>
          <p:cNvSpPr/>
          <p:nvPr/>
        </p:nvSpPr>
        <p:spPr>
          <a:xfrm>
            <a:off x="4455218" y="2980513"/>
            <a:ext cx="1324514" cy="5288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1</a:t>
            </a:r>
          </a:p>
        </p:txBody>
      </p:sp>
      <p:sp>
        <p:nvSpPr>
          <p:cNvPr id="39" name="Sześciokąt 38">
            <a:extLst>
              <a:ext uri="{FF2B5EF4-FFF2-40B4-BE49-F238E27FC236}">
                <a16:creationId xmlns:a16="http://schemas.microsoft.com/office/drawing/2014/main" id="{6DFA4973-0A60-4E3C-8CDC-DCFC51D457FE}"/>
              </a:ext>
            </a:extLst>
          </p:cNvPr>
          <p:cNvSpPr/>
          <p:nvPr/>
        </p:nvSpPr>
        <p:spPr>
          <a:xfrm>
            <a:off x="5365657" y="4315771"/>
            <a:ext cx="1485965" cy="347499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% i == 0</a:t>
            </a:r>
          </a:p>
        </p:txBody>
      </p:sp>
      <p:sp>
        <p:nvSpPr>
          <p:cNvPr id="43" name="Sześciokąt 42">
            <a:extLst>
              <a:ext uri="{FF2B5EF4-FFF2-40B4-BE49-F238E27FC236}">
                <a16:creationId xmlns:a16="http://schemas.microsoft.com/office/drawing/2014/main" id="{C931198B-FA28-4DAD-AC5B-BD1C51F53668}"/>
              </a:ext>
            </a:extLst>
          </p:cNvPr>
          <p:cNvSpPr/>
          <p:nvPr/>
        </p:nvSpPr>
        <p:spPr>
          <a:xfrm>
            <a:off x="2216345" y="4241449"/>
            <a:ext cx="1749418" cy="347499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==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7" name="Równoległobok 46">
            <a:extLst>
              <a:ext uri="{FF2B5EF4-FFF2-40B4-BE49-F238E27FC236}">
                <a16:creationId xmlns:a16="http://schemas.microsoft.com/office/drawing/2014/main" id="{B2D11F53-C16B-4B12-8F66-6AADB2904268}"/>
              </a:ext>
            </a:extLst>
          </p:cNvPr>
          <p:cNvSpPr/>
          <p:nvPr/>
        </p:nvSpPr>
        <p:spPr>
          <a:xfrm>
            <a:off x="3295907" y="4850107"/>
            <a:ext cx="1915437" cy="4016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„doskonała”</a:t>
            </a:r>
          </a:p>
        </p:txBody>
      </p:sp>
      <p:cxnSp>
        <p:nvCxnSpPr>
          <p:cNvPr id="48" name="Łącznik prosty 47">
            <a:extLst>
              <a:ext uri="{FF2B5EF4-FFF2-40B4-BE49-F238E27FC236}">
                <a16:creationId xmlns:a16="http://schemas.microsoft.com/office/drawing/2014/main" id="{A9F3FD4F-BAF7-4028-9680-47A5488F5769}"/>
              </a:ext>
            </a:extLst>
          </p:cNvPr>
          <p:cNvCxnSpPr>
            <a:cxnSpLocks/>
          </p:cNvCxnSpPr>
          <p:nvPr/>
        </p:nvCxnSpPr>
        <p:spPr>
          <a:xfrm flipH="1">
            <a:off x="4964906" y="4850107"/>
            <a:ext cx="115859" cy="401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Prostokąt 64">
            <a:extLst>
              <a:ext uri="{FF2B5EF4-FFF2-40B4-BE49-F238E27FC236}">
                <a16:creationId xmlns:a16="http://schemas.microsoft.com/office/drawing/2014/main" id="{F78890C9-6B8E-4F67-B77A-F42CAA28F41B}"/>
              </a:ext>
            </a:extLst>
          </p:cNvPr>
          <p:cNvSpPr/>
          <p:nvPr/>
        </p:nvSpPr>
        <p:spPr>
          <a:xfrm>
            <a:off x="5874456" y="5648205"/>
            <a:ext cx="2238374" cy="3552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76" name="Łącznik: łamany 75">
            <a:extLst>
              <a:ext uri="{FF2B5EF4-FFF2-40B4-BE49-F238E27FC236}">
                <a16:creationId xmlns:a16="http://schemas.microsoft.com/office/drawing/2014/main" id="{FB094FC1-F440-44BE-96DB-945F56270344}"/>
              </a:ext>
            </a:extLst>
          </p:cNvPr>
          <p:cNvCxnSpPr>
            <a:cxnSpLocks/>
            <a:endCxn id="26" idx="0"/>
          </p:cNvCxnSpPr>
          <p:nvPr/>
        </p:nvCxnSpPr>
        <p:spPr>
          <a:xfrm rot="16200000" flipH="1">
            <a:off x="6662856" y="4677922"/>
            <a:ext cx="530710" cy="162172"/>
          </a:xfrm>
          <a:prstGeom prst="bentConnector3">
            <a:avLst>
              <a:gd name="adj1" fmla="val -54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Łącznik prosty ze strzałką 78">
            <a:extLst>
              <a:ext uri="{FF2B5EF4-FFF2-40B4-BE49-F238E27FC236}">
                <a16:creationId xmlns:a16="http://schemas.microsoft.com/office/drawing/2014/main" id="{DBEB0AB6-289D-421C-8B0F-AAC0AEE32286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6993643" y="5379581"/>
            <a:ext cx="0" cy="268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Łącznik: łamany 94">
            <a:extLst>
              <a:ext uri="{FF2B5EF4-FFF2-40B4-BE49-F238E27FC236}">
                <a16:creationId xmlns:a16="http://schemas.microsoft.com/office/drawing/2014/main" id="{1F40A987-1832-4EAB-A15E-3712C5570A32}"/>
              </a:ext>
            </a:extLst>
          </p:cNvPr>
          <p:cNvCxnSpPr>
            <a:cxnSpLocks/>
          </p:cNvCxnSpPr>
          <p:nvPr/>
        </p:nvCxnSpPr>
        <p:spPr>
          <a:xfrm rot="10800000" flipV="1">
            <a:off x="3091054" y="3892339"/>
            <a:ext cx="1600922" cy="349109"/>
          </a:xfrm>
          <a:prstGeom prst="bentConnector3">
            <a:avLst>
              <a:gd name="adj1" fmla="val 9988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Łącznik: łamany 105">
            <a:extLst>
              <a:ext uri="{FF2B5EF4-FFF2-40B4-BE49-F238E27FC236}">
                <a16:creationId xmlns:a16="http://schemas.microsoft.com/office/drawing/2014/main" id="{1E856D88-307F-4242-B314-904758C92029}"/>
              </a:ext>
            </a:extLst>
          </p:cNvPr>
          <p:cNvCxnSpPr>
            <a:cxnSpLocks/>
          </p:cNvCxnSpPr>
          <p:nvPr/>
        </p:nvCxnSpPr>
        <p:spPr>
          <a:xfrm>
            <a:off x="7009296" y="6003423"/>
            <a:ext cx="1314632" cy="201783"/>
          </a:xfrm>
          <a:prstGeom prst="bentConnector3">
            <a:avLst>
              <a:gd name="adj1" fmla="val -1007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Łącznik: łamany 117">
            <a:extLst>
              <a:ext uri="{FF2B5EF4-FFF2-40B4-BE49-F238E27FC236}">
                <a16:creationId xmlns:a16="http://schemas.microsoft.com/office/drawing/2014/main" id="{C61AD2CC-5EB4-4744-957A-1FA770A7A72E}"/>
              </a:ext>
            </a:extLst>
          </p:cNvPr>
          <p:cNvCxnSpPr>
            <a:cxnSpLocks/>
            <a:stCxn id="43" idx="0"/>
            <a:endCxn id="47" idx="1"/>
          </p:cNvCxnSpPr>
          <p:nvPr/>
        </p:nvCxnSpPr>
        <p:spPr>
          <a:xfrm>
            <a:off x="3965763" y="4415199"/>
            <a:ext cx="338069" cy="43490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Łącznik: łamany 120">
            <a:extLst>
              <a:ext uri="{FF2B5EF4-FFF2-40B4-BE49-F238E27FC236}">
                <a16:creationId xmlns:a16="http://schemas.microsoft.com/office/drawing/2014/main" id="{D50772FD-BF18-459A-AF75-FD3FBFE5147F}"/>
              </a:ext>
            </a:extLst>
          </p:cNvPr>
          <p:cNvCxnSpPr>
            <a:cxnSpLocks/>
            <a:stCxn id="43" idx="3"/>
            <a:endCxn id="15" idx="0"/>
          </p:cNvCxnSpPr>
          <p:nvPr/>
        </p:nvCxnSpPr>
        <p:spPr>
          <a:xfrm rot="10800000" flipV="1">
            <a:off x="1304713" y="4415199"/>
            <a:ext cx="911632" cy="4351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Łącznik: łamany 122">
            <a:extLst>
              <a:ext uri="{FF2B5EF4-FFF2-40B4-BE49-F238E27FC236}">
                <a16:creationId xmlns:a16="http://schemas.microsoft.com/office/drawing/2014/main" id="{ACD36555-8586-4AC0-B465-1E500A5605E1}"/>
              </a:ext>
            </a:extLst>
          </p:cNvPr>
          <p:cNvCxnSpPr>
            <a:cxnSpLocks/>
            <a:stCxn id="47" idx="4"/>
            <a:endCxn id="14" idx="0"/>
          </p:cNvCxnSpPr>
          <p:nvPr/>
        </p:nvCxnSpPr>
        <p:spPr>
          <a:xfrm rot="5400000">
            <a:off x="3217843" y="4795782"/>
            <a:ext cx="579811" cy="14917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Łącznik: łamany 126">
            <a:extLst>
              <a:ext uri="{FF2B5EF4-FFF2-40B4-BE49-F238E27FC236}">
                <a16:creationId xmlns:a16="http://schemas.microsoft.com/office/drawing/2014/main" id="{4BF68B5B-9E89-4F0B-B11D-A29AA75CEDA8}"/>
              </a:ext>
            </a:extLst>
          </p:cNvPr>
          <p:cNvCxnSpPr>
            <a:cxnSpLocks/>
          </p:cNvCxnSpPr>
          <p:nvPr/>
        </p:nvCxnSpPr>
        <p:spPr>
          <a:xfrm>
            <a:off x="1413830" y="5251754"/>
            <a:ext cx="1348039" cy="289906"/>
          </a:xfrm>
          <a:prstGeom prst="bentConnector3">
            <a:avLst>
              <a:gd name="adj1" fmla="val -200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Równoległobok 130">
            <a:extLst>
              <a:ext uri="{FF2B5EF4-FFF2-40B4-BE49-F238E27FC236}">
                <a16:creationId xmlns:a16="http://schemas.microsoft.com/office/drawing/2014/main" id="{1981709F-1CEA-4F88-B954-A17F8314D19F}"/>
              </a:ext>
            </a:extLst>
          </p:cNvPr>
          <p:cNvSpPr/>
          <p:nvPr/>
        </p:nvSpPr>
        <p:spPr>
          <a:xfrm>
            <a:off x="1238325" y="3218492"/>
            <a:ext cx="1186419" cy="4016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„Błąd.”</a:t>
            </a:r>
          </a:p>
        </p:txBody>
      </p:sp>
      <p:cxnSp>
        <p:nvCxnSpPr>
          <p:cNvPr id="132" name="Łącznik prosty 131">
            <a:extLst>
              <a:ext uri="{FF2B5EF4-FFF2-40B4-BE49-F238E27FC236}">
                <a16:creationId xmlns:a16="http://schemas.microsoft.com/office/drawing/2014/main" id="{E786AF1D-5982-4303-AC72-29D975C83982}"/>
              </a:ext>
            </a:extLst>
          </p:cNvPr>
          <p:cNvCxnSpPr>
            <a:cxnSpLocks/>
          </p:cNvCxnSpPr>
          <p:nvPr/>
        </p:nvCxnSpPr>
        <p:spPr>
          <a:xfrm flipH="1">
            <a:off x="2178306" y="3218492"/>
            <a:ext cx="115859" cy="401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Łącznik: łamany 134">
            <a:extLst>
              <a:ext uri="{FF2B5EF4-FFF2-40B4-BE49-F238E27FC236}">
                <a16:creationId xmlns:a16="http://schemas.microsoft.com/office/drawing/2014/main" id="{8757F7AA-7538-4E58-8A6A-CF003305C0D6}"/>
              </a:ext>
            </a:extLst>
          </p:cNvPr>
          <p:cNvCxnSpPr>
            <a:cxnSpLocks/>
          </p:cNvCxnSpPr>
          <p:nvPr/>
        </p:nvCxnSpPr>
        <p:spPr>
          <a:xfrm rot="5400000">
            <a:off x="-76735" y="3813559"/>
            <a:ext cx="2072324" cy="1685484"/>
          </a:xfrm>
          <a:prstGeom prst="bentConnector3">
            <a:avLst>
              <a:gd name="adj1" fmla="val 1764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Łącznik prosty ze strzałką 137">
            <a:extLst>
              <a:ext uri="{FF2B5EF4-FFF2-40B4-BE49-F238E27FC236}">
                <a16:creationId xmlns:a16="http://schemas.microsoft.com/office/drawing/2014/main" id="{029E5AE4-9DAC-495C-A9E8-088FBCD2D84B}"/>
              </a:ext>
            </a:extLst>
          </p:cNvPr>
          <p:cNvCxnSpPr>
            <a:cxnSpLocks/>
          </p:cNvCxnSpPr>
          <p:nvPr/>
        </p:nvCxnSpPr>
        <p:spPr>
          <a:xfrm>
            <a:off x="116685" y="5692463"/>
            <a:ext cx="26451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pole tekstowe 143">
            <a:extLst>
              <a:ext uri="{FF2B5EF4-FFF2-40B4-BE49-F238E27FC236}">
                <a16:creationId xmlns:a16="http://schemas.microsoft.com/office/drawing/2014/main" id="{C6E3F839-E3CC-46F7-88D5-1776B8C67D8A}"/>
              </a:ext>
            </a:extLst>
          </p:cNvPr>
          <p:cNvSpPr txBox="1"/>
          <p:nvPr/>
        </p:nvSpPr>
        <p:spPr>
          <a:xfrm>
            <a:off x="6742321" y="4168127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45" name="pole tekstowe 144">
            <a:extLst>
              <a:ext uri="{FF2B5EF4-FFF2-40B4-BE49-F238E27FC236}">
                <a16:creationId xmlns:a16="http://schemas.microsoft.com/office/drawing/2014/main" id="{12B27358-162B-4CA6-A440-699EE0643777}"/>
              </a:ext>
            </a:extLst>
          </p:cNvPr>
          <p:cNvSpPr txBox="1"/>
          <p:nvPr/>
        </p:nvSpPr>
        <p:spPr>
          <a:xfrm>
            <a:off x="3862528" y="4103465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46" name="pole tekstowe 145">
            <a:extLst>
              <a:ext uri="{FF2B5EF4-FFF2-40B4-BE49-F238E27FC236}">
                <a16:creationId xmlns:a16="http://schemas.microsoft.com/office/drawing/2014/main" id="{6C7DC2AE-6D58-4554-BA57-BB92798C610A}"/>
              </a:ext>
            </a:extLst>
          </p:cNvPr>
          <p:cNvSpPr txBox="1"/>
          <p:nvPr/>
        </p:nvSpPr>
        <p:spPr>
          <a:xfrm>
            <a:off x="1961500" y="4088881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148" name="pole tekstowe 147">
            <a:extLst>
              <a:ext uri="{FF2B5EF4-FFF2-40B4-BE49-F238E27FC236}">
                <a16:creationId xmlns:a16="http://schemas.microsoft.com/office/drawing/2014/main" id="{F66154B4-C9FA-48BE-AF08-EA4E91F80AFC}"/>
              </a:ext>
            </a:extLst>
          </p:cNvPr>
          <p:cNvSpPr txBox="1"/>
          <p:nvPr/>
        </p:nvSpPr>
        <p:spPr>
          <a:xfrm>
            <a:off x="5123348" y="4173630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160" name="Prostokąt 159">
            <a:extLst>
              <a:ext uri="{FF2B5EF4-FFF2-40B4-BE49-F238E27FC236}">
                <a16:creationId xmlns:a16="http://schemas.microsoft.com/office/drawing/2014/main" id="{2A8A30D0-2AD8-416C-A3BB-F47A5B976875}"/>
              </a:ext>
            </a:extLst>
          </p:cNvPr>
          <p:cNvSpPr/>
          <p:nvPr/>
        </p:nvSpPr>
        <p:spPr>
          <a:xfrm>
            <a:off x="4449573" y="3660302"/>
            <a:ext cx="1453052" cy="5054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61" name="Łącznik prosty ze strzałką 160">
            <a:extLst>
              <a:ext uri="{FF2B5EF4-FFF2-40B4-BE49-F238E27FC236}">
                <a16:creationId xmlns:a16="http://schemas.microsoft.com/office/drawing/2014/main" id="{00099651-865C-4A4C-9FB3-F9204C209E56}"/>
              </a:ext>
            </a:extLst>
          </p:cNvPr>
          <p:cNvCxnSpPr>
            <a:cxnSpLocks/>
          </p:cNvCxnSpPr>
          <p:nvPr/>
        </p:nvCxnSpPr>
        <p:spPr>
          <a:xfrm flipV="1">
            <a:off x="5898881" y="2632581"/>
            <a:ext cx="2330502" cy="9921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Symbol zastępczy zawartości 3">
                <a:extLst>
                  <a:ext uri="{FF2B5EF4-FFF2-40B4-BE49-F238E27FC236}">
                    <a16:creationId xmlns:a16="http://schemas.microsoft.com/office/drawing/2014/main" id="{526B8D09-0BF8-483F-9D97-B588187ABFB3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8317587" y="1180105"/>
                <a:ext cx="4085757" cy="1633404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pl-PL" sz="2800" b="0" i="0" dirty="0">
                    <a:solidFill>
                      <a:srgbClr val="000000"/>
                    </a:solidFill>
                    <a:effectLst/>
                    <a:ea typeface="Cambria" panose="02040503050406030204" pitchFamily="18" charset="0"/>
                  </a:rPr>
                  <a:t>Zauważmy, że liczby większe niż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l-PL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x</m:t>
                        </m:r>
                      </m:num>
                      <m:den>
                        <m:r>
                          <a:rPr lang="pl-PL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l-PL" sz="2800" b="0" i="0" dirty="0">
                    <a:solidFill>
                      <a:schemeClr val="tx1"/>
                    </a:solidFill>
                    <a:effectLst/>
                    <a:ea typeface="Cambria" panose="02040503050406030204" pitchFamily="18" charset="0"/>
                  </a:rPr>
                  <a:t> </a:t>
                </a:r>
                <a:r>
                  <a:rPr lang="pl-PL" sz="2800" b="0" i="0" dirty="0">
                    <a:solidFill>
                      <a:srgbClr val="000000"/>
                    </a:solidFill>
                    <a:effectLst/>
                    <a:ea typeface="Cambria" panose="02040503050406030204" pitchFamily="18" charset="0"/>
                  </a:rPr>
                  <a:t>nie mogą być dzielnikami właściwymi liczby x.</a:t>
                </a:r>
              </a:p>
              <a:p>
                <a:pPr marL="0" indent="0">
                  <a:buNone/>
                </a:pPr>
                <a:endParaRPr lang="pl-PL" dirty="0">
                  <a:solidFill>
                    <a:srgbClr val="000000"/>
                  </a:solidFill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62" name="Symbol zastępczy zawartości 3">
                <a:extLst>
                  <a:ext uri="{FF2B5EF4-FFF2-40B4-BE49-F238E27FC236}">
                    <a16:creationId xmlns:a16="http://schemas.microsoft.com/office/drawing/2014/main" id="{526B8D09-0BF8-483F-9D97-B588187ABF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8317587" y="1180105"/>
                <a:ext cx="4085757" cy="1633404"/>
              </a:xfrm>
              <a:blipFill>
                <a:blip r:embed="rId4"/>
                <a:stretch>
                  <a:fillRect l="-2683" t="-8582" r="-74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pole tekstowe 60">
            <a:extLst>
              <a:ext uri="{FF2B5EF4-FFF2-40B4-BE49-F238E27FC236}">
                <a16:creationId xmlns:a16="http://schemas.microsoft.com/office/drawing/2014/main" id="{6F4C1288-C473-4FF4-8FE4-B02E53982FE7}"/>
              </a:ext>
            </a:extLst>
          </p:cNvPr>
          <p:cNvSpPr txBox="1"/>
          <p:nvPr/>
        </p:nvSpPr>
        <p:spPr>
          <a:xfrm>
            <a:off x="8317587" y="2735079"/>
            <a:ext cx="3868072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2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Algorytm można więc zoptymalizować zapisując ten warunek inaczej.</a:t>
            </a:r>
          </a:p>
        </p:txBody>
      </p:sp>
    </p:spTree>
    <p:extLst>
      <p:ext uri="{BB962C8B-B14F-4D97-AF65-F5344CB8AC3E}">
        <p14:creationId xmlns:p14="http://schemas.microsoft.com/office/powerpoint/2010/main" val="16566156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/>
      <p:bldP spid="11" grpId="0"/>
      <p:bldP spid="13" grpId="0" animBg="1"/>
      <p:bldP spid="14" grpId="0" animBg="1"/>
      <p:bldP spid="15" grpId="0" animBg="1"/>
      <p:bldP spid="25" grpId="0" animBg="1"/>
      <p:bldP spid="26" grpId="0" animBg="1"/>
      <p:bldP spid="32" grpId="0"/>
      <p:bldP spid="33" grpId="0"/>
      <p:bldP spid="34" grpId="0" animBg="1"/>
      <p:bldP spid="39" grpId="0" animBg="1"/>
      <p:bldP spid="43" grpId="0" animBg="1"/>
      <p:bldP spid="47" grpId="0" animBg="1"/>
      <p:bldP spid="65" grpId="0" animBg="1"/>
      <p:bldP spid="131" grpId="0" animBg="1"/>
      <p:bldP spid="144" grpId="0"/>
      <p:bldP spid="145" grpId="0"/>
      <p:bldP spid="146" grpId="0"/>
      <p:bldP spid="148" grpId="0"/>
      <p:bldP spid="160" grpId="0" animBg="1"/>
      <p:bldP spid="162" grpId="0" build="p"/>
      <p:bldP spid="61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8E180-3759-4AE0-9404-11C1EAF82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12. Algorytm wczytujący liczbę naturalną i sprawdzający czy jest to liczba doskonała – wersja zoptymalizowana.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01AD820-32E0-4E34-BFD6-EB9F4493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56</a:t>
            </a:fld>
            <a:endParaRPr lang="pl-PL" dirty="0"/>
          </a:p>
        </p:txBody>
      </p:sp>
      <p:sp>
        <p:nvSpPr>
          <p:cNvPr id="4" name="Równoległobok 3">
            <a:extLst>
              <a:ext uri="{FF2B5EF4-FFF2-40B4-BE49-F238E27FC236}">
                <a16:creationId xmlns:a16="http://schemas.microsoft.com/office/drawing/2014/main" id="{365E8DD1-7448-42D0-B58F-6E95361B9B3F}"/>
              </a:ext>
            </a:extLst>
          </p:cNvPr>
          <p:cNvSpPr/>
          <p:nvPr/>
        </p:nvSpPr>
        <p:spPr>
          <a:xfrm>
            <a:off x="3036865" y="1881374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C3C6ABBC-031B-493D-BA32-E9D4C1478F77}"/>
              </a:ext>
            </a:extLst>
          </p:cNvPr>
          <p:cNvCxnSpPr>
            <a:cxnSpLocks/>
          </p:cNvCxnSpPr>
          <p:nvPr/>
        </p:nvCxnSpPr>
        <p:spPr>
          <a:xfrm flipH="1">
            <a:off x="3117207" y="1884707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eściokąt 6">
                <a:extLst>
                  <a:ext uri="{FF2B5EF4-FFF2-40B4-BE49-F238E27FC236}">
                    <a16:creationId xmlns:a16="http://schemas.microsoft.com/office/drawing/2014/main" id="{184B1C83-5BDE-4FE0-BC49-13CA66406B77}"/>
                  </a:ext>
                </a:extLst>
              </p:cNvPr>
              <p:cNvSpPr/>
              <p:nvPr/>
            </p:nvSpPr>
            <p:spPr>
              <a:xfrm>
                <a:off x="2630371" y="2472853"/>
                <a:ext cx="1656185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pl-PL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l-PL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&gt; </m:t>
                      </m:r>
                      <m:r>
                        <a:rPr lang="pl-PL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Sześciokąt 6">
                <a:extLst>
                  <a:ext uri="{FF2B5EF4-FFF2-40B4-BE49-F238E27FC236}">
                    <a16:creationId xmlns:a16="http://schemas.microsoft.com/office/drawing/2014/main" id="{184B1C83-5BDE-4FE0-BC49-13CA66406B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0371" y="2472853"/>
                <a:ext cx="1656185" cy="528876"/>
              </a:xfrm>
              <a:prstGeom prst="hexagon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Łącznik: łamany 7">
            <a:extLst>
              <a:ext uri="{FF2B5EF4-FFF2-40B4-BE49-F238E27FC236}">
                <a16:creationId xmlns:a16="http://schemas.microsoft.com/office/drawing/2014/main" id="{B96ADB6D-834F-402D-B236-7AB26619EBD0}"/>
              </a:ext>
            </a:extLst>
          </p:cNvPr>
          <p:cNvCxnSpPr>
            <a:cxnSpLocks/>
            <a:endCxn id="131" idx="0"/>
          </p:cNvCxnSpPr>
          <p:nvPr/>
        </p:nvCxnSpPr>
        <p:spPr>
          <a:xfrm rot="10800000" flipV="1">
            <a:off x="1831535" y="2741618"/>
            <a:ext cx="819308" cy="4768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44777884-D080-49EE-B5FF-F9C435DA5B1A}"/>
              </a:ext>
            </a:extLst>
          </p:cNvPr>
          <p:cNvCxnSpPr>
            <a:cxnSpLocks/>
            <a:stCxn id="7" idx="0"/>
          </p:cNvCxnSpPr>
          <p:nvPr/>
        </p:nvCxnSpPr>
        <p:spPr>
          <a:xfrm>
            <a:off x="4286556" y="2737291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1FE5599-2973-4BEC-839C-B3C4405D6A7F}"/>
              </a:ext>
            </a:extLst>
          </p:cNvPr>
          <p:cNvSpPr txBox="1"/>
          <p:nvPr/>
        </p:nvSpPr>
        <p:spPr>
          <a:xfrm>
            <a:off x="4219050" y="2428883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3012E56C-B5E4-4264-AA09-6C54ED7A7EF1}"/>
              </a:ext>
            </a:extLst>
          </p:cNvPr>
          <p:cNvSpPr txBox="1"/>
          <p:nvPr/>
        </p:nvSpPr>
        <p:spPr>
          <a:xfrm>
            <a:off x="2378393" y="2418528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507EB02B-A3C3-4D78-9D9F-406A26286F5D}"/>
              </a:ext>
            </a:extLst>
          </p:cNvPr>
          <p:cNvCxnSpPr>
            <a:cxnSpLocks/>
            <a:stCxn id="13" idx="2"/>
            <a:endCxn id="4" idx="0"/>
          </p:cNvCxnSpPr>
          <p:nvPr/>
        </p:nvCxnSpPr>
        <p:spPr>
          <a:xfrm>
            <a:off x="3483005" y="1644440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F0B7AFAE-C0BB-4AA8-B306-FD31C5D787D0}"/>
              </a:ext>
            </a:extLst>
          </p:cNvPr>
          <p:cNvSpPr/>
          <p:nvPr/>
        </p:nvSpPr>
        <p:spPr>
          <a:xfrm>
            <a:off x="3003390" y="1275854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47164766-99C1-4D6E-9B53-74FF33197B66}"/>
              </a:ext>
            </a:extLst>
          </p:cNvPr>
          <p:cNvSpPr/>
          <p:nvPr/>
        </p:nvSpPr>
        <p:spPr>
          <a:xfrm>
            <a:off x="2309657" y="5831566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15" name="Równoległobok 14">
            <a:extLst>
              <a:ext uri="{FF2B5EF4-FFF2-40B4-BE49-F238E27FC236}">
                <a16:creationId xmlns:a16="http://schemas.microsoft.com/office/drawing/2014/main" id="{C900B052-099A-4FC0-9D97-98FF846D6D2D}"/>
              </a:ext>
            </a:extLst>
          </p:cNvPr>
          <p:cNvSpPr/>
          <p:nvPr/>
        </p:nvSpPr>
        <p:spPr>
          <a:xfrm>
            <a:off x="254108" y="4850353"/>
            <a:ext cx="2101210" cy="4016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„niedoskonała”</a:t>
            </a:r>
          </a:p>
        </p:txBody>
      </p: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99156518-465C-4484-8E24-3DE2859ECCE5}"/>
              </a:ext>
            </a:extLst>
          </p:cNvPr>
          <p:cNvCxnSpPr>
            <a:cxnSpLocks/>
          </p:cNvCxnSpPr>
          <p:nvPr/>
        </p:nvCxnSpPr>
        <p:spPr>
          <a:xfrm flipH="1">
            <a:off x="2108879" y="4850353"/>
            <a:ext cx="115859" cy="401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785DA8CC-B304-4717-88B5-AEC9EDBF28ED}"/>
              </a:ext>
            </a:extLst>
          </p:cNvPr>
          <p:cNvCxnSpPr>
            <a:cxnSpLocks/>
          </p:cNvCxnSpPr>
          <p:nvPr/>
        </p:nvCxnSpPr>
        <p:spPr>
          <a:xfrm>
            <a:off x="3483003" y="2166404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Łącznik: łamany 19">
            <a:extLst>
              <a:ext uri="{FF2B5EF4-FFF2-40B4-BE49-F238E27FC236}">
                <a16:creationId xmlns:a16="http://schemas.microsoft.com/office/drawing/2014/main" id="{0C53704E-5F6F-440C-ADC0-B7D0AE411D62}"/>
              </a:ext>
            </a:extLst>
          </p:cNvPr>
          <p:cNvCxnSpPr>
            <a:cxnSpLocks/>
          </p:cNvCxnSpPr>
          <p:nvPr/>
        </p:nvCxnSpPr>
        <p:spPr>
          <a:xfrm rot="10800000">
            <a:off x="5146952" y="3620140"/>
            <a:ext cx="3176976" cy="2585069"/>
          </a:xfrm>
          <a:prstGeom prst="bentConnector3">
            <a:avLst>
              <a:gd name="adj1" fmla="val -12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CA9ABEFF-0522-4BB6-AFF2-66446C9912B8}"/>
              </a:ext>
            </a:extLst>
          </p:cNvPr>
          <p:cNvCxnSpPr>
            <a:cxnSpLocks/>
          </p:cNvCxnSpPr>
          <p:nvPr/>
        </p:nvCxnSpPr>
        <p:spPr>
          <a:xfrm>
            <a:off x="5146952" y="3509389"/>
            <a:ext cx="0" cy="257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Sześciokąt 24">
                <a:extLst>
                  <a:ext uri="{FF2B5EF4-FFF2-40B4-BE49-F238E27FC236}">
                    <a16:creationId xmlns:a16="http://schemas.microsoft.com/office/drawing/2014/main" id="{9C97D49D-7648-4BB5-A9C2-7A737B19FA2D}"/>
                  </a:ext>
                </a:extLst>
              </p:cNvPr>
              <p:cNvSpPr/>
              <p:nvPr/>
            </p:nvSpPr>
            <p:spPr>
              <a:xfrm>
                <a:off x="4577888" y="3767152"/>
                <a:ext cx="1187320" cy="41230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b="0" i="0" dirty="0">
                    <a:solidFill>
                      <a:srgbClr val="4D5156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l-PL" b="0" i="0" dirty="0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i</m:t>
                    </m:r>
                    <m:r>
                      <a:rPr lang="pl-PL" b="0" i="1" dirty="0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pl-PL" b="0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b="0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pl-PL" b="0" i="1" dirty="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l-PL" b="0" i="1" dirty="0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Sześciokąt 24">
                <a:extLst>
                  <a:ext uri="{FF2B5EF4-FFF2-40B4-BE49-F238E27FC236}">
                    <a16:creationId xmlns:a16="http://schemas.microsoft.com/office/drawing/2014/main" id="{9C97D49D-7648-4BB5-A9C2-7A737B19FA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888" y="3767152"/>
                <a:ext cx="1187320" cy="412306"/>
              </a:xfrm>
              <a:prstGeom prst="hexagon">
                <a:avLst/>
              </a:prstGeom>
              <a:blipFill>
                <a:blip r:embed="rId4"/>
                <a:stretch>
                  <a:fillRect b="-422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Prostokąt 25">
            <a:extLst>
              <a:ext uri="{FF2B5EF4-FFF2-40B4-BE49-F238E27FC236}">
                <a16:creationId xmlns:a16="http://schemas.microsoft.com/office/drawing/2014/main" id="{A423D7CF-D90E-43C0-83A3-A763D9DC387D}"/>
              </a:ext>
            </a:extLst>
          </p:cNvPr>
          <p:cNvSpPr/>
          <p:nvPr/>
        </p:nvSpPr>
        <p:spPr>
          <a:xfrm>
            <a:off x="5890110" y="5024363"/>
            <a:ext cx="2238374" cy="3552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i</a:t>
            </a:r>
          </a:p>
        </p:txBody>
      </p:sp>
      <p:cxnSp>
        <p:nvCxnSpPr>
          <p:cNvPr id="27" name="Łącznik: łamany 26">
            <a:extLst>
              <a:ext uri="{FF2B5EF4-FFF2-40B4-BE49-F238E27FC236}">
                <a16:creationId xmlns:a16="http://schemas.microsoft.com/office/drawing/2014/main" id="{5A60FD2E-3A4A-4DB0-BBF4-D3654F2EE7FF}"/>
              </a:ext>
            </a:extLst>
          </p:cNvPr>
          <p:cNvCxnSpPr>
            <a:cxnSpLocks/>
            <a:stCxn id="25" idx="0"/>
          </p:cNvCxnSpPr>
          <p:nvPr/>
        </p:nvCxnSpPr>
        <p:spPr>
          <a:xfrm>
            <a:off x="5765208" y="3973305"/>
            <a:ext cx="330792" cy="34246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Łącznik: łamany 28">
            <a:extLst>
              <a:ext uri="{FF2B5EF4-FFF2-40B4-BE49-F238E27FC236}">
                <a16:creationId xmlns:a16="http://schemas.microsoft.com/office/drawing/2014/main" id="{E272787C-3F2E-4C71-BB6D-161B89BEE07B}"/>
              </a:ext>
            </a:extLst>
          </p:cNvPr>
          <p:cNvCxnSpPr>
            <a:cxnSpLocks/>
            <a:stCxn id="39" idx="3"/>
          </p:cNvCxnSpPr>
          <p:nvPr/>
        </p:nvCxnSpPr>
        <p:spPr>
          <a:xfrm rot="10800000" flipV="1">
            <a:off x="5254523" y="4489521"/>
            <a:ext cx="111134" cy="1007770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9EA2EC05-82EF-4827-8D69-1B497013719D}"/>
              </a:ext>
            </a:extLst>
          </p:cNvPr>
          <p:cNvCxnSpPr>
            <a:cxnSpLocks/>
          </p:cNvCxnSpPr>
          <p:nvPr/>
        </p:nvCxnSpPr>
        <p:spPr>
          <a:xfrm>
            <a:off x="5254524" y="5497291"/>
            <a:ext cx="17470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E0BEB651-875D-4A62-957D-2F6B647A0C99}"/>
              </a:ext>
            </a:extLst>
          </p:cNvPr>
          <p:cNvSpPr txBox="1"/>
          <p:nvPr/>
        </p:nvSpPr>
        <p:spPr>
          <a:xfrm>
            <a:off x="5655247" y="3660302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28515B8C-0382-4858-B87D-F5D78A457AFC}"/>
              </a:ext>
            </a:extLst>
          </p:cNvPr>
          <p:cNvSpPr txBox="1"/>
          <p:nvPr/>
        </p:nvSpPr>
        <p:spPr>
          <a:xfrm>
            <a:off x="4331357" y="3660435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34" name="Prostokąt 33">
            <a:extLst>
              <a:ext uri="{FF2B5EF4-FFF2-40B4-BE49-F238E27FC236}">
                <a16:creationId xmlns:a16="http://schemas.microsoft.com/office/drawing/2014/main" id="{822A621F-C082-47D5-9DA0-8D461B5F6C81}"/>
              </a:ext>
            </a:extLst>
          </p:cNvPr>
          <p:cNvSpPr/>
          <p:nvPr/>
        </p:nvSpPr>
        <p:spPr>
          <a:xfrm>
            <a:off x="4455218" y="2980513"/>
            <a:ext cx="1324514" cy="5288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1</a:t>
            </a:r>
          </a:p>
        </p:txBody>
      </p:sp>
      <p:sp>
        <p:nvSpPr>
          <p:cNvPr id="39" name="Sześciokąt 38">
            <a:extLst>
              <a:ext uri="{FF2B5EF4-FFF2-40B4-BE49-F238E27FC236}">
                <a16:creationId xmlns:a16="http://schemas.microsoft.com/office/drawing/2014/main" id="{6DFA4973-0A60-4E3C-8CDC-DCFC51D457FE}"/>
              </a:ext>
            </a:extLst>
          </p:cNvPr>
          <p:cNvSpPr/>
          <p:nvPr/>
        </p:nvSpPr>
        <p:spPr>
          <a:xfrm>
            <a:off x="5365657" y="4315771"/>
            <a:ext cx="1485965" cy="347499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% i == 0</a:t>
            </a:r>
          </a:p>
        </p:txBody>
      </p:sp>
      <p:sp>
        <p:nvSpPr>
          <p:cNvPr id="43" name="Sześciokąt 42">
            <a:extLst>
              <a:ext uri="{FF2B5EF4-FFF2-40B4-BE49-F238E27FC236}">
                <a16:creationId xmlns:a16="http://schemas.microsoft.com/office/drawing/2014/main" id="{C931198B-FA28-4DAD-AC5B-BD1C51F53668}"/>
              </a:ext>
            </a:extLst>
          </p:cNvPr>
          <p:cNvSpPr/>
          <p:nvPr/>
        </p:nvSpPr>
        <p:spPr>
          <a:xfrm>
            <a:off x="2216345" y="4241449"/>
            <a:ext cx="1749418" cy="347499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== </a:t>
            </a:r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suma_d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7" name="Równoległobok 46">
            <a:extLst>
              <a:ext uri="{FF2B5EF4-FFF2-40B4-BE49-F238E27FC236}">
                <a16:creationId xmlns:a16="http://schemas.microsoft.com/office/drawing/2014/main" id="{B2D11F53-C16B-4B12-8F66-6AADB2904268}"/>
              </a:ext>
            </a:extLst>
          </p:cNvPr>
          <p:cNvSpPr/>
          <p:nvPr/>
        </p:nvSpPr>
        <p:spPr>
          <a:xfrm>
            <a:off x="3295907" y="4850107"/>
            <a:ext cx="1915437" cy="4016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„doskonała”</a:t>
            </a:r>
          </a:p>
        </p:txBody>
      </p:sp>
      <p:cxnSp>
        <p:nvCxnSpPr>
          <p:cNvPr id="48" name="Łącznik prosty 47">
            <a:extLst>
              <a:ext uri="{FF2B5EF4-FFF2-40B4-BE49-F238E27FC236}">
                <a16:creationId xmlns:a16="http://schemas.microsoft.com/office/drawing/2014/main" id="{A9F3FD4F-BAF7-4028-9680-47A5488F5769}"/>
              </a:ext>
            </a:extLst>
          </p:cNvPr>
          <p:cNvCxnSpPr>
            <a:cxnSpLocks/>
          </p:cNvCxnSpPr>
          <p:nvPr/>
        </p:nvCxnSpPr>
        <p:spPr>
          <a:xfrm flipH="1">
            <a:off x="4964906" y="4850107"/>
            <a:ext cx="115859" cy="401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Prostokąt 64">
            <a:extLst>
              <a:ext uri="{FF2B5EF4-FFF2-40B4-BE49-F238E27FC236}">
                <a16:creationId xmlns:a16="http://schemas.microsoft.com/office/drawing/2014/main" id="{F78890C9-6B8E-4F67-B77A-F42CAA28F41B}"/>
              </a:ext>
            </a:extLst>
          </p:cNvPr>
          <p:cNvSpPr/>
          <p:nvPr/>
        </p:nvSpPr>
        <p:spPr>
          <a:xfrm>
            <a:off x="5874456" y="5648205"/>
            <a:ext cx="2238374" cy="3552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76" name="Łącznik: łamany 75">
            <a:extLst>
              <a:ext uri="{FF2B5EF4-FFF2-40B4-BE49-F238E27FC236}">
                <a16:creationId xmlns:a16="http://schemas.microsoft.com/office/drawing/2014/main" id="{FB094FC1-F440-44BE-96DB-945F56270344}"/>
              </a:ext>
            </a:extLst>
          </p:cNvPr>
          <p:cNvCxnSpPr>
            <a:cxnSpLocks/>
            <a:endCxn id="26" idx="0"/>
          </p:cNvCxnSpPr>
          <p:nvPr/>
        </p:nvCxnSpPr>
        <p:spPr>
          <a:xfrm rot="16200000" flipH="1">
            <a:off x="6662856" y="4677922"/>
            <a:ext cx="530710" cy="162172"/>
          </a:xfrm>
          <a:prstGeom prst="bentConnector3">
            <a:avLst>
              <a:gd name="adj1" fmla="val -54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Łącznik prosty ze strzałką 78">
            <a:extLst>
              <a:ext uri="{FF2B5EF4-FFF2-40B4-BE49-F238E27FC236}">
                <a16:creationId xmlns:a16="http://schemas.microsoft.com/office/drawing/2014/main" id="{DBEB0AB6-289D-421C-8B0F-AAC0AEE32286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6993643" y="5379581"/>
            <a:ext cx="0" cy="268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Łącznik: łamany 94">
            <a:extLst>
              <a:ext uri="{FF2B5EF4-FFF2-40B4-BE49-F238E27FC236}">
                <a16:creationId xmlns:a16="http://schemas.microsoft.com/office/drawing/2014/main" id="{1F40A987-1832-4EAB-A15E-3712C5570A32}"/>
              </a:ext>
            </a:extLst>
          </p:cNvPr>
          <p:cNvCxnSpPr>
            <a:cxnSpLocks/>
            <a:stCxn id="25" idx="3"/>
          </p:cNvCxnSpPr>
          <p:nvPr/>
        </p:nvCxnSpPr>
        <p:spPr>
          <a:xfrm rot="10800000" flipV="1">
            <a:off x="3062418" y="3973305"/>
            <a:ext cx="1515470" cy="271042"/>
          </a:xfrm>
          <a:prstGeom prst="bentConnector3">
            <a:avLst>
              <a:gd name="adj1" fmla="val 99946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Łącznik: łamany 105">
            <a:extLst>
              <a:ext uri="{FF2B5EF4-FFF2-40B4-BE49-F238E27FC236}">
                <a16:creationId xmlns:a16="http://schemas.microsoft.com/office/drawing/2014/main" id="{1E856D88-307F-4242-B314-904758C92029}"/>
              </a:ext>
            </a:extLst>
          </p:cNvPr>
          <p:cNvCxnSpPr>
            <a:cxnSpLocks/>
          </p:cNvCxnSpPr>
          <p:nvPr/>
        </p:nvCxnSpPr>
        <p:spPr>
          <a:xfrm>
            <a:off x="7009296" y="6003423"/>
            <a:ext cx="1314632" cy="201783"/>
          </a:xfrm>
          <a:prstGeom prst="bentConnector3">
            <a:avLst>
              <a:gd name="adj1" fmla="val -1007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Łącznik: łamany 117">
            <a:extLst>
              <a:ext uri="{FF2B5EF4-FFF2-40B4-BE49-F238E27FC236}">
                <a16:creationId xmlns:a16="http://schemas.microsoft.com/office/drawing/2014/main" id="{C61AD2CC-5EB4-4744-957A-1FA770A7A72E}"/>
              </a:ext>
            </a:extLst>
          </p:cNvPr>
          <p:cNvCxnSpPr>
            <a:cxnSpLocks/>
            <a:stCxn id="43" idx="0"/>
            <a:endCxn id="47" idx="1"/>
          </p:cNvCxnSpPr>
          <p:nvPr/>
        </p:nvCxnSpPr>
        <p:spPr>
          <a:xfrm>
            <a:off x="3965763" y="4415199"/>
            <a:ext cx="338069" cy="43490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Łącznik: łamany 120">
            <a:extLst>
              <a:ext uri="{FF2B5EF4-FFF2-40B4-BE49-F238E27FC236}">
                <a16:creationId xmlns:a16="http://schemas.microsoft.com/office/drawing/2014/main" id="{D50772FD-BF18-459A-AF75-FD3FBFE5147F}"/>
              </a:ext>
            </a:extLst>
          </p:cNvPr>
          <p:cNvCxnSpPr>
            <a:cxnSpLocks/>
            <a:stCxn id="43" idx="3"/>
            <a:endCxn id="15" idx="0"/>
          </p:cNvCxnSpPr>
          <p:nvPr/>
        </p:nvCxnSpPr>
        <p:spPr>
          <a:xfrm rot="10800000" flipV="1">
            <a:off x="1304713" y="4415199"/>
            <a:ext cx="911632" cy="4351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Łącznik: łamany 122">
            <a:extLst>
              <a:ext uri="{FF2B5EF4-FFF2-40B4-BE49-F238E27FC236}">
                <a16:creationId xmlns:a16="http://schemas.microsoft.com/office/drawing/2014/main" id="{ACD36555-8586-4AC0-B465-1E500A5605E1}"/>
              </a:ext>
            </a:extLst>
          </p:cNvPr>
          <p:cNvCxnSpPr>
            <a:cxnSpLocks/>
            <a:stCxn id="47" idx="4"/>
            <a:endCxn id="14" idx="0"/>
          </p:cNvCxnSpPr>
          <p:nvPr/>
        </p:nvCxnSpPr>
        <p:spPr>
          <a:xfrm rot="5400000">
            <a:off x="3217843" y="4795782"/>
            <a:ext cx="579811" cy="14917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Łącznik: łamany 126">
            <a:extLst>
              <a:ext uri="{FF2B5EF4-FFF2-40B4-BE49-F238E27FC236}">
                <a16:creationId xmlns:a16="http://schemas.microsoft.com/office/drawing/2014/main" id="{4BF68B5B-9E89-4F0B-B11D-A29AA75CEDA8}"/>
              </a:ext>
            </a:extLst>
          </p:cNvPr>
          <p:cNvCxnSpPr>
            <a:cxnSpLocks/>
          </p:cNvCxnSpPr>
          <p:nvPr/>
        </p:nvCxnSpPr>
        <p:spPr>
          <a:xfrm>
            <a:off x="1413830" y="5251754"/>
            <a:ext cx="1348039" cy="289906"/>
          </a:xfrm>
          <a:prstGeom prst="bentConnector3">
            <a:avLst>
              <a:gd name="adj1" fmla="val -200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Równoległobok 130">
            <a:extLst>
              <a:ext uri="{FF2B5EF4-FFF2-40B4-BE49-F238E27FC236}">
                <a16:creationId xmlns:a16="http://schemas.microsoft.com/office/drawing/2014/main" id="{1981709F-1CEA-4F88-B954-A17F8314D19F}"/>
              </a:ext>
            </a:extLst>
          </p:cNvPr>
          <p:cNvSpPr/>
          <p:nvPr/>
        </p:nvSpPr>
        <p:spPr>
          <a:xfrm>
            <a:off x="1238325" y="3218492"/>
            <a:ext cx="1186419" cy="40164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„Błąd.”</a:t>
            </a:r>
          </a:p>
        </p:txBody>
      </p:sp>
      <p:cxnSp>
        <p:nvCxnSpPr>
          <p:cNvPr id="132" name="Łącznik prosty 131">
            <a:extLst>
              <a:ext uri="{FF2B5EF4-FFF2-40B4-BE49-F238E27FC236}">
                <a16:creationId xmlns:a16="http://schemas.microsoft.com/office/drawing/2014/main" id="{E786AF1D-5982-4303-AC72-29D975C83982}"/>
              </a:ext>
            </a:extLst>
          </p:cNvPr>
          <p:cNvCxnSpPr>
            <a:cxnSpLocks/>
          </p:cNvCxnSpPr>
          <p:nvPr/>
        </p:nvCxnSpPr>
        <p:spPr>
          <a:xfrm flipH="1">
            <a:off x="2178306" y="3218492"/>
            <a:ext cx="115859" cy="401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Łącznik: łamany 134">
            <a:extLst>
              <a:ext uri="{FF2B5EF4-FFF2-40B4-BE49-F238E27FC236}">
                <a16:creationId xmlns:a16="http://schemas.microsoft.com/office/drawing/2014/main" id="{8757F7AA-7538-4E58-8A6A-CF003305C0D6}"/>
              </a:ext>
            </a:extLst>
          </p:cNvPr>
          <p:cNvCxnSpPr>
            <a:cxnSpLocks/>
          </p:cNvCxnSpPr>
          <p:nvPr/>
        </p:nvCxnSpPr>
        <p:spPr>
          <a:xfrm rot="5400000">
            <a:off x="-76735" y="3813559"/>
            <a:ext cx="2072324" cy="1685484"/>
          </a:xfrm>
          <a:prstGeom prst="bentConnector3">
            <a:avLst>
              <a:gd name="adj1" fmla="val 1764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Łącznik prosty ze strzałką 137">
            <a:extLst>
              <a:ext uri="{FF2B5EF4-FFF2-40B4-BE49-F238E27FC236}">
                <a16:creationId xmlns:a16="http://schemas.microsoft.com/office/drawing/2014/main" id="{029E5AE4-9DAC-495C-A9E8-088FBCD2D84B}"/>
              </a:ext>
            </a:extLst>
          </p:cNvPr>
          <p:cNvCxnSpPr>
            <a:cxnSpLocks/>
          </p:cNvCxnSpPr>
          <p:nvPr/>
        </p:nvCxnSpPr>
        <p:spPr>
          <a:xfrm>
            <a:off x="116685" y="5692463"/>
            <a:ext cx="26451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pole tekstowe 143">
            <a:extLst>
              <a:ext uri="{FF2B5EF4-FFF2-40B4-BE49-F238E27FC236}">
                <a16:creationId xmlns:a16="http://schemas.microsoft.com/office/drawing/2014/main" id="{C6E3F839-E3CC-46F7-88D5-1776B8C67D8A}"/>
              </a:ext>
            </a:extLst>
          </p:cNvPr>
          <p:cNvSpPr txBox="1"/>
          <p:nvPr/>
        </p:nvSpPr>
        <p:spPr>
          <a:xfrm>
            <a:off x="6742321" y="4168127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45" name="pole tekstowe 144">
            <a:extLst>
              <a:ext uri="{FF2B5EF4-FFF2-40B4-BE49-F238E27FC236}">
                <a16:creationId xmlns:a16="http://schemas.microsoft.com/office/drawing/2014/main" id="{12B27358-162B-4CA6-A440-699EE0643777}"/>
              </a:ext>
            </a:extLst>
          </p:cNvPr>
          <p:cNvSpPr txBox="1"/>
          <p:nvPr/>
        </p:nvSpPr>
        <p:spPr>
          <a:xfrm>
            <a:off x="3852908" y="4100873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46" name="pole tekstowe 145">
            <a:extLst>
              <a:ext uri="{FF2B5EF4-FFF2-40B4-BE49-F238E27FC236}">
                <a16:creationId xmlns:a16="http://schemas.microsoft.com/office/drawing/2014/main" id="{6C7DC2AE-6D58-4554-BA57-BB92798C610A}"/>
              </a:ext>
            </a:extLst>
          </p:cNvPr>
          <p:cNvSpPr txBox="1"/>
          <p:nvPr/>
        </p:nvSpPr>
        <p:spPr>
          <a:xfrm>
            <a:off x="1975418" y="4098280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sp>
        <p:nvSpPr>
          <p:cNvPr id="148" name="pole tekstowe 147">
            <a:extLst>
              <a:ext uri="{FF2B5EF4-FFF2-40B4-BE49-F238E27FC236}">
                <a16:creationId xmlns:a16="http://schemas.microsoft.com/office/drawing/2014/main" id="{F66154B4-C9FA-48BE-AF08-EA4E91F80AFC}"/>
              </a:ext>
            </a:extLst>
          </p:cNvPr>
          <p:cNvSpPr txBox="1"/>
          <p:nvPr/>
        </p:nvSpPr>
        <p:spPr>
          <a:xfrm>
            <a:off x="5123348" y="4173630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graphicFrame>
        <p:nvGraphicFramePr>
          <p:cNvPr id="54" name="Tabela 12">
            <a:extLst>
              <a:ext uri="{FF2B5EF4-FFF2-40B4-BE49-F238E27FC236}">
                <a16:creationId xmlns:a16="http://schemas.microsoft.com/office/drawing/2014/main" id="{5C0D7BB1-0BED-4777-8704-064790A85CA6}"/>
              </a:ext>
            </a:extLst>
          </p:cNvPr>
          <p:cNvGraphicFramePr>
            <a:graphicFrameLocks noGrp="1"/>
          </p:cNvGraphicFramePr>
          <p:nvPr/>
        </p:nvGraphicFramePr>
        <p:xfrm>
          <a:off x="8501941" y="1190549"/>
          <a:ext cx="3573375" cy="496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111">
                  <a:extLst>
                    <a:ext uri="{9D8B030D-6E8A-4147-A177-3AD203B41FA5}">
                      <a16:colId xmlns:a16="http://schemas.microsoft.com/office/drawing/2014/main" val="3626764811"/>
                    </a:ext>
                  </a:extLst>
                </a:gridCol>
                <a:gridCol w="1071326">
                  <a:extLst>
                    <a:ext uri="{9D8B030D-6E8A-4147-A177-3AD203B41FA5}">
                      <a16:colId xmlns:a16="http://schemas.microsoft.com/office/drawing/2014/main" val="1583742742"/>
                    </a:ext>
                  </a:extLst>
                </a:gridCol>
                <a:gridCol w="576869">
                  <a:extLst>
                    <a:ext uri="{9D8B030D-6E8A-4147-A177-3AD203B41FA5}">
                      <a16:colId xmlns:a16="http://schemas.microsoft.com/office/drawing/2014/main" val="2720664520"/>
                    </a:ext>
                  </a:extLst>
                </a:gridCol>
                <a:gridCol w="1205069">
                  <a:extLst>
                    <a:ext uri="{9D8B030D-6E8A-4147-A177-3AD203B41FA5}">
                      <a16:colId xmlns:a16="http://schemas.microsoft.com/office/drawing/2014/main" val="327578276"/>
                    </a:ext>
                  </a:extLst>
                </a:gridCol>
              </a:tblGrid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suma_d</a:t>
                      </a:r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wyjście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9921"/>
                  </a:ext>
                </a:extLst>
              </a:tr>
              <a:tr h="282327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86470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90014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8379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85602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49683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u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843144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u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866165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u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488314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61098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u="none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713125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doskonała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631212"/>
                  </a:ext>
                </a:extLst>
              </a:tr>
            </a:tbl>
          </a:graphicData>
        </a:graphic>
      </p:graphicFrame>
      <p:sp>
        <p:nvSpPr>
          <p:cNvPr id="55" name="pole tekstowe 54">
            <a:extLst>
              <a:ext uri="{FF2B5EF4-FFF2-40B4-BE49-F238E27FC236}">
                <a16:creationId xmlns:a16="http://schemas.microsoft.com/office/drawing/2014/main" id="{530B3E01-4E08-4156-AB90-F1E6D55A48E9}"/>
              </a:ext>
            </a:extLst>
          </p:cNvPr>
          <p:cNvSpPr txBox="1"/>
          <p:nvPr/>
        </p:nvSpPr>
        <p:spPr>
          <a:xfrm>
            <a:off x="4680943" y="1189366"/>
            <a:ext cx="390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Tabela pamięci dla danych wejściowych: [28]</a:t>
            </a:r>
          </a:p>
        </p:txBody>
      </p:sp>
      <p:sp>
        <p:nvSpPr>
          <p:cNvPr id="66" name="Prostokąt 65">
            <a:extLst>
              <a:ext uri="{FF2B5EF4-FFF2-40B4-BE49-F238E27FC236}">
                <a16:creationId xmlns:a16="http://schemas.microsoft.com/office/drawing/2014/main" id="{BE97640F-D73F-40AB-A7A6-7E0D8CD8FEC8}"/>
              </a:ext>
            </a:extLst>
          </p:cNvPr>
          <p:cNvSpPr/>
          <p:nvPr/>
        </p:nvSpPr>
        <p:spPr>
          <a:xfrm>
            <a:off x="4377471" y="3666160"/>
            <a:ext cx="1515471" cy="5601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49496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66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A1AF99-2284-49C4-8B0D-A6C76375C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13. Co wypisze algorytm, jeśli na wejście podane zostaną liczby [-1, 1, 3, 5, 5]? Narysuj tabelę pamięci.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F604C03E-66C3-499E-B8E4-406562C14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57</a:t>
            </a:fld>
            <a:endParaRPr lang="pl-PL" dirty="0"/>
          </a:p>
        </p:txBody>
      </p:sp>
      <p:sp>
        <p:nvSpPr>
          <p:cNvPr id="7" name="Równoległobok 6">
            <a:extLst>
              <a:ext uri="{FF2B5EF4-FFF2-40B4-BE49-F238E27FC236}">
                <a16:creationId xmlns:a16="http://schemas.microsoft.com/office/drawing/2014/main" id="{50382AC8-492C-4AF4-81E8-4283815661B4}"/>
              </a:ext>
            </a:extLst>
          </p:cNvPr>
          <p:cNvSpPr/>
          <p:nvPr/>
        </p:nvSpPr>
        <p:spPr>
          <a:xfrm>
            <a:off x="3027193" y="1918997"/>
            <a:ext cx="892280" cy="30503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 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686535AA-9908-461D-89E1-F12C93939256}"/>
              </a:ext>
            </a:extLst>
          </p:cNvPr>
          <p:cNvCxnSpPr>
            <a:cxnSpLocks/>
          </p:cNvCxnSpPr>
          <p:nvPr/>
        </p:nvCxnSpPr>
        <p:spPr>
          <a:xfrm flipH="1">
            <a:off x="3107536" y="1922330"/>
            <a:ext cx="85677" cy="2940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D5F48B69-FEA2-4871-8DBA-F78C2A494EA7}"/>
              </a:ext>
            </a:extLst>
          </p:cNvPr>
          <p:cNvCxnSpPr>
            <a:cxnSpLocks/>
            <a:stCxn id="7" idx="4"/>
            <a:endCxn id="20" idx="0"/>
          </p:cNvCxnSpPr>
          <p:nvPr/>
        </p:nvCxnSpPr>
        <p:spPr>
          <a:xfrm>
            <a:off x="3473333" y="2224035"/>
            <a:ext cx="2" cy="245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Sześciokąt 9">
                <a:extLst>
                  <a:ext uri="{FF2B5EF4-FFF2-40B4-BE49-F238E27FC236}">
                    <a16:creationId xmlns:a16="http://schemas.microsoft.com/office/drawing/2014/main" id="{5335A32B-183A-4EA5-BC52-8748FE70A741}"/>
                  </a:ext>
                </a:extLst>
              </p:cNvPr>
              <p:cNvSpPr/>
              <p:nvPr/>
            </p:nvSpPr>
            <p:spPr>
              <a:xfrm>
                <a:off x="2630371" y="3284984"/>
                <a:ext cx="1656185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x</m:t>
                      </m:r>
                      <m: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z</m:t>
                      </m:r>
                      <m:r>
                        <a:rPr lang="pl-PL" i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pl-PL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30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Sześciokąt 9">
                <a:extLst>
                  <a:ext uri="{FF2B5EF4-FFF2-40B4-BE49-F238E27FC236}">
                    <a16:creationId xmlns:a16="http://schemas.microsoft.com/office/drawing/2014/main" id="{5335A32B-183A-4EA5-BC52-8748FE70A7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0371" y="3284984"/>
                <a:ext cx="1656185" cy="528876"/>
              </a:xfrm>
              <a:prstGeom prst="hexagon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Łącznik: łamany 10">
            <a:extLst>
              <a:ext uri="{FF2B5EF4-FFF2-40B4-BE49-F238E27FC236}">
                <a16:creationId xmlns:a16="http://schemas.microsoft.com/office/drawing/2014/main" id="{B6176988-3E61-4499-9037-83C34F822D5F}"/>
              </a:ext>
            </a:extLst>
          </p:cNvPr>
          <p:cNvCxnSpPr>
            <a:cxnSpLocks/>
            <a:stCxn id="10" idx="3"/>
            <a:endCxn id="50" idx="0"/>
          </p:cNvCxnSpPr>
          <p:nvPr/>
        </p:nvCxnSpPr>
        <p:spPr>
          <a:xfrm rot="10800000" flipV="1">
            <a:off x="2126135" y="3549422"/>
            <a:ext cx="504237" cy="4036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Łącznik: łamany 11">
            <a:extLst>
              <a:ext uri="{FF2B5EF4-FFF2-40B4-BE49-F238E27FC236}">
                <a16:creationId xmlns:a16="http://schemas.microsoft.com/office/drawing/2014/main" id="{20C01833-4CE8-482C-8E55-34874D613F61}"/>
              </a:ext>
            </a:extLst>
          </p:cNvPr>
          <p:cNvCxnSpPr>
            <a:cxnSpLocks/>
            <a:stCxn id="10" idx="0"/>
            <a:endCxn id="25" idx="0"/>
          </p:cNvCxnSpPr>
          <p:nvPr/>
        </p:nvCxnSpPr>
        <p:spPr>
          <a:xfrm>
            <a:off x="4286556" y="3549422"/>
            <a:ext cx="860396" cy="2332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984A28F-70A9-482C-99F8-5FC10BC9E24F}"/>
              </a:ext>
            </a:extLst>
          </p:cNvPr>
          <p:cNvSpPr txBox="1"/>
          <p:nvPr/>
        </p:nvSpPr>
        <p:spPr>
          <a:xfrm>
            <a:off x="4219050" y="3241014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C78D19EA-6CAD-4052-AB8E-9C61E456F624}"/>
              </a:ext>
            </a:extLst>
          </p:cNvPr>
          <p:cNvSpPr txBox="1"/>
          <p:nvPr/>
        </p:nvSpPr>
        <p:spPr>
          <a:xfrm>
            <a:off x="2378393" y="3230659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828F497C-AA26-425B-8566-29F255E7EDB1}"/>
              </a:ext>
            </a:extLst>
          </p:cNvPr>
          <p:cNvCxnSpPr>
            <a:cxnSpLocks/>
            <a:stCxn id="16" idx="2"/>
            <a:endCxn id="7" idx="0"/>
          </p:cNvCxnSpPr>
          <p:nvPr/>
        </p:nvCxnSpPr>
        <p:spPr>
          <a:xfrm>
            <a:off x="3473333" y="1682063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CF607BE9-4818-4379-AA07-393FE67BCE0E}"/>
              </a:ext>
            </a:extLst>
          </p:cNvPr>
          <p:cNvSpPr/>
          <p:nvPr/>
        </p:nvSpPr>
        <p:spPr>
          <a:xfrm>
            <a:off x="2993718" y="1313477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83A315C3-D750-46A9-962D-8B440C5A305B}"/>
              </a:ext>
            </a:extLst>
          </p:cNvPr>
          <p:cNvSpPr/>
          <p:nvPr/>
        </p:nvSpPr>
        <p:spPr>
          <a:xfrm>
            <a:off x="1664691" y="5062377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AB8C824C-6806-4345-AA2C-223D5384ADA4}"/>
              </a:ext>
            </a:extLst>
          </p:cNvPr>
          <p:cNvSpPr/>
          <p:nvPr/>
        </p:nvSpPr>
        <p:spPr>
          <a:xfrm>
            <a:off x="2660113" y="2469129"/>
            <a:ext cx="1626443" cy="528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= 3</a:t>
            </a:r>
          </a:p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 = 0</a:t>
            </a:r>
          </a:p>
        </p:txBody>
      </p: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55F7CCAE-8403-47F3-A372-7BB81E0A300A}"/>
              </a:ext>
            </a:extLst>
          </p:cNvPr>
          <p:cNvCxnSpPr>
            <a:cxnSpLocks/>
          </p:cNvCxnSpPr>
          <p:nvPr/>
        </p:nvCxnSpPr>
        <p:spPr>
          <a:xfrm>
            <a:off x="3473333" y="2998004"/>
            <a:ext cx="0" cy="30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Prostokąt 21">
            <a:extLst>
              <a:ext uri="{FF2B5EF4-FFF2-40B4-BE49-F238E27FC236}">
                <a16:creationId xmlns:a16="http://schemas.microsoft.com/office/drawing/2014/main" id="{9906E0FD-C5AA-4A8D-BF0D-3AA0A1AEFEEC}"/>
              </a:ext>
            </a:extLst>
          </p:cNvPr>
          <p:cNvSpPr/>
          <p:nvPr/>
        </p:nvSpPr>
        <p:spPr>
          <a:xfrm>
            <a:off x="4648538" y="4348303"/>
            <a:ext cx="1066714" cy="320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 = x  + 1</a:t>
            </a:r>
          </a:p>
        </p:txBody>
      </p:sp>
      <p:cxnSp>
        <p:nvCxnSpPr>
          <p:cNvPr id="23" name="Łącznik: łamany 22">
            <a:extLst>
              <a:ext uri="{FF2B5EF4-FFF2-40B4-BE49-F238E27FC236}">
                <a16:creationId xmlns:a16="http://schemas.microsoft.com/office/drawing/2014/main" id="{8F17C949-B104-4AB6-9BFE-A151D8CDAAE7}"/>
              </a:ext>
            </a:extLst>
          </p:cNvPr>
          <p:cNvCxnSpPr>
            <a:cxnSpLocks/>
          </p:cNvCxnSpPr>
          <p:nvPr/>
        </p:nvCxnSpPr>
        <p:spPr>
          <a:xfrm rot="10800000">
            <a:off x="3473331" y="3102247"/>
            <a:ext cx="2313935" cy="2304256"/>
          </a:xfrm>
          <a:prstGeom prst="bentConnector3">
            <a:avLst>
              <a:gd name="adj1" fmla="val -117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ównoległobok 24">
            <a:extLst>
              <a:ext uri="{FF2B5EF4-FFF2-40B4-BE49-F238E27FC236}">
                <a16:creationId xmlns:a16="http://schemas.microsoft.com/office/drawing/2014/main" id="{1201AF43-5CF4-4296-A78F-7F33F811FE88}"/>
              </a:ext>
            </a:extLst>
          </p:cNvPr>
          <p:cNvSpPr/>
          <p:nvPr/>
        </p:nvSpPr>
        <p:spPr>
          <a:xfrm>
            <a:off x="4710178" y="3782702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 </a:t>
            </a:r>
          </a:p>
        </p:txBody>
      </p:sp>
      <p:cxnSp>
        <p:nvCxnSpPr>
          <p:cNvPr id="26" name="Łącznik prosty 25">
            <a:extLst>
              <a:ext uri="{FF2B5EF4-FFF2-40B4-BE49-F238E27FC236}">
                <a16:creationId xmlns:a16="http://schemas.microsoft.com/office/drawing/2014/main" id="{870CB680-724D-4945-BCA1-734BAD24A327}"/>
              </a:ext>
            </a:extLst>
          </p:cNvPr>
          <p:cNvCxnSpPr>
            <a:cxnSpLocks/>
          </p:cNvCxnSpPr>
          <p:nvPr/>
        </p:nvCxnSpPr>
        <p:spPr>
          <a:xfrm flipH="1">
            <a:off x="4798805" y="3778545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9853A99E-B448-47C4-9BF2-FDF2AD2F51A2}"/>
              </a:ext>
            </a:extLst>
          </p:cNvPr>
          <p:cNvCxnSpPr>
            <a:cxnSpLocks/>
          </p:cNvCxnSpPr>
          <p:nvPr/>
        </p:nvCxnSpPr>
        <p:spPr>
          <a:xfrm>
            <a:off x="5139331" y="4090793"/>
            <a:ext cx="0" cy="257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CC511853-BDF7-4428-A4B8-BCA5F1E23BC3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5140240" y="4666724"/>
            <a:ext cx="6712" cy="35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Łącznik: łamany 31">
            <a:extLst>
              <a:ext uri="{FF2B5EF4-FFF2-40B4-BE49-F238E27FC236}">
                <a16:creationId xmlns:a16="http://schemas.microsoft.com/office/drawing/2014/main" id="{E7B224DD-4387-460F-9E65-4ABB4BC55E5D}"/>
              </a:ext>
            </a:extLst>
          </p:cNvPr>
          <p:cNvCxnSpPr>
            <a:cxnSpLocks/>
            <a:stCxn id="43" idx="4"/>
          </p:cNvCxnSpPr>
          <p:nvPr/>
        </p:nvCxnSpPr>
        <p:spPr>
          <a:xfrm rot="16200000" flipH="1">
            <a:off x="5433683" y="5052921"/>
            <a:ext cx="66851" cy="640312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Łącznik prosty ze strzałką 33">
            <a:extLst>
              <a:ext uri="{FF2B5EF4-FFF2-40B4-BE49-F238E27FC236}">
                <a16:creationId xmlns:a16="http://schemas.microsoft.com/office/drawing/2014/main" id="{037EF3D0-B144-4CED-8576-35AEB54CE3DF}"/>
              </a:ext>
            </a:extLst>
          </p:cNvPr>
          <p:cNvCxnSpPr>
            <a:cxnSpLocks/>
            <a:stCxn id="62" idx="4"/>
          </p:cNvCxnSpPr>
          <p:nvPr/>
        </p:nvCxnSpPr>
        <p:spPr>
          <a:xfrm>
            <a:off x="2114585" y="4800650"/>
            <a:ext cx="2" cy="249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ównoległobok 42">
                <a:extLst>
                  <a:ext uri="{FF2B5EF4-FFF2-40B4-BE49-F238E27FC236}">
                    <a16:creationId xmlns:a16="http://schemas.microsoft.com/office/drawing/2014/main" id="{CC2DAB2A-3122-4603-8E4D-F92D7A5B900F}"/>
                  </a:ext>
                </a:extLst>
              </p:cNvPr>
              <p:cNvSpPr/>
              <p:nvPr/>
            </p:nvSpPr>
            <p:spPr>
              <a:xfrm>
                <a:off x="4692209" y="5018812"/>
                <a:ext cx="909485" cy="320840"/>
              </a:xfrm>
              <a:prstGeom prst="parallelogram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x</m:t>
                      </m:r>
                      <m:r>
                        <a:rPr lang="pl-PL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y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3" name="Równoległobok 42">
                <a:extLst>
                  <a:ext uri="{FF2B5EF4-FFF2-40B4-BE49-F238E27FC236}">
                    <a16:creationId xmlns:a16="http://schemas.microsoft.com/office/drawing/2014/main" id="{CC2DAB2A-3122-4603-8E4D-F92D7A5B90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2209" y="5018812"/>
                <a:ext cx="909485" cy="320840"/>
              </a:xfrm>
              <a:prstGeom prst="parallelogram">
                <a:avLst/>
              </a:prstGeom>
              <a:blipFill>
                <a:blip r:embed="rId3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Łącznik prosty 43">
            <a:extLst>
              <a:ext uri="{FF2B5EF4-FFF2-40B4-BE49-F238E27FC236}">
                <a16:creationId xmlns:a16="http://schemas.microsoft.com/office/drawing/2014/main" id="{9C767D04-B93E-4EBD-82F5-2B4A146F4B81}"/>
              </a:ext>
            </a:extLst>
          </p:cNvPr>
          <p:cNvCxnSpPr>
            <a:cxnSpLocks/>
          </p:cNvCxnSpPr>
          <p:nvPr/>
        </p:nvCxnSpPr>
        <p:spPr>
          <a:xfrm flipH="1">
            <a:off x="5426660" y="5027873"/>
            <a:ext cx="79567" cy="3208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ównoległobok 49">
                <a:extLst>
                  <a:ext uri="{FF2B5EF4-FFF2-40B4-BE49-F238E27FC236}">
                    <a16:creationId xmlns:a16="http://schemas.microsoft.com/office/drawing/2014/main" id="{EE620504-2FE3-4614-A8BE-DDB5C19BCD3C}"/>
                  </a:ext>
                </a:extLst>
              </p:cNvPr>
              <p:cNvSpPr/>
              <p:nvPr/>
            </p:nvSpPr>
            <p:spPr>
              <a:xfrm>
                <a:off x="1671391" y="3953072"/>
                <a:ext cx="909485" cy="320840"/>
              </a:xfrm>
              <a:prstGeom prst="parallelogram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y</m:t>
                      </m:r>
                      <m:r>
                        <a:rPr lang="pl-PL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pl-PL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y</m:t>
                      </m:r>
                    </m:oMath>
                  </m:oMathPara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0" name="Równoległobok 49">
                <a:extLst>
                  <a:ext uri="{FF2B5EF4-FFF2-40B4-BE49-F238E27FC236}">
                    <a16:creationId xmlns:a16="http://schemas.microsoft.com/office/drawing/2014/main" id="{EE620504-2FE3-4614-A8BE-DDB5C19BCD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391" y="3953072"/>
                <a:ext cx="909485" cy="320840"/>
              </a:xfrm>
              <a:prstGeom prst="parallelogram">
                <a:avLst/>
              </a:prstGeom>
              <a:blipFill>
                <a:blip r:embed="rId4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Łącznik prosty 50">
            <a:extLst>
              <a:ext uri="{FF2B5EF4-FFF2-40B4-BE49-F238E27FC236}">
                <a16:creationId xmlns:a16="http://schemas.microsoft.com/office/drawing/2014/main" id="{6EF28B80-417D-414B-BAB0-6254B63E4235}"/>
              </a:ext>
            </a:extLst>
          </p:cNvPr>
          <p:cNvCxnSpPr>
            <a:cxnSpLocks/>
          </p:cNvCxnSpPr>
          <p:nvPr/>
        </p:nvCxnSpPr>
        <p:spPr>
          <a:xfrm flipH="1">
            <a:off x="2406410" y="3953071"/>
            <a:ext cx="79567" cy="3208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Równoległobok 61">
            <a:extLst>
              <a:ext uri="{FF2B5EF4-FFF2-40B4-BE49-F238E27FC236}">
                <a16:creationId xmlns:a16="http://schemas.microsoft.com/office/drawing/2014/main" id="{0C14847F-CA99-4CE2-80B7-FBC04771EF5E}"/>
              </a:ext>
            </a:extLst>
          </p:cNvPr>
          <p:cNvSpPr/>
          <p:nvPr/>
        </p:nvSpPr>
        <p:spPr>
          <a:xfrm>
            <a:off x="1659842" y="4479810"/>
            <a:ext cx="909485" cy="320840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</a:t>
            </a:r>
          </a:p>
        </p:txBody>
      </p:sp>
      <p:cxnSp>
        <p:nvCxnSpPr>
          <p:cNvPr id="63" name="Łącznik prosty 62">
            <a:extLst>
              <a:ext uri="{FF2B5EF4-FFF2-40B4-BE49-F238E27FC236}">
                <a16:creationId xmlns:a16="http://schemas.microsoft.com/office/drawing/2014/main" id="{962F51A4-CE9C-4FAA-A6C8-9B239CC73881}"/>
              </a:ext>
            </a:extLst>
          </p:cNvPr>
          <p:cNvCxnSpPr>
            <a:cxnSpLocks/>
          </p:cNvCxnSpPr>
          <p:nvPr/>
        </p:nvCxnSpPr>
        <p:spPr>
          <a:xfrm flipH="1">
            <a:off x="2394960" y="4472514"/>
            <a:ext cx="79567" cy="3208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Łącznik prosty ze strzałką 63">
            <a:extLst>
              <a:ext uri="{FF2B5EF4-FFF2-40B4-BE49-F238E27FC236}">
                <a16:creationId xmlns:a16="http://schemas.microsoft.com/office/drawing/2014/main" id="{945F19B1-E18F-4485-A759-D15A55C88711}"/>
              </a:ext>
            </a:extLst>
          </p:cNvPr>
          <p:cNvCxnSpPr>
            <a:cxnSpLocks/>
          </p:cNvCxnSpPr>
          <p:nvPr/>
        </p:nvCxnSpPr>
        <p:spPr>
          <a:xfrm flipH="1">
            <a:off x="2114587" y="4280014"/>
            <a:ext cx="5774" cy="1932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8" name="Tabela 12">
            <a:extLst>
              <a:ext uri="{FF2B5EF4-FFF2-40B4-BE49-F238E27FC236}">
                <a16:creationId xmlns:a16="http://schemas.microsoft.com/office/drawing/2014/main" id="{F29659DF-65A4-4715-9FD6-DF875B36D4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660248"/>
              </p:ext>
            </p:extLst>
          </p:nvPr>
        </p:nvGraphicFramePr>
        <p:xfrm>
          <a:off x="7223667" y="1929678"/>
          <a:ext cx="2997182" cy="31475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2533">
                  <a:extLst>
                    <a:ext uri="{9D8B030D-6E8A-4147-A177-3AD203B41FA5}">
                      <a16:colId xmlns:a16="http://schemas.microsoft.com/office/drawing/2014/main" val="158374274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20664520"/>
                    </a:ext>
                  </a:extLst>
                </a:gridCol>
                <a:gridCol w="623611">
                  <a:extLst>
                    <a:ext uri="{9D8B030D-6E8A-4147-A177-3AD203B41FA5}">
                      <a16:colId xmlns:a16="http://schemas.microsoft.com/office/drawing/2014/main" val="3241485313"/>
                    </a:ext>
                  </a:extLst>
                </a:gridCol>
                <a:gridCol w="1052966">
                  <a:extLst>
                    <a:ext uri="{9D8B030D-6E8A-4147-A177-3AD203B41FA5}">
                      <a16:colId xmlns:a16="http://schemas.microsoft.com/office/drawing/2014/main" val="327578276"/>
                    </a:ext>
                  </a:extLst>
                </a:gridCol>
              </a:tblGrid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wyjście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9921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86470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90014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8379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85602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49683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843144"/>
                  </a:ext>
                </a:extLst>
              </a:tr>
            </a:tbl>
          </a:graphicData>
        </a:graphic>
      </p:graphicFrame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A5F4434-86ED-F66B-2F99-F276232D1E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23648" y="5217945"/>
            <a:ext cx="3797219" cy="76482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l-PL" dirty="0">
                <a:solidFill>
                  <a:srgbClr val="000000"/>
                </a:solidFill>
                <a:ea typeface="Cambria" panose="02040503050406030204" pitchFamily="18" charset="0"/>
              </a:rPr>
              <a:t>Odpowiedź:</a:t>
            </a:r>
          </a:p>
          <a:p>
            <a:pPr marL="0" indent="0">
              <a:buNone/>
            </a:pPr>
            <a:r>
              <a:rPr lang="pl-PL" u="sng" dirty="0">
                <a:solidFill>
                  <a:srgbClr val="000000"/>
                </a:solidFill>
                <a:ea typeface="Cambria" panose="02040503050406030204" pitchFamily="18" charset="0"/>
              </a:rPr>
              <a:t>Algorytm wypisze: -4 -5 -6 -7 1 5</a:t>
            </a:r>
            <a:endParaRPr lang="pl-PL" b="0" i="0" u="sng" dirty="0">
              <a:solidFill>
                <a:srgbClr val="000000"/>
              </a:solidFill>
              <a:effectLst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9304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327636-B20B-42A9-92C4-36E1C07C0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14. Algorytm wczytujący </a:t>
            </a:r>
            <a:r>
              <a:rPr lang="pl-PL" i="1" dirty="0"/>
              <a:t>n</a:t>
            </a:r>
            <a:r>
              <a:rPr lang="pl-PL" dirty="0"/>
              <a:t>-elementowy ciąg liczb oraz wag </a:t>
            </a:r>
            <a:br>
              <a:rPr lang="pl-PL" dirty="0"/>
            </a:br>
            <a:r>
              <a:rPr lang="pl-PL" dirty="0"/>
              <a:t>i obliczający ważoną średnią arytmetyczną podanych liczb.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F033CFA-8EFA-48EE-82B3-26A8F39D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58</a:t>
            </a:fld>
            <a:endParaRPr lang="pl-PL" dirty="0"/>
          </a:p>
        </p:txBody>
      </p:sp>
      <p:sp>
        <p:nvSpPr>
          <p:cNvPr id="62" name="Równoległobok 61">
            <a:extLst>
              <a:ext uri="{FF2B5EF4-FFF2-40B4-BE49-F238E27FC236}">
                <a16:creationId xmlns:a16="http://schemas.microsoft.com/office/drawing/2014/main" id="{248EC525-645D-7BD0-45D2-8AFB2E5B6473}"/>
              </a:ext>
            </a:extLst>
          </p:cNvPr>
          <p:cNvSpPr/>
          <p:nvPr/>
        </p:nvSpPr>
        <p:spPr>
          <a:xfrm>
            <a:off x="5256067" y="1818370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63" name="Łącznik prosty 62">
            <a:extLst>
              <a:ext uri="{FF2B5EF4-FFF2-40B4-BE49-F238E27FC236}">
                <a16:creationId xmlns:a16="http://schemas.microsoft.com/office/drawing/2014/main" id="{0DCA1F54-51E7-1DB1-8628-1C790EAF3CC9}"/>
              </a:ext>
            </a:extLst>
          </p:cNvPr>
          <p:cNvCxnSpPr>
            <a:cxnSpLocks/>
          </p:cNvCxnSpPr>
          <p:nvPr/>
        </p:nvCxnSpPr>
        <p:spPr>
          <a:xfrm flipH="1">
            <a:off x="5336409" y="1821703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Łącznik prosty ze strzałką 63">
            <a:extLst>
              <a:ext uri="{FF2B5EF4-FFF2-40B4-BE49-F238E27FC236}">
                <a16:creationId xmlns:a16="http://schemas.microsoft.com/office/drawing/2014/main" id="{9BE3F51C-7425-A7B5-8235-DE38F3791B25}"/>
              </a:ext>
            </a:extLst>
          </p:cNvPr>
          <p:cNvCxnSpPr>
            <a:cxnSpLocks/>
          </p:cNvCxnSpPr>
          <p:nvPr/>
        </p:nvCxnSpPr>
        <p:spPr>
          <a:xfrm>
            <a:off x="5697780" y="2095068"/>
            <a:ext cx="0" cy="210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Sześciokąt 64">
            <a:extLst>
              <a:ext uri="{FF2B5EF4-FFF2-40B4-BE49-F238E27FC236}">
                <a16:creationId xmlns:a16="http://schemas.microsoft.com/office/drawing/2014/main" id="{3891DE64-507A-4BA7-E9B8-F41C013A8CE1}"/>
              </a:ext>
            </a:extLst>
          </p:cNvPr>
          <p:cNvSpPr/>
          <p:nvPr/>
        </p:nvSpPr>
        <p:spPr>
          <a:xfrm>
            <a:off x="4859243" y="3394160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66" name="Łącznik: łamany 65">
            <a:extLst>
              <a:ext uri="{FF2B5EF4-FFF2-40B4-BE49-F238E27FC236}">
                <a16:creationId xmlns:a16="http://schemas.microsoft.com/office/drawing/2014/main" id="{45E5FAEE-E934-8BD3-73C2-DDCDA43C91C0}"/>
              </a:ext>
            </a:extLst>
          </p:cNvPr>
          <p:cNvCxnSpPr>
            <a:cxnSpLocks/>
          </p:cNvCxnSpPr>
          <p:nvPr/>
        </p:nvCxnSpPr>
        <p:spPr>
          <a:xfrm rot="10800000" flipV="1">
            <a:off x="4080097" y="3658309"/>
            <a:ext cx="775714" cy="237913"/>
          </a:xfrm>
          <a:prstGeom prst="bentConnector3">
            <a:avLst>
              <a:gd name="adj1" fmla="val 10003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Łącznik: łamany 66">
            <a:extLst>
              <a:ext uri="{FF2B5EF4-FFF2-40B4-BE49-F238E27FC236}">
                <a16:creationId xmlns:a16="http://schemas.microsoft.com/office/drawing/2014/main" id="{1324FFCB-DB76-C741-FF50-1B6FBC842BF7}"/>
              </a:ext>
            </a:extLst>
          </p:cNvPr>
          <p:cNvCxnSpPr>
            <a:cxnSpLocks/>
            <a:stCxn id="65" idx="0"/>
            <a:endCxn id="76" idx="0"/>
          </p:cNvCxnSpPr>
          <p:nvPr/>
        </p:nvCxnSpPr>
        <p:spPr>
          <a:xfrm>
            <a:off x="6515428" y="3658598"/>
            <a:ext cx="804708" cy="23314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pole tekstowe 67">
            <a:extLst>
              <a:ext uri="{FF2B5EF4-FFF2-40B4-BE49-F238E27FC236}">
                <a16:creationId xmlns:a16="http://schemas.microsoft.com/office/drawing/2014/main" id="{D60719A7-2A7A-B40C-7C67-6B2A894B7D34}"/>
              </a:ext>
            </a:extLst>
          </p:cNvPr>
          <p:cNvSpPr txBox="1"/>
          <p:nvPr/>
        </p:nvSpPr>
        <p:spPr>
          <a:xfrm>
            <a:off x="6447922" y="3350190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69" name="pole tekstowe 68">
            <a:extLst>
              <a:ext uri="{FF2B5EF4-FFF2-40B4-BE49-F238E27FC236}">
                <a16:creationId xmlns:a16="http://schemas.microsoft.com/office/drawing/2014/main" id="{85EB68C9-8C16-52EC-CDA8-47E85B42343A}"/>
              </a:ext>
            </a:extLst>
          </p:cNvPr>
          <p:cNvSpPr txBox="1"/>
          <p:nvPr/>
        </p:nvSpPr>
        <p:spPr>
          <a:xfrm>
            <a:off x="4607265" y="3339835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70" name="Łącznik prosty ze strzałką 69">
            <a:extLst>
              <a:ext uri="{FF2B5EF4-FFF2-40B4-BE49-F238E27FC236}">
                <a16:creationId xmlns:a16="http://schemas.microsoft.com/office/drawing/2014/main" id="{D7D56EA3-C62B-9A6B-A3E5-18F9E82C2291}"/>
              </a:ext>
            </a:extLst>
          </p:cNvPr>
          <p:cNvCxnSpPr>
            <a:cxnSpLocks/>
            <a:stCxn id="71" idx="2"/>
            <a:endCxn id="62" idx="0"/>
          </p:cNvCxnSpPr>
          <p:nvPr/>
        </p:nvCxnSpPr>
        <p:spPr>
          <a:xfrm>
            <a:off x="5702207" y="1581436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Prostokąt: zaokrąglone rogi 70">
            <a:extLst>
              <a:ext uri="{FF2B5EF4-FFF2-40B4-BE49-F238E27FC236}">
                <a16:creationId xmlns:a16="http://schemas.microsoft.com/office/drawing/2014/main" id="{D0E46CFB-9996-1A74-C60B-D8CE0E781607}"/>
              </a:ext>
            </a:extLst>
          </p:cNvPr>
          <p:cNvSpPr/>
          <p:nvPr/>
        </p:nvSpPr>
        <p:spPr>
          <a:xfrm>
            <a:off x="5222592" y="1212850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72" name="Prostokąt 71">
            <a:extLst>
              <a:ext uri="{FF2B5EF4-FFF2-40B4-BE49-F238E27FC236}">
                <a16:creationId xmlns:a16="http://schemas.microsoft.com/office/drawing/2014/main" id="{D772F4C4-CF0D-11E8-93FE-339C23872340}"/>
              </a:ext>
            </a:extLst>
          </p:cNvPr>
          <p:cNvSpPr/>
          <p:nvPr/>
        </p:nvSpPr>
        <p:spPr>
          <a:xfrm>
            <a:off x="4888985" y="2305570"/>
            <a:ext cx="1626443" cy="820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suma_l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suma_w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73" name="Łącznik prosty ze strzałką 72">
            <a:extLst>
              <a:ext uri="{FF2B5EF4-FFF2-40B4-BE49-F238E27FC236}">
                <a16:creationId xmlns:a16="http://schemas.microsoft.com/office/drawing/2014/main" id="{6A130518-9213-EBDC-0C0C-7F48924947B9}"/>
              </a:ext>
            </a:extLst>
          </p:cNvPr>
          <p:cNvCxnSpPr>
            <a:cxnSpLocks/>
            <a:stCxn id="72" idx="2"/>
          </p:cNvCxnSpPr>
          <p:nvPr/>
        </p:nvCxnSpPr>
        <p:spPr>
          <a:xfrm flipH="1">
            <a:off x="5697780" y="3125966"/>
            <a:ext cx="4427" cy="268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Prostokąt 73">
                <a:extLst>
                  <a:ext uri="{FF2B5EF4-FFF2-40B4-BE49-F238E27FC236}">
                    <a16:creationId xmlns:a16="http://schemas.microsoft.com/office/drawing/2014/main" id="{772F970E-0B50-1409-88C4-A6545184FEB3}"/>
                  </a:ext>
                </a:extLst>
              </p:cNvPr>
              <p:cNvSpPr/>
              <p:nvPr/>
            </p:nvSpPr>
            <p:spPr>
              <a:xfrm>
                <a:off x="6093137" y="5018444"/>
                <a:ext cx="2452012" cy="62909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suma_l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suma_l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l-P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pl-PL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sty m:val="p"/>
                      </m:rPr>
                      <a:rPr lang="pl-P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w</m:t>
                    </m:r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suma_w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suma_w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+ w</a:t>
                </a:r>
              </a:p>
            </p:txBody>
          </p:sp>
        </mc:Choice>
        <mc:Fallback xmlns="">
          <p:sp>
            <p:nvSpPr>
              <p:cNvPr id="74" name="Prostokąt 73">
                <a:extLst>
                  <a:ext uri="{FF2B5EF4-FFF2-40B4-BE49-F238E27FC236}">
                    <a16:creationId xmlns:a16="http://schemas.microsoft.com/office/drawing/2014/main" id="{772F970E-0B50-1409-88C4-A6545184FE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3137" y="5018444"/>
                <a:ext cx="2452012" cy="629093"/>
              </a:xfrm>
              <a:prstGeom prst="rect">
                <a:avLst/>
              </a:prstGeom>
              <a:blipFill>
                <a:blip r:embed="rId2"/>
                <a:stretch>
                  <a:fillRect l="-1975" t="-5660" r="-247" b="-1320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Łącznik: łamany 74">
            <a:extLst>
              <a:ext uri="{FF2B5EF4-FFF2-40B4-BE49-F238E27FC236}">
                <a16:creationId xmlns:a16="http://schemas.microsoft.com/office/drawing/2014/main" id="{EA7D623C-89BE-2908-010B-1F76D43D7B12}"/>
              </a:ext>
            </a:extLst>
          </p:cNvPr>
          <p:cNvCxnSpPr>
            <a:cxnSpLocks/>
          </p:cNvCxnSpPr>
          <p:nvPr/>
        </p:nvCxnSpPr>
        <p:spPr>
          <a:xfrm rot="16200000" flipV="1">
            <a:off x="5630669" y="3327186"/>
            <a:ext cx="3058910" cy="2924679"/>
          </a:xfrm>
          <a:prstGeom prst="bentConnector3">
            <a:avLst>
              <a:gd name="adj1" fmla="val 9991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Równoległobok 75">
            <a:extLst>
              <a:ext uri="{FF2B5EF4-FFF2-40B4-BE49-F238E27FC236}">
                <a16:creationId xmlns:a16="http://schemas.microsoft.com/office/drawing/2014/main" id="{4AC54FBE-EAED-B1C3-72E4-62EA0ACC94F3}"/>
              </a:ext>
            </a:extLst>
          </p:cNvPr>
          <p:cNvSpPr/>
          <p:nvPr/>
        </p:nvSpPr>
        <p:spPr>
          <a:xfrm>
            <a:off x="6883362" y="3891743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77" name="Łącznik prosty 76">
            <a:extLst>
              <a:ext uri="{FF2B5EF4-FFF2-40B4-BE49-F238E27FC236}">
                <a16:creationId xmlns:a16="http://schemas.microsoft.com/office/drawing/2014/main" id="{5D22D0CB-E46C-D676-F8C5-80E053CF15EC}"/>
              </a:ext>
            </a:extLst>
          </p:cNvPr>
          <p:cNvCxnSpPr>
            <a:cxnSpLocks/>
          </p:cNvCxnSpPr>
          <p:nvPr/>
        </p:nvCxnSpPr>
        <p:spPr>
          <a:xfrm flipH="1">
            <a:off x="6981144" y="3889778"/>
            <a:ext cx="95129" cy="3040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Łącznik prosty ze strzałką 77">
            <a:extLst>
              <a:ext uri="{FF2B5EF4-FFF2-40B4-BE49-F238E27FC236}">
                <a16:creationId xmlns:a16="http://schemas.microsoft.com/office/drawing/2014/main" id="{89EEB229-B4A7-9F67-76BB-031F6D06AB23}"/>
              </a:ext>
            </a:extLst>
          </p:cNvPr>
          <p:cNvCxnSpPr>
            <a:cxnSpLocks/>
            <a:stCxn id="76" idx="4"/>
            <a:endCxn id="82" idx="0"/>
          </p:cNvCxnSpPr>
          <p:nvPr/>
        </p:nvCxnSpPr>
        <p:spPr>
          <a:xfrm>
            <a:off x="7320136" y="4193802"/>
            <a:ext cx="1" cy="259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Prostokąt 78">
            <a:extLst>
              <a:ext uri="{FF2B5EF4-FFF2-40B4-BE49-F238E27FC236}">
                <a16:creationId xmlns:a16="http://schemas.microsoft.com/office/drawing/2014/main" id="{54278371-C60E-79F7-6BC6-6B58B9869F50}"/>
              </a:ext>
            </a:extLst>
          </p:cNvPr>
          <p:cNvSpPr/>
          <p:nvPr/>
        </p:nvSpPr>
        <p:spPr>
          <a:xfrm>
            <a:off x="6410354" y="5814765"/>
            <a:ext cx="1819564" cy="37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80" name="Łącznik prosty ze strzałką 79">
            <a:extLst>
              <a:ext uri="{FF2B5EF4-FFF2-40B4-BE49-F238E27FC236}">
                <a16:creationId xmlns:a16="http://schemas.microsoft.com/office/drawing/2014/main" id="{940AF33A-98C8-5688-7C79-0FDAA9CA83B3}"/>
              </a:ext>
            </a:extLst>
          </p:cNvPr>
          <p:cNvCxnSpPr>
            <a:cxnSpLocks/>
            <a:stCxn id="74" idx="2"/>
            <a:endCxn id="79" idx="0"/>
          </p:cNvCxnSpPr>
          <p:nvPr/>
        </p:nvCxnSpPr>
        <p:spPr>
          <a:xfrm>
            <a:off x="7319143" y="5647537"/>
            <a:ext cx="993" cy="167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Łącznik: łamany 80">
            <a:extLst>
              <a:ext uri="{FF2B5EF4-FFF2-40B4-BE49-F238E27FC236}">
                <a16:creationId xmlns:a16="http://schemas.microsoft.com/office/drawing/2014/main" id="{A41C21B5-76B3-522E-E74C-D2645697F8DF}"/>
              </a:ext>
            </a:extLst>
          </p:cNvPr>
          <p:cNvCxnSpPr>
            <a:cxnSpLocks/>
            <a:stCxn id="79" idx="2"/>
          </p:cNvCxnSpPr>
          <p:nvPr/>
        </p:nvCxnSpPr>
        <p:spPr>
          <a:xfrm rot="16200000" flipH="1">
            <a:off x="7904247" y="5600764"/>
            <a:ext cx="134106" cy="130232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ównoległobok 81">
            <a:extLst>
              <a:ext uri="{FF2B5EF4-FFF2-40B4-BE49-F238E27FC236}">
                <a16:creationId xmlns:a16="http://schemas.microsoft.com/office/drawing/2014/main" id="{08D86EF0-EBF3-A05E-3024-CD469D8CA2C7}"/>
              </a:ext>
            </a:extLst>
          </p:cNvPr>
          <p:cNvSpPr/>
          <p:nvPr/>
        </p:nvSpPr>
        <p:spPr>
          <a:xfrm>
            <a:off x="6883363" y="4452910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 </a:t>
            </a:r>
          </a:p>
        </p:txBody>
      </p:sp>
      <p:cxnSp>
        <p:nvCxnSpPr>
          <p:cNvPr id="83" name="Łącznik prosty 82">
            <a:extLst>
              <a:ext uri="{FF2B5EF4-FFF2-40B4-BE49-F238E27FC236}">
                <a16:creationId xmlns:a16="http://schemas.microsoft.com/office/drawing/2014/main" id="{6D4E6FE2-910B-2080-E225-45D25E3074ED}"/>
              </a:ext>
            </a:extLst>
          </p:cNvPr>
          <p:cNvCxnSpPr>
            <a:cxnSpLocks/>
          </p:cNvCxnSpPr>
          <p:nvPr/>
        </p:nvCxnSpPr>
        <p:spPr>
          <a:xfrm flipH="1">
            <a:off x="6981144" y="4450945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Łącznik prosty ze strzałką 83">
            <a:extLst>
              <a:ext uri="{FF2B5EF4-FFF2-40B4-BE49-F238E27FC236}">
                <a16:creationId xmlns:a16="http://schemas.microsoft.com/office/drawing/2014/main" id="{C31E8494-E4DA-F16F-AED0-D79888936BC0}"/>
              </a:ext>
            </a:extLst>
          </p:cNvPr>
          <p:cNvCxnSpPr>
            <a:cxnSpLocks/>
            <a:stCxn id="82" idx="4"/>
            <a:endCxn id="74" idx="0"/>
          </p:cNvCxnSpPr>
          <p:nvPr/>
        </p:nvCxnSpPr>
        <p:spPr>
          <a:xfrm flipH="1">
            <a:off x="7319143" y="4754969"/>
            <a:ext cx="994" cy="263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Prostokąt: zaokrąglone rogi 84">
            <a:extLst>
              <a:ext uri="{FF2B5EF4-FFF2-40B4-BE49-F238E27FC236}">
                <a16:creationId xmlns:a16="http://schemas.microsoft.com/office/drawing/2014/main" id="{16D6FBE6-952D-EDFE-7CE7-1EA2423EEF31}"/>
              </a:ext>
            </a:extLst>
          </p:cNvPr>
          <p:cNvSpPr/>
          <p:nvPr/>
        </p:nvSpPr>
        <p:spPr>
          <a:xfrm>
            <a:off x="2402248" y="5960245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86" name="Równoległobok 85">
            <a:extLst>
              <a:ext uri="{FF2B5EF4-FFF2-40B4-BE49-F238E27FC236}">
                <a16:creationId xmlns:a16="http://schemas.microsoft.com/office/drawing/2014/main" id="{3D0F3AA2-94AD-8175-1533-796CBC262E61}"/>
              </a:ext>
            </a:extLst>
          </p:cNvPr>
          <p:cNvSpPr/>
          <p:nvPr/>
        </p:nvSpPr>
        <p:spPr>
          <a:xfrm>
            <a:off x="2101738" y="5327368"/>
            <a:ext cx="1535430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sw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87" name="Łącznik prosty 86">
            <a:extLst>
              <a:ext uri="{FF2B5EF4-FFF2-40B4-BE49-F238E27FC236}">
                <a16:creationId xmlns:a16="http://schemas.microsoft.com/office/drawing/2014/main" id="{122B97B4-8033-70A7-3E6D-688C5A3D99EF}"/>
              </a:ext>
            </a:extLst>
          </p:cNvPr>
          <p:cNvCxnSpPr>
            <a:cxnSpLocks/>
          </p:cNvCxnSpPr>
          <p:nvPr/>
        </p:nvCxnSpPr>
        <p:spPr>
          <a:xfrm flipH="1">
            <a:off x="3415489" y="5333769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Łącznik prosty ze strzałką 87">
            <a:extLst>
              <a:ext uri="{FF2B5EF4-FFF2-40B4-BE49-F238E27FC236}">
                <a16:creationId xmlns:a16="http://schemas.microsoft.com/office/drawing/2014/main" id="{820F56FE-7EE9-2C98-48D6-7B7B2DDCB9D0}"/>
              </a:ext>
            </a:extLst>
          </p:cNvPr>
          <p:cNvCxnSpPr>
            <a:cxnSpLocks/>
          </p:cNvCxnSpPr>
          <p:nvPr/>
        </p:nvCxnSpPr>
        <p:spPr>
          <a:xfrm>
            <a:off x="2855640" y="5720386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Prostokąt 88">
                <a:extLst>
                  <a:ext uri="{FF2B5EF4-FFF2-40B4-BE49-F238E27FC236}">
                    <a16:creationId xmlns:a16="http://schemas.microsoft.com/office/drawing/2014/main" id="{96076A3C-013D-7DA0-1C0A-080F53AD6497}"/>
                  </a:ext>
                </a:extLst>
              </p:cNvPr>
              <p:cNvSpPr/>
              <p:nvPr/>
            </p:nvSpPr>
            <p:spPr>
              <a:xfrm>
                <a:off x="2101738" y="4557503"/>
                <a:ext cx="1565412" cy="46329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sw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suma</m:t>
                        </m:r>
                        <m: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_</m:t>
                        </m:r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l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suma</m:t>
                        </m:r>
                        <m: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_</m:t>
                        </m:r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w</m:t>
                        </m:r>
                      </m:den>
                    </m:f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9" name="Prostokąt 88">
                <a:extLst>
                  <a:ext uri="{FF2B5EF4-FFF2-40B4-BE49-F238E27FC236}">
                    <a16:creationId xmlns:a16="http://schemas.microsoft.com/office/drawing/2014/main" id="{96076A3C-013D-7DA0-1C0A-080F53AD64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1738" y="4557503"/>
                <a:ext cx="1565412" cy="463290"/>
              </a:xfrm>
              <a:prstGeom prst="rect">
                <a:avLst/>
              </a:prstGeom>
              <a:blipFill>
                <a:blip r:embed="rId3"/>
                <a:stretch>
                  <a:fillRect b="-506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0" name="Łącznik prosty ze strzałką 89">
            <a:extLst>
              <a:ext uri="{FF2B5EF4-FFF2-40B4-BE49-F238E27FC236}">
                <a16:creationId xmlns:a16="http://schemas.microsoft.com/office/drawing/2014/main" id="{1D21B450-0532-3C48-8586-1D7673660382}"/>
              </a:ext>
            </a:extLst>
          </p:cNvPr>
          <p:cNvCxnSpPr>
            <a:cxnSpLocks/>
          </p:cNvCxnSpPr>
          <p:nvPr/>
        </p:nvCxnSpPr>
        <p:spPr>
          <a:xfrm>
            <a:off x="2854852" y="5025793"/>
            <a:ext cx="1879" cy="307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eściokąt 3">
                <a:extLst>
                  <a:ext uri="{FF2B5EF4-FFF2-40B4-BE49-F238E27FC236}">
                    <a16:creationId xmlns:a16="http://schemas.microsoft.com/office/drawing/2014/main" id="{86F6F247-B859-63A4-FDC6-17DCFA335271}"/>
                  </a:ext>
                </a:extLst>
              </p:cNvPr>
              <p:cNvSpPr/>
              <p:nvPr/>
            </p:nvSpPr>
            <p:spPr>
              <a:xfrm>
                <a:off x="2999657" y="3906305"/>
                <a:ext cx="1969820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suma_w </a:t>
                </a:r>
                <a14:m>
                  <m:oMath xmlns:m="http://schemas.openxmlformats.org/officeDocument/2006/math">
                    <m:r>
                      <a:rPr lang="pl-P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==</m:t>
                    </m:r>
                  </m:oMath>
                </a14:m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0</a:t>
                </a:r>
              </a:p>
            </p:txBody>
          </p:sp>
        </mc:Choice>
        <mc:Fallback xmlns="">
          <p:sp>
            <p:nvSpPr>
              <p:cNvPr id="4" name="Sześciokąt 3">
                <a:extLst>
                  <a:ext uri="{FF2B5EF4-FFF2-40B4-BE49-F238E27FC236}">
                    <a16:creationId xmlns:a16="http://schemas.microsoft.com/office/drawing/2014/main" id="{86F6F247-B859-63A4-FDC6-17DCFA3352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7" y="3906305"/>
                <a:ext cx="1969820" cy="528876"/>
              </a:xfrm>
              <a:prstGeom prst="hexagon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Łącznik: łamany 4">
            <a:extLst>
              <a:ext uri="{FF2B5EF4-FFF2-40B4-BE49-F238E27FC236}">
                <a16:creationId xmlns:a16="http://schemas.microsoft.com/office/drawing/2014/main" id="{C0B45CA1-14BE-CCE1-9699-F8F5A9A187F3}"/>
              </a:ext>
            </a:extLst>
          </p:cNvPr>
          <p:cNvCxnSpPr>
            <a:cxnSpLocks/>
            <a:stCxn id="4" idx="3"/>
            <a:endCxn id="89" idx="0"/>
          </p:cNvCxnSpPr>
          <p:nvPr/>
        </p:nvCxnSpPr>
        <p:spPr>
          <a:xfrm rot="10800000" flipV="1">
            <a:off x="2884445" y="4170743"/>
            <a:ext cx="115213" cy="3867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8965827-7C41-73D4-944B-D430E49E5411}"/>
              </a:ext>
            </a:extLst>
          </p:cNvPr>
          <p:cNvSpPr txBox="1"/>
          <p:nvPr/>
        </p:nvSpPr>
        <p:spPr>
          <a:xfrm>
            <a:off x="4846846" y="3874342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FB418795-E171-8959-CEEB-BCA1B71A7CCA}"/>
              </a:ext>
            </a:extLst>
          </p:cNvPr>
          <p:cNvSpPr txBox="1"/>
          <p:nvPr/>
        </p:nvSpPr>
        <p:spPr>
          <a:xfrm>
            <a:off x="2764438" y="3874342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F8C34B51-36DE-A9B4-9780-BD4160EA862C}"/>
              </a:ext>
            </a:extLst>
          </p:cNvPr>
          <p:cNvCxnSpPr>
            <a:cxnSpLocks/>
            <a:stCxn id="4" idx="0"/>
            <a:endCxn id="15" idx="0"/>
          </p:cNvCxnSpPr>
          <p:nvPr/>
        </p:nvCxnSpPr>
        <p:spPr>
          <a:xfrm>
            <a:off x="4969477" y="4170743"/>
            <a:ext cx="88897" cy="39176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ównoległobok 14">
            <a:extLst>
              <a:ext uri="{FF2B5EF4-FFF2-40B4-BE49-F238E27FC236}">
                <a16:creationId xmlns:a16="http://schemas.microsoft.com/office/drawing/2014/main" id="{34039368-82D5-0CCB-0EB8-F81BD5C0D56F}"/>
              </a:ext>
            </a:extLst>
          </p:cNvPr>
          <p:cNvSpPr/>
          <p:nvPr/>
        </p:nvSpPr>
        <p:spPr>
          <a:xfrm>
            <a:off x="4001662" y="4562505"/>
            <a:ext cx="2113423" cy="463290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„Suma wag nie może być równa 0.”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AA00661E-D576-39DA-5904-95F9F49E7EB9}"/>
              </a:ext>
            </a:extLst>
          </p:cNvPr>
          <p:cNvSpPr txBox="1"/>
          <p:nvPr/>
        </p:nvSpPr>
        <p:spPr>
          <a:xfrm>
            <a:off x="7956612" y="1574665"/>
            <a:ext cx="223224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l-PL" dirty="0" err="1">
                <a:latin typeface="Cambria" panose="02040503050406030204" pitchFamily="18" charset="0"/>
                <a:ea typeface="Cambria" panose="02040503050406030204" pitchFamily="18" charset="0"/>
              </a:rPr>
              <a:t>suma_l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 – suma liczb</a:t>
            </a:r>
          </a:p>
          <a:p>
            <a:r>
              <a:rPr lang="pl-PL" dirty="0" err="1">
                <a:latin typeface="Cambria" panose="02040503050406030204" pitchFamily="18" charset="0"/>
                <a:ea typeface="Cambria" panose="02040503050406030204" pitchFamily="18" charset="0"/>
              </a:rPr>
              <a:t>suma_w</a:t>
            </a:r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 – suma wag</a:t>
            </a:r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381F6A3F-A19F-1ABE-6618-D97D39E31AF4}"/>
              </a:ext>
            </a:extLst>
          </p:cNvPr>
          <p:cNvCxnSpPr>
            <a:cxnSpLocks/>
          </p:cNvCxnSpPr>
          <p:nvPr/>
        </p:nvCxnSpPr>
        <p:spPr>
          <a:xfrm flipH="1">
            <a:off x="5868154" y="4562589"/>
            <a:ext cx="139378" cy="4632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Łącznik: łamany 32">
            <a:extLst>
              <a:ext uri="{FF2B5EF4-FFF2-40B4-BE49-F238E27FC236}">
                <a16:creationId xmlns:a16="http://schemas.microsoft.com/office/drawing/2014/main" id="{8AA6648C-9DB9-2C64-C8D4-CEA937D6CC32}"/>
              </a:ext>
            </a:extLst>
          </p:cNvPr>
          <p:cNvCxnSpPr>
            <a:cxnSpLocks/>
            <a:stCxn id="15" idx="4"/>
          </p:cNvCxnSpPr>
          <p:nvPr/>
        </p:nvCxnSpPr>
        <p:spPr>
          <a:xfrm rot="5400000">
            <a:off x="3561932" y="4318325"/>
            <a:ext cx="788972" cy="220391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23493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4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0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5" grpId="0" animBg="1"/>
      <p:bldP spid="65" grpId="1" animBg="1"/>
      <p:bldP spid="68" grpId="0"/>
      <p:bldP spid="68" grpId="1"/>
      <p:bldP spid="69" grpId="0"/>
      <p:bldP spid="69" grpId="1"/>
      <p:bldP spid="71" grpId="0" animBg="1"/>
      <p:bldP spid="71" grpId="1" animBg="1"/>
      <p:bldP spid="72" grpId="0" animBg="1"/>
      <p:bldP spid="72" grpId="1" animBg="1"/>
      <p:bldP spid="74" grpId="0" animBg="1"/>
      <p:bldP spid="74" grpId="1" animBg="1"/>
      <p:bldP spid="76" grpId="0" animBg="1"/>
      <p:bldP spid="76" grpId="1" animBg="1"/>
      <p:bldP spid="79" grpId="0" animBg="1"/>
      <p:bldP spid="79" grpId="1" animBg="1"/>
      <p:bldP spid="82" grpId="0" animBg="1"/>
      <p:bldP spid="82" grpId="1" animBg="1"/>
      <p:bldP spid="85" grpId="0" animBg="1"/>
      <p:bldP spid="85" grpId="1" animBg="1"/>
      <p:bldP spid="86" grpId="0" animBg="1"/>
      <p:bldP spid="86" grpId="1" animBg="1"/>
      <p:bldP spid="89" grpId="0" animBg="1"/>
      <p:bldP spid="89" grpId="1" animBg="1"/>
      <p:bldP spid="4" grpId="0" animBg="1"/>
      <p:bldP spid="4" grpId="1" animBg="1"/>
      <p:bldP spid="6" grpId="0"/>
      <p:bldP spid="6" grpId="1"/>
      <p:bldP spid="7" grpId="0"/>
      <p:bldP spid="7" grpId="1"/>
      <p:bldP spid="15" grpId="0" animBg="1"/>
      <p:bldP spid="15" grpId="1" animBg="1"/>
      <p:bldP spid="25" grpId="0" animBg="1"/>
      <p:bldP spid="25" grpId="1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327636-B20B-42A9-92C4-36E1C07C0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Zad. 14. Algorytm wczytujący </a:t>
            </a:r>
            <a:r>
              <a:rPr lang="pl-PL" i="1" dirty="0"/>
              <a:t>n</a:t>
            </a:r>
            <a:r>
              <a:rPr lang="pl-PL" dirty="0"/>
              <a:t>-elementowy ciąg liczb oraz wag </a:t>
            </a:r>
            <a:br>
              <a:rPr lang="pl-PL" dirty="0"/>
            </a:br>
            <a:r>
              <a:rPr lang="pl-PL" dirty="0"/>
              <a:t>i obliczający ważoną średnią arytmetyczną podanych liczb.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F033CFA-8EFA-48EE-82B3-26A8F39D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59</a:t>
            </a:fld>
            <a:endParaRPr lang="pl-PL" dirty="0"/>
          </a:p>
        </p:txBody>
      </p:sp>
      <p:graphicFrame>
        <p:nvGraphicFramePr>
          <p:cNvPr id="15" name="Tabela 12">
            <a:extLst>
              <a:ext uri="{FF2B5EF4-FFF2-40B4-BE49-F238E27FC236}">
                <a16:creationId xmlns:a16="http://schemas.microsoft.com/office/drawing/2014/main" id="{884D7DD9-A525-57C1-8D5A-21ED3D95A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500410"/>
              </p:ext>
            </p:extLst>
          </p:nvPr>
        </p:nvGraphicFramePr>
        <p:xfrm>
          <a:off x="6067330" y="2425194"/>
          <a:ext cx="6001044" cy="25075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3993">
                  <a:extLst>
                    <a:ext uri="{9D8B030D-6E8A-4147-A177-3AD203B41FA5}">
                      <a16:colId xmlns:a16="http://schemas.microsoft.com/office/drawing/2014/main" val="362676481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534556033"/>
                    </a:ext>
                  </a:extLst>
                </a:gridCol>
                <a:gridCol w="1232577">
                  <a:extLst>
                    <a:ext uri="{9D8B030D-6E8A-4147-A177-3AD203B41FA5}">
                      <a16:colId xmlns:a16="http://schemas.microsoft.com/office/drawing/2014/main" val="1583742742"/>
                    </a:ext>
                  </a:extLst>
                </a:gridCol>
                <a:gridCol w="362625">
                  <a:extLst>
                    <a:ext uri="{9D8B030D-6E8A-4147-A177-3AD203B41FA5}">
                      <a16:colId xmlns:a16="http://schemas.microsoft.com/office/drawing/2014/main" val="2720664520"/>
                    </a:ext>
                  </a:extLst>
                </a:gridCol>
                <a:gridCol w="529320">
                  <a:extLst>
                    <a:ext uri="{9D8B030D-6E8A-4147-A177-3AD203B41FA5}">
                      <a16:colId xmlns:a16="http://schemas.microsoft.com/office/drawing/2014/main" val="3241485313"/>
                    </a:ext>
                  </a:extLst>
                </a:gridCol>
                <a:gridCol w="529320">
                  <a:extLst>
                    <a:ext uri="{9D8B030D-6E8A-4147-A177-3AD203B41FA5}">
                      <a16:colId xmlns:a16="http://schemas.microsoft.com/office/drawing/2014/main" val="2443677483"/>
                    </a:ext>
                  </a:extLst>
                </a:gridCol>
                <a:gridCol w="658526">
                  <a:extLst>
                    <a:ext uri="{9D8B030D-6E8A-4147-A177-3AD203B41FA5}">
                      <a16:colId xmlns:a16="http://schemas.microsoft.com/office/drawing/2014/main" val="3255173934"/>
                    </a:ext>
                  </a:extLst>
                </a:gridCol>
                <a:gridCol w="976531">
                  <a:extLst>
                    <a:ext uri="{9D8B030D-6E8A-4147-A177-3AD203B41FA5}">
                      <a16:colId xmlns:a16="http://schemas.microsoft.com/office/drawing/2014/main" val="327578276"/>
                    </a:ext>
                  </a:extLst>
                </a:gridCol>
              </a:tblGrid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suma_liczb</a:t>
                      </a:r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suma_wag</a:t>
                      </a:r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sw</a:t>
                      </a:r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wyjście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9921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864706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90014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8379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856023"/>
                  </a:ext>
                </a:extLst>
              </a:tr>
              <a:tr h="417919"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u="none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336386"/>
                  </a:ext>
                </a:extLst>
              </a:tr>
            </a:tbl>
          </a:graphicData>
        </a:graphic>
      </p:graphicFrame>
      <p:sp>
        <p:nvSpPr>
          <p:cNvPr id="17" name="pole tekstowe 16">
            <a:extLst>
              <a:ext uri="{FF2B5EF4-FFF2-40B4-BE49-F238E27FC236}">
                <a16:creationId xmlns:a16="http://schemas.microsoft.com/office/drawing/2014/main" id="{A9708564-71BE-9E84-8294-281D866EF9BF}"/>
              </a:ext>
            </a:extLst>
          </p:cNvPr>
          <p:cNvSpPr txBox="1"/>
          <p:nvPr/>
        </p:nvSpPr>
        <p:spPr>
          <a:xfrm>
            <a:off x="6556230" y="1337821"/>
            <a:ext cx="501340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</a:rPr>
              <a:t>Tabela pamięci dla danych wejściowych: [3, 4.5, 3, 4, 5, 3.5, 2]</a:t>
            </a:r>
          </a:p>
        </p:txBody>
      </p:sp>
      <p:sp>
        <p:nvSpPr>
          <p:cNvPr id="4" name="Równoległobok 3">
            <a:extLst>
              <a:ext uri="{FF2B5EF4-FFF2-40B4-BE49-F238E27FC236}">
                <a16:creationId xmlns:a16="http://schemas.microsoft.com/office/drawing/2014/main" id="{97421FEA-23B2-8880-2845-7D65308CE06C}"/>
              </a:ext>
            </a:extLst>
          </p:cNvPr>
          <p:cNvSpPr/>
          <p:nvPr/>
        </p:nvSpPr>
        <p:spPr>
          <a:xfrm>
            <a:off x="3294730" y="1816997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0D5602CF-1569-1692-760E-506EF68C9555}"/>
              </a:ext>
            </a:extLst>
          </p:cNvPr>
          <p:cNvCxnSpPr>
            <a:cxnSpLocks/>
          </p:cNvCxnSpPr>
          <p:nvPr/>
        </p:nvCxnSpPr>
        <p:spPr>
          <a:xfrm flipH="1">
            <a:off x="3375072" y="1820330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id="{C1E9D11E-F6BC-2686-5D02-77A55B7F1415}"/>
              </a:ext>
            </a:extLst>
          </p:cNvPr>
          <p:cNvCxnSpPr>
            <a:cxnSpLocks/>
          </p:cNvCxnSpPr>
          <p:nvPr/>
        </p:nvCxnSpPr>
        <p:spPr>
          <a:xfrm>
            <a:off x="3736443" y="2093695"/>
            <a:ext cx="0" cy="210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Sześciokąt 6">
            <a:extLst>
              <a:ext uri="{FF2B5EF4-FFF2-40B4-BE49-F238E27FC236}">
                <a16:creationId xmlns:a16="http://schemas.microsoft.com/office/drawing/2014/main" id="{48439614-5A3B-119E-CAC6-76EE82938E14}"/>
              </a:ext>
            </a:extLst>
          </p:cNvPr>
          <p:cNvSpPr/>
          <p:nvPr/>
        </p:nvSpPr>
        <p:spPr>
          <a:xfrm>
            <a:off x="2897906" y="3392787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8" name="Łącznik: łamany 7">
            <a:extLst>
              <a:ext uri="{FF2B5EF4-FFF2-40B4-BE49-F238E27FC236}">
                <a16:creationId xmlns:a16="http://schemas.microsoft.com/office/drawing/2014/main" id="{0D4B9F9A-1EC9-0E84-606A-4F96BE90130E}"/>
              </a:ext>
            </a:extLst>
          </p:cNvPr>
          <p:cNvCxnSpPr>
            <a:cxnSpLocks/>
          </p:cNvCxnSpPr>
          <p:nvPr/>
        </p:nvCxnSpPr>
        <p:spPr>
          <a:xfrm rot="10800000" flipV="1">
            <a:off x="2118760" y="3656936"/>
            <a:ext cx="775714" cy="237913"/>
          </a:xfrm>
          <a:prstGeom prst="bentConnector3">
            <a:avLst>
              <a:gd name="adj1" fmla="val 10003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2A0B421F-08C1-EBD1-62F1-D699F502E271}"/>
              </a:ext>
            </a:extLst>
          </p:cNvPr>
          <p:cNvCxnSpPr>
            <a:cxnSpLocks/>
            <a:stCxn id="7" idx="0"/>
            <a:endCxn id="20" idx="0"/>
          </p:cNvCxnSpPr>
          <p:nvPr/>
        </p:nvCxnSpPr>
        <p:spPr>
          <a:xfrm>
            <a:off x="4554091" y="3657225"/>
            <a:ext cx="804708" cy="23314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4197943-3803-5F84-E6BE-C2E1A1BC8259}"/>
              </a:ext>
            </a:extLst>
          </p:cNvPr>
          <p:cNvSpPr txBox="1"/>
          <p:nvPr/>
        </p:nvSpPr>
        <p:spPr>
          <a:xfrm>
            <a:off x="4486585" y="3348817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125F010E-21A4-A692-5EF3-3143E721EA15}"/>
              </a:ext>
            </a:extLst>
          </p:cNvPr>
          <p:cNvSpPr txBox="1"/>
          <p:nvPr/>
        </p:nvSpPr>
        <p:spPr>
          <a:xfrm>
            <a:off x="2645928" y="3338462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9E30A9BF-D407-A1A2-1B2D-A2281053CCF2}"/>
              </a:ext>
            </a:extLst>
          </p:cNvPr>
          <p:cNvCxnSpPr>
            <a:cxnSpLocks/>
            <a:stCxn id="13" idx="2"/>
            <a:endCxn id="4" idx="0"/>
          </p:cNvCxnSpPr>
          <p:nvPr/>
        </p:nvCxnSpPr>
        <p:spPr>
          <a:xfrm>
            <a:off x="3740870" y="1580063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6DC3EAE2-603A-FE84-D138-56A4749C8CDE}"/>
              </a:ext>
            </a:extLst>
          </p:cNvPr>
          <p:cNvSpPr/>
          <p:nvPr/>
        </p:nvSpPr>
        <p:spPr>
          <a:xfrm>
            <a:off x="3261255" y="1211477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C4EE905D-A311-091D-1A04-627B3EF66889}"/>
              </a:ext>
            </a:extLst>
          </p:cNvPr>
          <p:cNvSpPr/>
          <p:nvPr/>
        </p:nvSpPr>
        <p:spPr>
          <a:xfrm>
            <a:off x="2927648" y="2304197"/>
            <a:ext cx="1626443" cy="820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suma_l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suma_w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EBF3F8EC-AFBF-F76B-7967-77BEAE85917F}"/>
              </a:ext>
            </a:extLst>
          </p:cNvPr>
          <p:cNvCxnSpPr>
            <a:cxnSpLocks/>
            <a:stCxn id="14" idx="2"/>
          </p:cNvCxnSpPr>
          <p:nvPr/>
        </p:nvCxnSpPr>
        <p:spPr>
          <a:xfrm flipH="1">
            <a:off x="3736443" y="3124593"/>
            <a:ext cx="4427" cy="268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rostokąt 17">
                <a:extLst>
                  <a:ext uri="{FF2B5EF4-FFF2-40B4-BE49-F238E27FC236}">
                    <a16:creationId xmlns:a16="http://schemas.microsoft.com/office/drawing/2014/main" id="{B8D9E547-3F1F-E582-4CC8-BF50CE0DDF2E}"/>
                  </a:ext>
                </a:extLst>
              </p:cNvPr>
              <p:cNvSpPr/>
              <p:nvPr/>
            </p:nvSpPr>
            <p:spPr>
              <a:xfrm>
                <a:off x="4131800" y="5017071"/>
                <a:ext cx="2452012" cy="62909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suma_l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suma_l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l-P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pl-PL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sty m:val="p"/>
                      </m:rPr>
                      <a:rPr lang="pl-P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w</m:t>
                    </m:r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suma_w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suma_w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+ w</a:t>
                </a:r>
              </a:p>
            </p:txBody>
          </p:sp>
        </mc:Choice>
        <mc:Fallback xmlns="">
          <p:sp>
            <p:nvSpPr>
              <p:cNvPr id="18" name="Prostokąt 17">
                <a:extLst>
                  <a:ext uri="{FF2B5EF4-FFF2-40B4-BE49-F238E27FC236}">
                    <a16:creationId xmlns:a16="http://schemas.microsoft.com/office/drawing/2014/main" id="{B8D9E547-3F1F-E582-4CC8-BF50CE0DDF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800" y="5017071"/>
                <a:ext cx="2452012" cy="629093"/>
              </a:xfrm>
              <a:prstGeom prst="rect">
                <a:avLst/>
              </a:prstGeom>
              <a:blipFill>
                <a:blip r:embed="rId2"/>
                <a:stretch>
                  <a:fillRect l="-1975" t="-5660" r="-247" b="-1320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Łącznik: łamany 18">
            <a:extLst>
              <a:ext uri="{FF2B5EF4-FFF2-40B4-BE49-F238E27FC236}">
                <a16:creationId xmlns:a16="http://schemas.microsoft.com/office/drawing/2014/main" id="{282DC9AA-5C24-65F0-08A0-9088467AD556}"/>
              </a:ext>
            </a:extLst>
          </p:cNvPr>
          <p:cNvCxnSpPr>
            <a:cxnSpLocks/>
          </p:cNvCxnSpPr>
          <p:nvPr/>
        </p:nvCxnSpPr>
        <p:spPr>
          <a:xfrm rot="16200000" flipV="1">
            <a:off x="3669332" y="3325813"/>
            <a:ext cx="3058910" cy="2924679"/>
          </a:xfrm>
          <a:prstGeom prst="bentConnector3">
            <a:avLst>
              <a:gd name="adj1" fmla="val 9991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ównoległobok 19">
            <a:extLst>
              <a:ext uri="{FF2B5EF4-FFF2-40B4-BE49-F238E27FC236}">
                <a16:creationId xmlns:a16="http://schemas.microsoft.com/office/drawing/2014/main" id="{13DD6211-C5A3-64FA-246D-FE4E0DD2A8E9}"/>
              </a:ext>
            </a:extLst>
          </p:cNvPr>
          <p:cNvSpPr/>
          <p:nvPr/>
        </p:nvSpPr>
        <p:spPr>
          <a:xfrm>
            <a:off x="4922025" y="3890370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DA941EF1-4502-3116-9CF9-28FC4BE6B81F}"/>
              </a:ext>
            </a:extLst>
          </p:cNvPr>
          <p:cNvCxnSpPr>
            <a:cxnSpLocks/>
          </p:cNvCxnSpPr>
          <p:nvPr/>
        </p:nvCxnSpPr>
        <p:spPr>
          <a:xfrm flipH="1">
            <a:off x="5019807" y="3888405"/>
            <a:ext cx="95129" cy="3040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BA6746DB-2AD3-3127-75A8-A56595928641}"/>
              </a:ext>
            </a:extLst>
          </p:cNvPr>
          <p:cNvCxnSpPr>
            <a:cxnSpLocks/>
            <a:stCxn id="20" idx="4"/>
            <a:endCxn id="26" idx="0"/>
          </p:cNvCxnSpPr>
          <p:nvPr/>
        </p:nvCxnSpPr>
        <p:spPr>
          <a:xfrm>
            <a:off x="5358799" y="4192429"/>
            <a:ext cx="1" cy="259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Prostokąt 22">
            <a:extLst>
              <a:ext uri="{FF2B5EF4-FFF2-40B4-BE49-F238E27FC236}">
                <a16:creationId xmlns:a16="http://schemas.microsoft.com/office/drawing/2014/main" id="{E965EE2B-8A5B-E889-734F-E47CF4AB8A2A}"/>
              </a:ext>
            </a:extLst>
          </p:cNvPr>
          <p:cNvSpPr/>
          <p:nvPr/>
        </p:nvSpPr>
        <p:spPr>
          <a:xfrm>
            <a:off x="4449017" y="5813392"/>
            <a:ext cx="1819564" cy="37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509FD15E-7C90-DEED-F84A-B7C97B8345B7}"/>
              </a:ext>
            </a:extLst>
          </p:cNvPr>
          <p:cNvCxnSpPr>
            <a:cxnSpLocks/>
            <a:stCxn id="18" idx="2"/>
            <a:endCxn id="23" idx="0"/>
          </p:cNvCxnSpPr>
          <p:nvPr/>
        </p:nvCxnSpPr>
        <p:spPr>
          <a:xfrm>
            <a:off x="5357806" y="5646164"/>
            <a:ext cx="993" cy="167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Łącznik: łamany 24">
            <a:extLst>
              <a:ext uri="{FF2B5EF4-FFF2-40B4-BE49-F238E27FC236}">
                <a16:creationId xmlns:a16="http://schemas.microsoft.com/office/drawing/2014/main" id="{EF303F85-3D8C-C6EB-BCA6-10F860FC25E5}"/>
              </a:ext>
            </a:extLst>
          </p:cNvPr>
          <p:cNvCxnSpPr>
            <a:cxnSpLocks/>
            <a:stCxn id="23" idx="2"/>
          </p:cNvCxnSpPr>
          <p:nvPr/>
        </p:nvCxnSpPr>
        <p:spPr>
          <a:xfrm rot="16200000" flipH="1">
            <a:off x="5942910" y="5599391"/>
            <a:ext cx="134106" cy="130232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ównoległobok 25">
            <a:extLst>
              <a:ext uri="{FF2B5EF4-FFF2-40B4-BE49-F238E27FC236}">
                <a16:creationId xmlns:a16="http://schemas.microsoft.com/office/drawing/2014/main" id="{B87E04EC-03EA-B4BF-6D5B-2C61927182F3}"/>
              </a:ext>
            </a:extLst>
          </p:cNvPr>
          <p:cNvSpPr/>
          <p:nvPr/>
        </p:nvSpPr>
        <p:spPr>
          <a:xfrm>
            <a:off x="4922026" y="4451537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 </a:t>
            </a:r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67E36421-3037-1E2F-3F63-62BB80A42AEC}"/>
              </a:ext>
            </a:extLst>
          </p:cNvPr>
          <p:cNvCxnSpPr>
            <a:cxnSpLocks/>
          </p:cNvCxnSpPr>
          <p:nvPr/>
        </p:nvCxnSpPr>
        <p:spPr>
          <a:xfrm flipH="1">
            <a:off x="5019807" y="4449572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BB2B567F-E600-A4DF-B04E-891BDE194FB4}"/>
              </a:ext>
            </a:extLst>
          </p:cNvPr>
          <p:cNvCxnSpPr>
            <a:cxnSpLocks/>
            <a:stCxn id="26" idx="4"/>
            <a:endCxn id="18" idx="0"/>
          </p:cNvCxnSpPr>
          <p:nvPr/>
        </p:nvCxnSpPr>
        <p:spPr>
          <a:xfrm flipH="1">
            <a:off x="5357806" y="4753596"/>
            <a:ext cx="994" cy="263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Prostokąt: zaokrąglone rogi 28">
            <a:extLst>
              <a:ext uri="{FF2B5EF4-FFF2-40B4-BE49-F238E27FC236}">
                <a16:creationId xmlns:a16="http://schemas.microsoft.com/office/drawing/2014/main" id="{D9F7B765-7837-01BD-9E2F-CE65AD389203}"/>
              </a:ext>
            </a:extLst>
          </p:cNvPr>
          <p:cNvSpPr/>
          <p:nvPr/>
        </p:nvSpPr>
        <p:spPr>
          <a:xfrm>
            <a:off x="440911" y="5958872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30" name="Równoległobok 29">
            <a:extLst>
              <a:ext uri="{FF2B5EF4-FFF2-40B4-BE49-F238E27FC236}">
                <a16:creationId xmlns:a16="http://schemas.microsoft.com/office/drawing/2014/main" id="{984D4A74-970D-471B-8B23-5069993F9FFF}"/>
              </a:ext>
            </a:extLst>
          </p:cNvPr>
          <p:cNvSpPr/>
          <p:nvPr/>
        </p:nvSpPr>
        <p:spPr>
          <a:xfrm>
            <a:off x="140401" y="5325995"/>
            <a:ext cx="1535430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sw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31" name="Łącznik prosty 30">
            <a:extLst>
              <a:ext uri="{FF2B5EF4-FFF2-40B4-BE49-F238E27FC236}">
                <a16:creationId xmlns:a16="http://schemas.microsoft.com/office/drawing/2014/main" id="{C8861138-9943-9332-8F5F-116282F8F8C6}"/>
              </a:ext>
            </a:extLst>
          </p:cNvPr>
          <p:cNvCxnSpPr>
            <a:cxnSpLocks/>
          </p:cNvCxnSpPr>
          <p:nvPr/>
        </p:nvCxnSpPr>
        <p:spPr>
          <a:xfrm flipH="1">
            <a:off x="1454152" y="5332396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id="{E6A363A5-BF42-0E7A-9527-451FD94806BD}"/>
              </a:ext>
            </a:extLst>
          </p:cNvPr>
          <p:cNvCxnSpPr>
            <a:cxnSpLocks/>
          </p:cNvCxnSpPr>
          <p:nvPr/>
        </p:nvCxnSpPr>
        <p:spPr>
          <a:xfrm>
            <a:off x="894303" y="5719013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Prostokąt 32">
                <a:extLst>
                  <a:ext uri="{FF2B5EF4-FFF2-40B4-BE49-F238E27FC236}">
                    <a16:creationId xmlns:a16="http://schemas.microsoft.com/office/drawing/2014/main" id="{2AF4A476-63A2-2F26-A5CC-3C50E1D30855}"/>
                  </a:ext>
                </a:extLst>
              </p:cNvPr>
              <p:cNvSpPr/>
              <p:nvPr/>
            </p:nvSpPr>
            <p:spPr>
              <a:xfrm>
                <a:off x="140401" y="4556130"/>
                <a:ext cx="1565412" cy="46329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sw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suma</m:t>
                        </m:r>
                        <m: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_</m:t>
                        </m:r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l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suma</m:t>
                        </m:r>
                        <m: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_</m:t>
                        </m:r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w</m:t>
                        </m:r>
                      </m:den>
                    </m:f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Prostokąt 32">
                <a:extLst>
                  <a:ext uri="{FF2B5EF4-FFF2-40B4-BE49-F238E27FC236}">
                    <a16:creationId xmlns:a16="http://schemas.microsoft.com/office/drawing/2014/main" id="{2AF4A476-63A2-2F26-A5CC-3C50E1D308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401" y="4556130"/>
                <a:ext cx="1565412" cy="463290"/>
              </a:xfrm>
              <a:prstGeom prst="rect">
                <a:avLst/>
              </a:prstGeom>
              <a:blipFill>
                <a:blip r:embed="rId3"/>
                <a:stretch>
                  <a:fillRect b="-506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Łącznik prosty ze strzałką 33">
            <a:extLst>
              <a:ext uri="{FF2B5EF4-FFF2-40B4-BE49-F238E27FC236}">
                <a16:creationId xmlns:a16="http://schemas.microsoft.com/office/drawing/2014/main" id="{1EB5C4F6-7B38-7454-31E0-73A64DB45132}"/>
              </a:ext>
            </a:extLst>
          </p:cNvPr>
          <p:cNvCxnSpPr>
            <a:cxnSpLocks/>
          </p:cNvCxnSpPr>
          <p:nvPr/>
        </p:nvCxnSpPr>
        <p:spPr>
          <a:xfrm>
            <a:off x="893515" y="5024420"/>
            <a:ext cx="1879" cy="307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Sześciokąt 34">
                <a:extLst>
                  <a:ext uri="{FF2B5EF4-FFF2-40B4-BE49-F238E27FC236}">
                    <a16:creationId xmlns:a16="http://schemas.microsoft.com/office/drawing/2014/main" id="{A6FC8191-18DC-CDB5-5AF9-47BB116D288E}"/>
                  </a:ext>
                </a:extLst>
              </p:cNvPr>
              <p:cNvSpPr/>
              <p:nvPr/>
            </p:nvSpPr>
            <p:spPr>
              <a:xfrm>
                <a:off x="1038320" y="3904932"/>
                <a:ext cx="1969820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suma_w </a:t>
                </a:r>
                <a14:m>
                  <m:oMath xmlns:m="http://schemas.openxmlformats.org/officeDocument/2006/math">
                    <m:r>
                      <a:rPr lang="pl-P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==</m:t>
                    </m:r>
                  </m:oMath>
                </a14:m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0</a:t>
                </a:r>
              </a:p>
            </p:txBody>
          </p:sp>
        </mc:Choice>
        <mc:Fallback xmlns="">
          <p:sp>
            <p:nvSpPr>
              <p:cNvPr id="35" name="Sześciokąt 34">
                <a:extLst>
                  <a:ext uri="{FF2B5EF4-FFF2-40B4-BE49-F238E27FC236}">
                    <a16:creationId xmlns:a16="http://schemas.microsoft.com/office/drawing/2014/main" id="{A6FC8191-18DC-CDB5-5AF9-47BB116D28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320" y="3904932"/>
                <a:ext cx="1969820" cy="528876"/>
              </a:xfrm>
              <a:prstGeom prst="hexagon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Łącznik: łamany 35">
            <a:extLst>
              <a:ext uri="{FF2B5EF4-FFF2-40B4-BE49-F238E27FC236}">
                <a16:creationId xmlns:a16="http://schemas.microsoft.com/office/drawing/2014/main" id="{7B22A558-FD12-09A4-C39D-708FEB972DB9}"/>
              </a:ext>
            </a:extLst>
          </p:cNvPr>
          <p:cNvCxnSpPr>
            <a:cxnSpLocks/>
            <a:stCxn id="35" idx="3"/>
            <a:endCxn id="33" idx="0"/>
          </p:cNvCxnSpPr>
          <p:nvPr/>
        </p:nvCxnSpPr>
        <p:spPr>
          <a:xfrm rot="10800000" flipV="1">
            <a:off x="923108" y="4169370"/>
            <a:ext cx="115213" cy="3867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44730792-BCF4-DD31-D22A-1ADDFE6D0110}"/>
              </a:ext>
            </a:extLst>
          </p:cNvPr>
          <p:cNvSpPr txBox="1"/>
          <p:nvPr/>
        </p:nvSpPr>
        <p:spPr>
          <a:xfrm>
            <a:off x="2897109" y="3861495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8FA31B07-B922-0B82-E282-BC7AC5177B14}"/>
              </a:ext>
            </a:extLst>
          </p:cNvPr>
          <p:cNvSpPr txBox="1"/>
          <p:nvPr/>
        </p:nvSpPr>
        <p:spPr>
          <a:xfrm>
            <a:off x="803101" y="3872969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39" name="Łącznik: łamany 38">
            <a:extLst>
              <a:ext uri="{FF2B5EF4-FFF2-40B4-BE49-F238E27FC236}">
                <a16:creationId xmlns:a16="http://schemas.microsoft.com/office/drawing/2014/main" id="{96D9C6E4-DE1E-DA1D-2DC0-6E24277FD3F0}"/>
              </a:ext>
            </a:extLst>
          </p:cNvPr>
          <p:cNvCxnSpPr>
            <a:cxnSpLocks/>
            <a:stCxn id="35" idx="0"/>
            <a:endCxn id="40" idx="0"/>
          </p:cNvCxnSpPr>
          <p:nvPr/>
        </p:nvCxnSpPr>
        <p:spPr>
          <a:xfrm>
            <a:off x="3008140" y="4169370"/>
            <a:ext cx="88897" cy="39176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ównoległobok 39">
            <a:extLst>
              <a:ext uri="{FF2B5EF4-FFF2-40B4-BE49-F238E27FC236}">
                <a16:creationId xmlns:a16="http://schemas.microsoft.com/office/drawing/2014/main" id="{B7F91A32-9956-BBF9-02A5-2AFE793F51DD}"/>
              </a:ext>
            </a:extLst>
          </p:cNvPr>
          <p:cNvSpPr/>
          <p:nvPr/>
        </p:nvSpPr>
        <p:spPr>
          <a:xfrm>
            <a:off x="2040325" y="4561132"/>
            <a:ext cx="2113423" cy="463290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„Suma wag nie może być równa 0.”</a:t>
            </a:r>
          </a:p>
        </p:txBody>
      </p:sp>
      <p:cxnSp>
        <p:nvCxnSpPr>
          <p:cNvPr id="41" name="Łącznik prosty 40">
            <a:extLst>
              <a:ext uri="{FF2B5EF4-FFF2-40B4-BE49-F238E27FC236}">
                <a16:creationId xmlns:a16="http://schemas.microsoft.com/office/drawing/2014/main" id="{F89E12C1-C5F5-021A-B52D-A99B1EFEF565}"/>
              </a:ext>
            </a:extLst>
          </p:cNvPr>
          <p:cNvCxnSpPr>
            <a:cxnSpLocks/>
          </p:cNvCxnSpPr>
          <p:nvPr/>
        </p:nvCxnSpPr>
        <p:spPr>
          <a:xfrm flipH="1">
            <a:off x="3906817" y="4561216"/>
            <a:ext cx="139378" cy="4632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Łącznik: łamany 41">
            <a:extLst>
              <a:ext uri="{FF2B5EF4-FFF2-40B4-BE49-F238E27FC236}">
                <a16:creationId xmlns:a16="http://schemas.microsoft.com/office/drawing/2014/main" id="{7D8DA78C-FDC2-F224-F540-4C49231B66FD}"/>
              </a:ext>
            </a:extLst>
          </p:cNvPr>
          <p:cNvCxnSpPr>
            <a:cxnSpLocks/>
            <a:stCxn id="40" idx="4"/>
          </p:cNvCxnSpPr>
          <p:nvPr/>
        </p:nvCxnSpPr>
        <p:spPr>
          <a:xfrm rot="5400000">
            <a:off x="1600595" y="4316952"/>
            <a:ext cx="788972" cy="220391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3222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" grpId="0" animBg="1"/>
      <p:bldP spid="7" grpId="0" animBg="1"/>
      <p:bldP spid="10" grpId="0"/>
      <p:bldP spid="11" grpId="0"/>
      <p:bldP spid="13" grpId="0" animBg="1"/>
      <p:bldP spid="14" grpId="0" animBg="1"/>
      <p:bldP spid="18" grpId="0" animBg="1"/>
      <p:bldP spid="20" grpId="0" animBg="1"/>
      <p:bldP spid="23" grpId="0" animBg="1"/>
      <p:bldP spid="26" grpId="0" animBg="1"/>
      <p:bldP spid="29" grpId="0" animBg="1"/>
      <p:bldP spid="30" grpId="0" animBg="1"/>
      <p:bldP spid="33" grpId="0" animBg="1"/>
      <p:bldP spid="35" grpId="0" animBg="1"/>
      <p:bldP spid="37" grpId="0"/>
      <p:bldP spid="38" grpId="0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FE94E1-5F4A-48C4-96D1-CD0C423EB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liczb dziesiątkowych w systemie dwójkowym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6527066-84A6-4684-BF4E-99FD8619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6514226-A581-4EC9-ADF1-E25884628C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24727" y="1703301"/>
            <a:ext cx="2016224" cy="473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346 0</a:t>
            </a:r>
            <a:b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173 1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86 0</a:t>
            </a:r>
            <a:b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43 1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21 1	</a:t>
            </a:r>
            <a:endParaRPr lang="pl-P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10 0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5 1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2 0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1 1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0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B31A9109-9789-486C-A60D-23BB3840009D}"/>
              </a:ext>
            </a:extLst>
          </p:cNvPr>
          <p:cNvCxnSpPr>
            <a:cxnSpLocks/>
          </p:cNvCxnSpPr>
          <p:nvPr/>
        </p:nvCxnSpPr>
        <p:spPr>
          <a:xfrm>
            <a:off x="3922085" y="1824869"/>
            <a:ext cx="0" cy="43204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pole tekstowe 8">
            <a:extLst>
              <a:ext uri="{FF2B5EF4-FFF2-40B4-BE49-F238E27FC236}">
                <a16:creationId xmlns:a16="http://schemas.microsoft.com/office/drawing/2014/main" id="{1225933E-D19F-4ED2-86BD-AA06FD4133BB}"/>
              </a:ext>
            </a:extLst>
          </p:cNvPr>
          <p:cNvSpPr txBox="1"/>
          <p:nvPr/>
        </p:nvSpPr>
        <p:spPr>
          <a:xfrm>
            <a:off x="4727848" y="3162050"/>
            <a:ext cx="61836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Cyfry z prawej strony kreski</a:t>
            </a:r>
          </a:p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zapisujemy w kolejności </a:t>
            </a:r>
            <a:r>
              <a:rPr lang="pl-PL" sz="2600" b="1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od dołu do góry</a:t>
            </a:r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:</a:t>
            </a:r>
          </a:p>
          <a:p>
            <a:endParaRPr lang="pl-PL" sz="1000" dirty="0">
              <a:latin typeface="Cambria" panose="02040503050406030204" pitchFamily="18" charset="0"/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346</a:t>
            </a:r>
            <a:r>
              <a:rPr lang="pl-PL" sz="20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(10) </a:t>
            </a:r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= 101011010</a:t>
            </a:r>
            <a:r>
              <a:rPr lang="pl-PL" sz="20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(2)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002D1B82-5F02-4EE4-A8BF-4A94723DB30C}"/>
              </a:ext>
            </a:extLst>
          </p:cNvPr>
          <p:cNvSpPr/>
          <p:nvPr/>
        </p:nvSpPr>
        <p:spPr>
          <a:xfrm>
            <a:off x="4004202" y="1794343"/>
            <a:ext cx="216024" cy="39108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DF242B59-5A66-4400-B80F-597EAC26412C}"/>
              </a:ext>
            </a:extLst>
          </p:cNvPr>
          <p:cNvCxnSpPr>
            <a:cxnSpLocks/>
          </p:cNvCxnSpPr>
          <p:nvPr/>
        </p:nvCxnSpPr>
        <p:spPr>
          <a:xfrm flipV="1">
            <a:off x="4332913" y="1835825"/>
            <a:ext cx="0" cy="3869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84893006-5E26-4200-9D3E-81F39B68ECCE}"/>
              </a:ext>
            </a:extLst>
          </p:cNvPr>
          <p:cNvSpPr txBox="1"/>
          <p:nvPr/>
        </p:nvSpPr>
        <p:spPr>
          <a:xfrm>
            <a:off x="551325" y="1162247"/>
            <a:ext cx="110893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Liczby z lewej strony dzielimy przez 2 i zapisujemy resztę po prawej stronie:</a:t>
            </a:r>
          </a:p>
        </p:txBody>
      </p:sp>
    </p:spTree>
    <p:extLst>
      <p:ext uri="{BB962C8B-B14F-4D97-AF65-F5344CB8AC3E}">
        <p14:creationId xmlns:p14="http://schemas.microsoft.com/office/powerpoint/2010/main" val="5975572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61A2A-57CF-0185-3852-6E7AD4E55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ABFCE3-7D71-9B90-B2B1-705237A4F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Czy można jeszcze ulepszyć rozwiązanie zad. 14?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6A478A7-BFB6-FF1D-11CE-6C6659C0B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60</a:t>
            </a:fld>
            <a:endParaRPr lang="pl-PL" dirty="0"/>
          </a:p>
        </p:txBody>
      </p:sp>
      <p:sp>
        <p:nvSpPr>
          <p:cNvPr id="4" name="Równoległobok 3">
            <a:extLst>
              <a:ext uri="{FF2B5EF4-FFF2-40B4-BE49-F238E27FC236}">
                <a16:creationId xmlns:a16="http://schemas.microsoft.com/office/drawing/2014/main" id="{DC518F66-286C-542A-F277-08AA1A2A96D2}"/>
              </a:ext>
            </a:extLst>
          </p:cNvPr>
          <p:cNvSpPr/>
          <p:nvPr/>
        </p:nvSpPr>
        <p:spPr>
          <a:xfrm>
            <a:off x="3311850" y="1813072"/>
            <a:ext cx="892280" cy="276698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 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42F68486-4B6C-A5BF-08D1-E3B0E5FC080E}"/>
              </a:ext>
            </a:extLst>
          </p:cNvPr>
          <p:cNvCxnSpPr>
            <a:cxnSpLocks/>
          </p:cNvCxnSpPr>
          <p:nvPr/>
        </p:nvCxnSpPr>
        <p:spPr>
          <a:xfrm flipH="1">
            <a:off x="3392192" y="1816405"/>
            <a:ext cx="85678" cy="27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id="{F7640FE3-422F-CB37-7D83-8E8F2933E639}"/>
              </a:ext>
            </a:extLst>
          </p:cNvPr>
          <p:cNvCxnSpPr>
            <a:cxnSpLocks/>
          </p:cNvCxnSpPr>
          <p:nvPr/>
        </p:nvCxnSpPr>
        <p:spPr>
          <a:xfrm>
            <a:off x="3753563" y="2089770"/>
            <a:ext cx="0" cy="210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Sześciokąt 6">
            <a:extLst>
              <a:ext uri="{FF2B5EF4-FFF2-40B4-BE49-F238E27FC236}">
                <a16:creationId xmlns:a16="http://schemas.microsoft.com/office/drawing/2014/main" id="{2DADA92B-78FB-DF0A-76B9-57AB49435A06}"/>
              </a:ext>
            </a:extLst>
          </p:cNvPr>
          <p:cNvSpPr/>
          <p:nvPr/>
        </p:nvSpPr>
        <p:spPr>
          <a:xfrm>
            <a:off x="2915026" y="3388862"/>
            <a:ext cx="1656185" cy="528876"/>
          </a:xfrm>
          <a:prstGeom prst="hexagon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&lt; n</a:t>
            </a:r>
          </a:p>
        </p:txBody>
      </p:sp>
      <p:cxnSp>
        <p:nvCxnSpPr>
          <p:cNvPr id="8" name="Łącznik: łamany 7">
            <a:extLst>
              <a:ext uri="{FF2B5EF4-FFF2-40B4-BE49-F238E27FC236}">
                <a16:creationId xmlns:a16="http://schemas.microsoft.com/office/drawing/2014/main" id="{7AEC2E3C-AC51-1299-5EBA-E7C2C8217D0E}"/>
              </a:ext>
            </a:extLst>
          </p:cNvPr>
          <p:cNvCxnSpPr>
            <a:cxnSpLocks/>
          </p:cNvCxnSpPr>
          <p:nvPr/>
        </p:nvCxnSpPr>
        <p:spPr>
          <a:xfrm rot="10800000" flipV="1">
            <a:off x="2135880" y="3653011"/>
            <a:ext cx="775714" cy="237913"/>
          </a:xfrm>
          <a:prstGeom prst="bentConnector3">
            <a:avLst>
              <a:gd name="adj1" fmla="val 10003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Łącznik: łamany 8">
            <a:extLst>
              <a:ext uri="{FF2B5EF4-FFF2-40B4-BE49-F238E27FC236}">
                <a16:creationId xmlns:a16="http://schemas.microsoft.com/office/drawing/2014/main" id="{B0C5AD7A-7F67-6BAF-4BED-F9E0BAF49089}"/>
              </a:ext>
            </a:extLst>
          </p:cNvPr>
          <p:cNvCxnSpPr>
            <a:cxnSpLocks/>
            <a:stCxn id="7" idx="0"/>
            <a:endCxn id="20" idx="0"/>
          </p:cNvCxnSpPr>
          <p:nvPr/>
        </p:nvCxnSpPr>
        <p:spPr>
          <a:xfrm>
            <a:off x="4571211" y="3653300"/>
            <a:ext cx="804708" cy="23314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555B9B23-36CD-21D1-DCBF-8B0E9967AE68}"/>
              </a:ext>
            </a:extLst>
          </p:cNvPr>
          <p:cNvSpPr txBox="1"/>
          <p:nvPr/>
        </p:nvSpPr>
        <p:spPr>
          <a:xfrm>
            <a:off x="4503705" y="3344892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6E14C826-5A6B-4392-5338-4897D4236097}"/>
              </a:ext>
            </a:extLst>
          </p:cNvPr>
          <p:cNvSpPr txBox="1"/>
          <p:nvPr/>
        </p:nvSpPr>
        <p:spPr>
          <a:xfrm>
            <a:off x="2663048" y="3334537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E55CE034-F4F2-33FD-3C16-14DF288B3FFF}"/>
              </a:ext>
            </a:extLst>
          </p:cNvPr>
          <p:cNvCxnSpPr>
            <a:cxnSpLocks/>
            <a:stCxn id="13" idx="2"/>
            <a:endCxn id="4" idx="0"/>
          </p:cNvCxnSpPr>
          <p:nvPr/>
        </p:nvCxnSpPr>
        <p:spPr>
          <a:xfrm>
            <a:off x="3757990" y="1576138"/>
            <a:ext cx="0" cy="23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E1984F13-16C0-76C3-315E-87FA9B494E35}"/>
              </a:ext>
            </a:extLst>
          </p:cNvPr>
          <p:cNvSpPr/>
          <p:nvPr/>
        </p:nvSpPr>
        <p:spPr>
          <a:xfrm>
            <a:off x="3278375" y="1207552"/>
            <a:ext cx="959229" cy="368586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START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3B83A0BD-CD2B-8C0D-8D95-020F20DAB016}"/>
              </a:ext>
            </a:extLst>
          </p:cNvPr>
          <p:cNvSpPr/>
          <p:nvPr/>
        </p:nvSpPr>
        <p:spPr>
          <a:xfrm>
            <a:off x="2944768" y="2300272"/>
            <a:ext cx="1626443" cy="820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suma_l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</a:p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suma_w</a:t>
            </a: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0</a:t>
            </a:r>
            <a:b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0</a:t>
            </a:r>
          </a:p>
        </p:txBody>
      </p: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97F622B5-B28C-9045-51E6-42CFFEF957CB}"/>
              </a:ext>
            </a:extLst>
          </p:cNvPr>
          <p:cNvCxnSpPr>
            <a:cxnSpLocks/>
            <a:stCxn id="14" idx="2"/>
          </p:cNvCxnSpPr>
          <p:nvPr/>
        </p:nvCxnSpPr>
        <p:spPr>
          <a:xfrm flipH="1">
            <a:off x="3753563" y="3120668"/>
            <a:ext cx="4427" cy="268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rostokąt 17">
                <a:extLst>
                  <a:ext uri="{FF2B5EF4-FFF2-40B4-BE49-F238E27FC236}">
                    <a16:creationId xmlns:a16="http://schemas.microsoft.com/office/drawing/2014/main" id="{A243D47E-4B9A-1887-C6DF-441D829EB5FB}"/>
                  </a:ext>
                </a:extLst>
              </p:cNvPr>
              <p:cNvSpPr/>
              <p:nvPr/>
            </p:nvSpPr>
            <p:spPr>
              <a:xfrm>
                <a:off x="4148920" y="5013146"/>
                <a:ext cx="2452012" cy="62909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suma_l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suma_l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l-P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pl-PL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sty m:val="p"/>
                      </m:rPr>
                      <a:rPr lang="pl-PL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w</m:t>
                    </m:r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suma_w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suma_w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+ w</a:t>
                </a:r>
              </a:p>
            </p:txBody>
          </p:sp>
        </mc:Choice>
        <mc:Fallback xmlns="">
          <p:sp>
            <p:nvSpPr>
              <p:cNvPr id="18" name="Prostokąt 17">
                <a:extLst>
                  <a:ext uri="{FF2B5EF4-FFF2-40B4-BE49-F238E27FC236}">
                    <a16:creationId xmlns:a16="http://schemas.microsoft.com/office/drawing/2014/main" id="{A243D47E-4B9A-1887-C6DF-441D829EB5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920" y="5013146"/>
                <a:ext cx="2452012" cy="629093"/>
              </a:xfrm>
              <a:prstGeom prst="rect">
                <a:avLst/>
              </a:prstGeom>
              <a:blipFill>
                <a:blip r:embed="rId2"/>
                <a:stretch>
                  <a:fillRect l="-1975" t="-5607" r="-247" b="-1215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Łącznik: łamany 18">
            <a:extLst>
              <a:ext uri="{FF2B5EF4-FFF2-40B4-BE49-F238E27FC236}">
                <a16:creationId xmlns:a16="http://schemas.microsoft.com/office/drawing/2014/main" id="{1F675EA9-DD01-D7F5-5DC4-4BE37879E40F}"/>
              </a:ext>
            </a:extLst>
          </p:cNvPr>
          <p:cNvCxnSpPr>
            <a:cxnSpLocks/>
          </p:cNvCxnSpPr>
          <p:nvPr/>
        </p:nvCxnSpPr>
        <p:spPr>
          <a:xfrm rot="16200000" flipV="1">
            <a:off x="3686452" y="3321888"/>
            <a:ext cx="3058910" cy="2924679"/>
          </a:xfrm>
          <a:prstGeom prst="bentConnector3">
            <a:avLst>
              <a:gd name="adj1" fmla="val 9991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ównoległobok 19">
            <a:extLst>
              <a:ext uri="{FF2B5EF4-FFF2-40B4-BE49-F238E27FC236}">
                <a16:creationId xmlns:a16="http://schemas.microsoft.com/office/drawing/2014/main" id="{E7DDDA93-B082-FA71-3943-CA435AFF7D4D}"/>
              </a:ext>
            </a:extLst>
          </p:cNvPr>
          <p:cNvSpPr/>
          <p:nvPr/>
        </p:nvSpPr>
        <p:spPr>
          <a:xfrm>
            <a:off x="4939145" y="3886445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C3F86DA2-C54F-0B68-DE1F-02C701E46E80}"/>
              </a:ext>
            </a:extLst>
          </p:cNvPr>
          <p:cNvCxnSpPr>
            <a:cxnSpLocks/>
          </p:cNvCxnSpPr>
          <p:nvPr/>
        </p:nvCxnSpPr>
        <p:spPr>
          <a:xfrm flipH="1">
            <a:off x="5036927" y="3884480"/>
            <a:ext cx="95129" cy="3040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58BC5C2C-1C9C-DDC4-59CD-0657E55E5814}"/>
              </a:ext>
            </a:extLst>
          </p:cNvPr>
          <p:cNvCxnSpPr>
            <a:cxnSpLocks/>
            <a:stCxn id="20" idx="4"/>
            <a:endCxn id="26" idx="0"/>
          </p:cNvCxnSpPr>
          <p:nvPr/>
        </p:nvCxnSpPr>
        <p:spPr>
          <a:xfrm>
            <a:off x="5375919" y="4188504"/>
            <a:ext cx="1" cy="259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Prostokąt 22">
            <a:extLst>
              <a:ext uri="{FF2B5EF4-FFF2-40B4-BE49-F238E27FC236}">
                <a16:creationId xmlns:a16="http://schemas.microsoft.com/office/drawing/2014/main" id="{8A00D6EA-BF5B-471C-B10E-6DD8E659831D}"/>
              </a:ext>
            </a:extLst>
          </p:cNvPr>
          <p:cNvSpPr/>
          <p:nvPr/>
        </p:nvSpPr>
        <p:spPr>
          <a:xfrm>
            <a:off x="4466137" y="5809467"/>
            <a:ext cx="1819564" cy="37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= i + 1</a:t>
            </a:r>
          </a:p>
        </p:txBody>
      </p: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784A4D0A-EB1F-DEA3-9C8E-6D2291AB9DD9}"/>
              </a:ext>
            </a:extLst>
          </p:cNvPr>
          <p:cNvCxnSpPr>
            <a:cxnSpLocks/>
            <a:stCxn id="18" idx="2"/>
            <a:endCxn id="23" idx="0"/>
          </p:cNvCxnSpPr>
          <p:nvPr/>
        </p:nvCxnSpPr>
        <p:spPr>
          <a:xfrm>
            <a:off x="5374926" y="5642239"/>
            <a:ext cx="993" cy="167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Łącznik: łamany 24">
            <a:extLst>
              <a:ext uri="{FF2B5EF4-FFF2-40B4-BE49-F238E27FC236}">
                <a16:creationId xmlns:a16="http://schemas.microsoft.com/office/drawing/2014/main" id="{F411AADC-7F35-267E-1C3F-38F8DC078041}"/>
              </a:ext>
            </a:extLst>
          </p:cNvPr>
          <p:cNvCxnSpPr>
            <a:cxnSpLocks/>
            <a:stCxn id="23" idx="2"/>
          </p:cNvCxnSpPr>
          <p:nvPr/>
        </p:nvCxnSpPr>
        <p:spPr>
          <a:xfrm rot="16200000" flipH="1">
            <a:off x="5960030" y="5595466"/>
            <a:ext cx="134106" cy="130232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ównoległobok 25">
            <a:extLst>
              <a:ext uri="{FF2B5EF4-FFF2-40B4-BE49-F238E27FC236}">
                <a16:creationId xmlns:a16="http://schemas.microsoft.com/office/drawing/2014/main" id="{A4B586B9-C73A-AE5E-327E-CD0FABB17E9A}"/>
              </a:ext>
            </a:extLst>
          </p:cNvPr>
          <p:cNvSpPr/>
          <p:nvPr/>
        </p:nvSpPr>
        <p:spPr>
          <a:xfrm>
            <a:off x="4939146" y="4447612"/>
            <a:ext cx="873548" cy="30205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 </a:t>
            </a:r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A238CB33-BA59-1892-4D7D-4BA4F3CAA674}"/>
              </a:ext>
            </a:extLst>
          </p:cNvPr>
          <p:cNvCxnSpPr>
            <a:cxnSpLocks/>
          </p:cNvCxnSpPr>
          <p:nvPr/>
        </p:nvCxnSpPr>
        <p:spPr>
          <a:xfrm flipH="1">
            <a:off x="5036927" y="4445647"/>
            <a:ext cx="95130" cy="31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51DFE478-7C2D-B23B-7F89-8A040F6CCE31}"/>
              </a:ext>
            </a:extLst>
          </p:cNvPr>
          <p:cNvCxnSpPr>
            <a:cxnSpLocks/>
            <a:stCxn id="26" idx="4"/>
            <a:endCxn id="18" idx="0"/>
          </p:cNvCxnSpPr>
          <p:nvPr/>
        </p:nvCxnSpPr>
        <p:spPr>
          <a:xfrm flipH="1">
            <a:off x="5374926" y="4749671"/>
            <a:ext cx="994" cy="263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Prostokąt: zaokrąglone rogi 28">
            <a:extLst>
              <a:ext uri="{FF2B5EF4-FFF2-40B4-BE49-F238E27FC236}">
                <a16:creationId xmlns:a16="http://schemas.microsoft.com/office/drawing/2014/main" id="{156D8776-A42F-6299-02AF-A2F18C1EE3A3}"/>
              </a:ext>
            </a:extLst>
          </p:cNvPr>
          <p:cNvSpPr/>
          <p:nvPr/>
        </p:nvSpPr>
        <p:spPr>
          <a:xfrm>
            <a:off x="458031" y="5954947"/>
            <a:ext cx="904425" cy="321852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STOP</a:t>
            </a:r>
          </a:p>
        </p:txBody>
      </p:sp>
      <p:sp>
        <p:nvSpPr>
          <p:cNvPr id="30" name="Równoległobok 29">
            <a:extLst>
              <a:ext uri="{FF2B5EF4-FFF2-40B4-BE49-F238E27FC236}">
                <a16:creationId xmlns:a16="http://schemas.microsoft.com/office/drawing/2014/main" id="{09E90F8C-BB61-B4BC-6B5D-8353A24DA8A0}"/>
              </a:ext>
            </a:extLst>
          </p:cNvPr>
          <p:cNvSpPr/>
          <p:nvPr/>
        </p:nvSpPr>
        <p:spPr>
          <a:xfrm>
            <a:off x="157521" y="5322070"/>
            <a:ext cx="1535430" cy="401579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sw</a:t>
            </a:r>
            <a:endParaRPr lang="pl-P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31" name="Łącznik prosty 30">
            <a:extLst>
              <a:ext uri="{FF2B5EF4-FFF2-40B4-BE49-F238E27FC236}">
                <a16:creationId xmlns:a16="http://schemas.microsoft.com/office/drawing/2014/main" id="{545AB3E6-01D3-6A1C-760D-6CD6B1FFED22}"/>
              </a:ext>
            </a:extLst>
          </p:cNvPr>
          <p:cNvCxnSpPr>
            <a:cxnSpLocks/>
          </p:cNvCxnSpPr>
          <p:nvPr/>
        </p:nvCxnSpPr>
        <p:spPr>
          <a:xfrm flipH="1">
            <a:off x="1471272" y="5328471"/>
            <a:ext cx="117705" cy="40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id="{43BCD069-B0AB-8641-93D8-4A6102AA79DE}"/>
              </a:ext>
            </a:extLst>
          </p:cNvPr>
          <p:cNvCxnSpPr>
            <a:cxnSpLocks/>
          </p:cNvCxnSpPr>
          <p:nvPr/>
        </p:nvCxnSpPr>
        <p:spPr>
          <a:xfrm>
            <a:off x="911423" y="5715088"/>
            <a:ext cx="1" cy="240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Prostokąt 32">
                <a:extLst>
                  <a:ext uri="{FF2B5EF4-FFF2-40B4-BE49-F238E27FC236}">
                    <a16:creationId xmlns:a16="http://schemas.microsoft.com/office/drawing/2014/main" id="{8BB3B194-7F20-42F4-458B-940DF1C65400}"/>
                  </a:ext>
                </a:extLst>
              </p:cNvPr>
              <p:cNvSpPr/>
              <p:nvPr/>
            </p:nvSpPr>
            <p:spPr>
              <a:xfrm>
                <a:off x="157521" y="4552205"/>
                <a:ext cx="1565412" cy="46329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 err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sw</a:t>
                </a:r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suma</m:t>
                        </m:r>
                        <m: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_</m:t>
                        </m:r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l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suma</m:t>
                        </m:r>
                        <m: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_</m:t>
                        </m:r>
                        <m:r>
                          <m:rPr>
                            <m:sty m:val="p"/>
                          </m:rPr>
                          <a:rPr lang="pl-PL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w</m:t>
                        </m:r>
                      </m:den>
                    </m:f>
                  </m:oMath>
                </a14:m>
                <a:endParaRPr lang="pl-PL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Prostokąt 32">
                <a:extLst>
                  <a:ext uri="{FF2B5EF4-FFF2-40B4-BE49-F238E27FC236}">
                    <a16:creationId xmlns:a16="http://schemas.microsoft.com/office/drawing/2014/main" id="{8BB3B194-7F20-42F4-458B-940DF1C654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521" y="4552205"/>
                <a:ext cx="1565412" cy="463290"/>
              </a:xfrm>
              <a:prstGeom prst="rect">
                <a:avLst/>
              </a:prstGeom>
              <a:blipFill>
                <a:blip r:embed="rId3"/>
                <a:stretch>
                  <a:fillRect b="-506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Łącznik prosty ze strzałką 33">
            <a:extLst>
              <a:ext uri="{FF2B5EF4-FFF2-40B4-BE49-F238E27FC236}">
                <a16:creationId xmlns:a16="http://schemas.microsoft.com/office/drawing/2014/main" id="{08450580-A71C-AB81-D86F-C6450F8BE95E}"/>
              </a:ext>
            </a:extLst>
          </p:cNvPr>
          <p:cNvCxnSpPr>
            <a:cxnSpLocks/>
          </p:cNvCxnSpPr>
          <p:nvPr/>
        </p:nvCxnSpPr>
        <p:spPr>
          <a:xfrm>
            <a:off x="910635" y="5020495"/>
            <a:ext cx="1879" cy="307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Sześciokąt 34">
                <a:extLst>
                  <a:ext uri="{FF2B5EF4-FFF2-40B4-BE49-F238E27FC236}">
                    <a16:creationId xmlns:a16="http://schemas.microsoft.com/office/drawing/2014/main" id="{51DA304C-7BD0-1C79-0AE8-827D12448499}"/>
                  </a:ext>
                </a:extLst>
              </p:cNvPr>
              <p:cNvSpPr/>
              <p:nvPr/>
            </p:nvSpPr>
            <p:spPr>
              <a:xfrm>
                <a:off x="1055440" y="3901007"/>
                <a:ext cx="1969820" cy="528876"/>
              </a:xfrm>
              <a:prstGeom prst="hexagon">
                <a:avLst/>
              </a:prstGeom>
              <a:noFill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suma_w </a:t>
                </a:r>
                <a14:m>
                  <m:oMath xmlns:m="http://schemas.openxmlformats.org/officeDocument/2006/math">
                    <m:r>
                      <a:rPr lang="pl-PL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==</m:t>
                    </m:r>
                  </m:oMath>
                </a14:m>
                <a:r>
                  <a:rPr lang="pl-PL" dirty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0</a:t>
                </a:r>
              </a:p>
            </p:txBody>
          </p:sp>
        </mc:Choice>
        <mc:Fallback xmlns="">
          <p:sp>
            <p:nvSpPr>
              <p:cNvPr id="35" name="Sześciokąt 34">
                <a:extLst>
                  <a:ext uri="{FF2B5EF4-FFF2-40B4-BE49-F238E27FC236}">
                    <a16:creationId xmlns:a16="http://schemas.microsoft.com/office/drawing/2014/main" id="{51DA304C-7BD0-1C79-0AE8-827D124484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440" y="3901007"/>
                <a:ext cx="1969820" cy="528876"/>
              </a:xfrm>
              <a:prstGeom prst="hexagon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Łącznik: łamany 35">
            <a:extLst>
              <a:ext uri="{FF2B5EF4-FFF2-40B4-BE49-F238E27FC236}">
                <a16:creationId xmlns:a16="http://schemas.microsoft.com/office/drawing/2014/main" id="{7372094B-9B86-40DA-667B-A866981A3BF6}"/>
              </a:ext>
            </a:extLst>
          </p:cNvPr>
          <p:cNvCxnSpPr>
            <a:cxnSpLocks/>
            <a:stCxn id="35" idx="3"/>
            <a:endCxn id="33" idx="0"/>
          </p:cNvCxnSpPr>
          <p:nvPr/>
        </p:nvCxnSpPr>
        <p:spPr>
          <a:xfrm rot="10800000" flipV="1">
            <a:off x="940228" y="4165445"/>
            <a:ext cx="115213" cy="3867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01D9042-3EC2-275F-7A3B-A7B892B76868}"/>
              </a:ext>
            </a:extLst>
          </p:cNvPr>
          <p:cNvSpPr txBox="1"/>
          <p:nvPr/>
        </p:nvSpPr>
        <p:spPr>
          <a:xfrm>
            <a:off x="2914229" y="3859147"/>
            <a:ext cx="36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F8A2F5A1-6F18-4C93-4D0C-67482E9905E3}"/>
              </a:ext>
            </a:extLst>
          </p:cNvPr>
          <p:cNvSpPr txBox="1"/>
          <p:nvPr/>
        </p:nvSpPr>
        <p:spPr>
          <a:xfrm>
            <a:off x="820221" y="3869044"/>
            <a:ext cx="38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</a:p>
        </p:txBody>
      </p:sp>
      <p:cxnSp>
        <p:nvCxnSpPr>
          <p:cNvPr id="39" name="Łącznik: łamany 38">
            <a:extLst>
              <a:ext uri="{FF2B5EF4-FFF2-40B4-BE49-F238E27FC236}">
                <a16:creationId xmlns:a16="http://schemas.microsoft.com/office/drawing/2014/main" id="{81831B64-60DF-10B4-86BE-9036B78ECA52}"/>
              </a:ext>
            </a:extLst>
          </p:cNvPr>
          <p:cNvCxnSpPr>
            <a:cxnSpLocks/>
            <a:stCxn id="35" idx="0"/>
            <a:endCxn id="40" idx="0"/>
          </p:cNvCxnSpPr>
          <p:nvPr/>
        </p:nvCxnSpPr>
        <p:spPr>
          <a:xfrm>
            <a:off x="3025260" y="4165445"/>
            <a:ext cx="88897" cy="39176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ównoległobok 39">
            <a:extLst>
              <a:ext uri="{FF2B5EF4-FFF2-40B4-BE49-F238E27FC236}">
                <a16:creationId xmlns:a16="http://schemas.microsoft.com/office/drawing/2014/main" id="{EF418D26-C267-5ECD-8130-241B937478F7}"/>
              </a:ext>
            </a:extLst>
          </p:cNvPr>
          <p:cNvSpPr/>
          <p:nvPr/>
        </p:nvSpPr>
        <p:spPr>
          <a:xfrm>
            <a:off x="2057445" y="4557207"/>
            <a:ext cx="2113423" cy="463290"/>
          </a:xfrm>
          <a:prstGeom prst="parallelogram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„Suma wag nie może być równa 0.”</a:t>
            </a:r>
          </a:p>
        </p:txBody>
      </p:sp>
      <p:cxnSp>
        <p:nvCxnSpPr>
          <p:cNvPr id="41" name="Łącznik prosty 40">
            <a:extLst>
              <a:ext uri="{FF2B5EF4-FFF2-40B4-BE49-F238E27FC236}">
                <a16:creationId xmlns:a16="http://schemas.microsoft.com/office/drawing/2014/main" id="{408FC031-9811-D081-802E-DAA92E9002B1}"/>
              </a:ext>
            </a:extLst>
          </p:cNvPr>
          <p:cNvCxnSpPr>
            <a:cxnSpLocks/>
          </p:cNvCxnSpPr>
          <p:nvPr/>
        </p:nvCxnSpPr>
        <p:spPr>
          <a:xfrm flipH="1">
            <a:off x="3923937" y="4557291"/>
            <a:ext cx="139378" cy="4632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Łącznik: łamany 41">
            <a:extLst>
              <a:ext uri="{FF2B5EF4-FFF2-40B4-BE49-F238E27FC236}">
                <a16:creationId xmlns:a16="http://schemas.microsoft.com/office/drawing/2014/main" id="{D1776B28-7657-3CD0-ED5D-62CF2C0371AD}"/>
              </a:ext>
            </a:extLst>
          </p:cNvPr>
          <p:cNvCxnSpPr>
            <a:cxnSpLocks/>
            <a:stCxn id="40" idx="4"/>
          </p:cNvCxnSpPr>
          <p:nvPr/>
        </p:nvCxnSpPr>
        <p:spPr>
          <a:xfrm rot="5400000">
            <a:off x="1617715" y="4313027"/>
            <a:ext cx="788972" cy="220391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Symbol zastępczy zawartości 3">
            <a:extLst>
              <a:ext uri="{FF2B5EF4-FFF2-40B4-BE49-F238E27FC236}">
                <a16:creationId xmlns:a16="http://schemas.microsoft.com/office/drawing/2014/main" id="{A646AE33-F338-61A3-8F76-0D67A57FDC6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676561" y="1143000"/>
            <a:ext cx="5341619" cy="5213350"/>
          </a:xfrm>
        </p:spPr>
        <p:txBody>
          <a:bodyPr>
            <a:noAutofit/>
          </a:bodyPr>
          <a:lstStyle/>
          <a:p>
            <a:r>
              <a:rPr lang="pl-PL" sz="2100" dirty="0"/>
              <a:t>Czy można jeszcze ulepszyć ten algorytm?</a:t>
            </a:r>
          </a:p>
          <a:p>
            <a:r>
              <a:rPr lang="pl-PL" sz="2100" dirty="0"/>
              <a:t>Można. Zamiast sprawdzać po wyjściu </a:t>
            </a:r>
            <a:br>
              <a:rPr lang="pl-PL" sz="2100" dirty="0"/>
            </a:br>
            <a:r>
              <a:rPr lang="pl-PL" sz="2100" dirty="0"/>
              <a:t>z pętli, czy suma wag jest równa 0, lepiej sprawdzać, czy waga każdej liczby jest dodatnia podczas jej wczytywania. Wagi ujemne nie mają zbyt wiele sensu.</a:t>
            </a:r>
          </a:p>
          <a:p>
            <a:r>
              <a:rPr lang="pl-PL" sz="2100" dirty="0"/>
              <a:t>Po wyjściu z pętli warto sprawdzić, </a:t>
            </a:r>
            <a:br>
              <a:rPr lang="pl-PL" sz="2100" dirty="0"/>
            </a:br>
            <a:r>
              <a:rPr lang="pl-PL" sz="2100" dirty="0"/>
              <a:t>czy </a:t>
            </a:r>
            <a:r>
              <a:rPr lang="pl-PL" sz="2100" i="1" dirty="0"/>
              <a:t>n</a:t>
            </a:r>
            <a:r>
              <a:rPr lang="pl-PL" sz="2100" dirty="0"/>
              <a:t> jest dodatnie.</a:t>
            </a:r>
          </a:p>
          <a:p>
            <a:r>
              <a:rPr lang="pl-PL" sz="2100" dirty="0"/>
              <a:t>Jeśli nie jest, to oznacza, że użytkownik nie wprowadził żadnej liczby, a więc suma wag jest zerowa i nastąpi dzielenie przez 0.</a:t>
            </a:r>
          </a:p>
          <a:p>
            <a:r>
              <a:rPr lang="pl-PL" sz="2100" dirty="0"/>
              <a:t>Zmodyfikuj samodzielnie schemat blokowy zgodnie z powyższymi informacjami.</a:t>
            </a:r>
          </a:p>
        </p:txBody>
      </p:sp>
    </p:spTree>
    <p:extLst>
      <p:ext uri="{BB962C8B-B14F-4D97-AF65-F5344CB8AC3E}">
        <p14:creationId xmlns:p14="http://schemas.microsoft.com/office/powerpoint/2010/main" val="1132103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FE94E1-5F4A-48C4-96D1-CD0C423EB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liczb dwójkowych w systemie dziesiątkowym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6527066-84A6-4684-BF4E-99FD8619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7</a:t>
            </a:fld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e tekstowe 6">
                <a:extLst>
                  <a:ext uri="{FF2B5EF4-FFF2-40B4-BE49-F238E27FC236}">
                    <a16:creationId xmlns:a16="http://schemas.microsoft.com/office/drawing/2014/main" id="{3090266D-983A-4867-B099-9C46B2FD63E2}"/>
                  </a:ext>
                </a:extLst>
              </p:cNvPr>
              <p:cNvSpPr txBox="1"/>
              <p:nvPr/>
            </p:nvSpPr>
            <p:spPr>
              <a:xfrm>
                <a:off x="299356" y="1556792"/>
                <a:ext cx="11593288" cy="308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l-PL" sz="2800" b="1" i="1">
                              <a:latin typeface="Cambria Math" panose="02040503050406030204" pitchFamily="18" charset="0"/>
                            </a:rPr>
                            <m:t>𝟏𝟎𝟏𝟎𝟏𝟏𝟎𝟏𝟎</m:t>
                          </m:r>
                        </m:e>
                        <m:sub>
                          <m:d>
                            <m:dPr>
                              <m:ctrlPr>
                                <a:rPr lang="pl-PL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sub>
                      </m:sSub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l-PL" sz="2800" b="0" i="1" dirty="0">
                  <a:latin typeface="Cambria Math" panose="02040503050406030204" pitchFamily="18" charset="0"/>
                </a:endParaRPr>
              </a:p>
              <a:p>
                <a:pPr/>
                <a:br>
                  <a:rPr lang="pl-PL" sz="2800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pl-PL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pl-PL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pl-PL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pl-PL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l-PL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l-PL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l-PL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pl-PL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pl-PL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l-PL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pl-PL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pl-PL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pl-PL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pl-PL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pl-PL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pl-PL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pl-PL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pl-PL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l-PL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=2+8+16+64+256=</m:t>
                      </m:r>
                      <m:sSub>
                        <m:sSubPr>
                          <m:ctrlPr>
                            <a:rPr lang="pl-PL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l-PL" sz="2800" b="1" i="1" smtClean="0">
                              <a:latin typeface="Cambria Math" panose="02040503050406030204" pitchFamily="18" charset="0"/>
                            </a:rPr>
                            <m:t>𝟑𝟒𝟔</m:t>
                          </m:r>
                        </m:e>
                        <m:sub>
                          <m:d>
                            <m:dPr>
                              <m:ctrlPr>
                                <a:rPr lang="pl-PL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sz="28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pl-PL" sz="2800" b="1" dirty="0"/>
              </a:p>
            </p:txBody>
          </p:sp>
        </mc:Choice>
        <mc:Fallback xmlns="">
          <p:sp>
            <p:nvSpPr>
              <p:cNvPr id="7" name="pole tekstowe 6">
                <a:extLst>
                  <a:ext uri="{FF2B5EF4-FFF2-40B4-BE49-F238E27FC236}">
                    <a16:creationId xmlns:a16="http://schemas.microsoft.com/office/drawing/2014/main" id="{3090266D-983A-4867-B099-9C46B2FD63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356" y="1556792"/>
                <a:ext cx="11593288" cy="30817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pole tekstowe 7">
            <a:extLst>
              <a:ext uri="{FF2B5EF4-FFF2-40B4-BE49-F238E27FC236}">
                <a16:creationId xmlns:a16="http://schemas.microsoft.com/office/drawing/2014/main" id="{5BB01A62-ED3F-4E9C-A4C3-663E33628F55}"/>
              </a:ext>
            </a:extLst>
          </p:cNvPr>
          <p:cNvSpPr txBox="1"/>
          <p:nvPr/>
        </p:nvSpPr>
        <p:spPr>
          <a:xfrm>
            <a:off x="191344" y="5052325"/>
            <a:ext cx="108256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Należy pamiętać, że najmniej znaczące cyfry są zawsze z prawej strony, a więc im </a:t>
            </a:r>
            <a:b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przypisujemy mniejsze potęgi.</a:t>
            </a:r>
          </a:p>
        </p:txBody>
      </p:sp>
    </p:spTree>
    <p:extLst>
      <p:ext uri="{BB962C8B-B14F-4D97-AF65-F5344CB8AC3E}">
        <p14:creationId xmlns:p14="http://schemas.microsoft.com/office/powerpoint/2010/main" val="5431416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FE94E1-5F4A-48C4-96D1-CD0C423EB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liczb dziesiątkowych w systemie szesnastkowym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6527066-84A6-4684-BF4E-99FD8619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6514226-A581-4EC9-ADF1-E25884628C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9536" y="2207812"/>
            <a:ext cx="2448272" cy="179770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10400" dirty="0">
                <a:latin typeface="Courier New" panose="02070309020205020404" pitchFamily="49" charset="0"/>
                <a:cs typeface="Courier New" panose="02070309020205020404" pitchFamily="49" charset="0"/>
              </a:rPr>
              <a:t>1789 D(13)</a:t>
            </a:r>
            <a:br>
              <a:rPr lang="pl-PL" sz="10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l-PL" sz="10400" dirty="0">
                <a:latin typeface="Courier New" panose="02070309020205020404" pitchFamily="49" charset="0"/>
                <a:cs typeface="Courier New" panose="02070309020205020404" pitchFamily="49" charset="0"/>
              </a:rPr>
              <a:t> 111 F(15)</a:t>
            </a:r>
          </a:p>
          <a:p>
            <a:pPr marL="0" indent="0">
              <a:buNone/>
            </a:pPr>
            <a:r>
              <a:rPr lang="pl-PL" sz="10400" dirty="0">
                <a:latin typeface="Courier New" panose="02070309020205020404" pitchFamily="49" charset="0"/>
                <a:cs typeface="Courier New" panose="02070309020205020404" pitchFamily="49" charset="0"/>
              </a:rPr>
              <a:t>   6 6</a:t>
            </a:r>
            <a:br>
              <a:rPr lang="pl-PL" sz="10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l-PL" sz="10400" dirty="0">
                <a:latin typeface="Courier New" panose="02070309020205020404" pitchFamily="49" charset="0"/>
                <a:cs typeface="Courier New" panose="02070309020205020404" pitchFamily="49" charset="0"/>
              </a:rPr>
              <a:t>   0 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pl-P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B31A9109-9789-486C-A60D-23BB3840009D}"/>
              </a:ext>
            </a:extLst>
          </p:cNvPr>
          <p:cNvCxnSpPr>
            <a:cxnSpLocks/>
          </p:cNvCxnSpPr>
          <p:nvPr/>
        </p:nvCxnSpPr>
        <p:spPr>
          <a:xfrm>
            <a:off x="2913973" y="2329380"/>
            <a:ext cx="0" cy="1460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pole tekstowe 8">
            <a:extLst>
              <a:ext uri="{FF2B5EF4-FFF2-40B4-BE49-F238E27FC236}">
                <a16:creationId xmlns:a16="http://schemas.microsoft.com/office/drawing/2014/main" id="{1225933E-D19F-4ED2-86BD-AA06FD4133BB}"/>
              </a:ext>
            </a:extLst>
          </p:cNvPr>
          <p:cNvSpPr txBox="1"/>
          <p:nvPr/>
        </p:nvSpPr>
        <p:spPr>
          <a:xfrm>
            <a:off x="5087888" y="2329380"/>
            <a:ext cx="61836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Cyfry z prawej strony kreski</a:t>
            </a:r>
          </a:p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zapisujemy w kolejności </a:t>
            </a:r>
            <a:r>
              <a:rPr lang="pl-PL" sz="2600" b="1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od dołu do góry</a:t>
            </a:r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:</a:t>
            </a:r>
          </a:p>
          <a:p>
            <a:endParaRPr lang="pl-PL" sz="1000" dirty="0">
              <a:latin typeface="Cambria" panose="02040503050406030204" pitchFamily="18" charset="0"/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1789</a:t>
            </a:r>
            <a:r>
              <a:rPr lang="pl-PL" sz="20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(10) </a:t>
            </a:r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= 6FD</a:t>
            </a:r>
            <a:r>
              <a:rPr lang="pl-PL" sz="20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(16)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002D1B82-5F02-4EE4-A8BF-4A94723DB30C}"/>
              </a:ext>
            </a:extLst>
          </p:cNvPr>
          <p:cNvSpPr/>
          <p:nvPr/>
        </p:nvSpPr>
        <p:spPr>
          <a:xfrm>
            <a:off x="2996089" y="2298854"/>
            <a:ext cx="219589" cy="1490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DF242B59-5A66-4400-B80F-597EAC26412C}"/>
              </a:ext>
            </a:extLst>
          </p:cNvPr>
          <p:cNvCxnSpPr>
            <a:cxnSpLocks/>
          </p:cNvCxnSpPr>
          <p:nvPr/>
        </p:nvCxnSpPr>
        <p:spPr>
          <a:xfrm flipV="1">
            <a:off x="4007768" y="2298854"/>
            <a:ext cx="0" cy="1449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84893006-5E26-4200-9D3E-81F39B68ECCE}"/>
              </a:ext>
            </a:extLst>
          </p:cNvPr>
          <p:cNvSpPr txBox="1"/>
          <p:nvPr/>
        </p:nvSpPr>
        <p:spPr>
          <a:xfrm>
            <a:off x="551325" y="1162247"/>
            <a:ext cx="110893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Liczby z lewej strony dzielimy przez 16 i zapisujemy resztę po prawej stronie:</a:t>
            </a:r>
          </a:p>
        </p:txBody>
      </p:sp>
    </p:spTree>
    <p:extLst>
      <p:ext uri="{BB962C8B-B14F-4D97-AF65-F5344CB8AC3E}">
        <p14:creationId xmlns:p14="http://schemas.microsoft.com/office/powerpoint/2010/main" val="6530825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5B4471-F2D8-4AE8-B0C4-C6DC74542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obliczyć resztę z dzielenia przez 16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2CAFEE1-CDAC-43DD-946D-1CD8FA95C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7E228F5-A329-4A84-BE3C-23DE039FB79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Przykład:</a:t>
            </a:r>
          </a:p>
          <a:p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CB5E63C-632E-4A2E-B518-6CDABC2E0EDF}"/>
              </a:ext>
            </a:extLst>
          </p:cNvPr>
          <p:cNvSpPr txBox="1"/>
          <p:nvPr/>
        </p:nvSpPr>
        <p:spPr>
          <a:xfrm>
            <a:off x="2063552" y="2060848"/>
            <a:ext cx="8352928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1789/16 = 111.8125</a:t>
            </a:r>
          </a:p>
          <a:p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0.8125*16 = </a:t>
            </a:r>
            <a:r>
              <a:rPr lang="pl-PL" sz="2600" u="sng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13</a:t>
            </a:r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 (</a:t>
            </a:r>
            <a:r>
              <a:rPr lang="pl-PL" sz="2600" u="sng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D</a:t>
            </a:r>
            <a:r>
              <a:rPr lang="pl-PL" sz="2600" dirty="0"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)</a:t>
            </a:r>
          </a:p>
          <a:p>
            <a:endParaRPr lang="pl-PL" sz="2600" u="sng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13 jest resztą z dzielenia 1789 przez 16.</a:t>
            </a:r>
          </a:p>
          <a:p>
            <a:r>
              <a:rPr lang="pl-PL" sz="2600" dirty="0">
                <a:latin typeface="Cambria" panose="02040503050406030204" pitchFamily="18" charset="0"/>
                <a:ea typeface="Cambria" panose="02040503050406030204" pitchFamily="18" charset="0"/>
                <a:cs typeface="Courier New" panose="02070309020205020404" pitchFamily="49" charset="0"/>
              </a:rPr>
              <a:t>13 ma symbol D w systemie szesnastkowym.</a:t>
            </a:r>
          </a:p>
        </p:txBody>
      </p:sp>
    </p:spTree>
    <p:extLst>
      <p:ext uri="{BB962C8B-B14F-4D97-AF65-F5344CB8AC3E}">
        <p14:creationId xmlns:p14="http://schemas.microsoft.com/office/powerpoint/2010/main" val="32268675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czątek">
  <a:themeElements>
    <a:clrScheme name="Począte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ocząte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ocząte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4802</Words>
  <Application>Microsoft Office PowerPoint</Application>
  <PresentationFormat>Panoramiczny</PresentationFormat>
  <Paragraphs>1240</Paragraphs>
  <Slides>60</Slides>
  <Notes>22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60</vt:i4>
      </vt:variant>
    </vt:vector>
  </HeadingPairs>
  <TitlesOfParts>
    <vt:vector size="70" baseType="lpstr">
      <vt:lpstr>arial</vt:lpstr>
      <vt:lpstr>Bookman Old Style</vt:lpstr>
      <vt:lpstr>Calibri</vt:lpstr>
      <vt:lpstr>Cambria</vt:lpstr>
      <vt:lpstr>Cambria Math</vt:lpstr>
      <vt:lpstr>Courier New</vt:lpstr>
      <vt:lpstr>Gill Sans MT</vt:lpstr>
      <vt:lpstr>Wingdings</vt:lpstr>
      <vt:lpstr>Wingdings 3</vt:lpstr>
      <vt:lpstr>Początek</vt:lpstr>
      <vt:lpstr>Kodowanie danych i algorytmy  Wykład w ramach przedmiotu „Informatyka” (EE-DI)</vt:lpstr>
      <vt:lpstr>Informatyka</vt:lpstr>
      <vt:lpstr>Informatyka</vt:lpstr>
      <vt:lpstr>Pozycyjne systemy liczbowe</vt:lpstr>
      <vt:lpstr>Pozycyjne systemy liczbowe</vt:lpstr>
      <vt:lpstr>Zapis liczb dziesiątkowych w systemie dwójkowym</vt:lpstr>
      <vt:lpstr>Zapis liczb dwójkowych w systemie dziesiątkowym</vt:lpstr>
      <vt:lpstr>Zapis liczb dziesiątkowych w systemie szesnastkowym</vt:lpstr>
      <vt:lpstr>Jak obliczyć resztę z dzielenia przez 16</vt:lpstr>
      <vt:lpstr>Zapis liczb szesnastkowych w systemie dziesiątkowym</vt:lpstr>
      <vt:lpstr>Zapis liczb dwójkowych w systemie szesnastkowym</vt:lpstr>
      <vt:lpstr>Zapis liczb szesnastkowych w systemie dwójkowym</vt:lpstr>
      <vt:lpstr>Zapis liczb ze znakiem</vt:lpstr>
      <vt:lpstr>Kodowanie ZM, U1, U2</vt:lpstr>
      <vt:lpstr>Kodowanie ZM (znak-moduł)</vt:lpstr>
      <vt:lpstr>Kodowanie U1 (uzupełnień do jedności)</vt:lpstr>
      <vt:lpstr>Kodowanie U2 (uzupełnień do dwóch)</vt:lpstr>
      <vt:lpstr>Kodowanie U2 – przykład 1</vt:lpstr>
      <vt:lpstr>Pomoc do kroku 4 – tabliczka dodawania liczb binarnych</vt:lpstr>
      <vt:lpstr>Kodowanie U2 – przykład 2</vt:lpstr>
      <vt:lpstr>Kodowanie liczb zmiennoprzecinkowych</vt:lpstr>
      <vt:lpstr>Kodowanie zgodne ze standardem IEEE 754</vt:lpstr>
      <vt:lpstr>Kodowanie zgodne ze standardem IEEE 754 - przykład</vt:lpstr>
      <vt:lpstr>Kodowanie tekstów</vt:lpstr>
      <vt:lpstr>Czym jest algorytm?</vt:lpstr>
      <vt:lpstr>Pseudokod (pseudojęzyk)</vt:lpstr>
      <vt:lpstr>Przykład algorytmu w pseudokodzie</vt:lpstr>
      <vt:lpstr>Schematy blokowe</vt:lpstr>
      <vt:lpstr>Schematy blokowe</vt:lpstr>
      <vt:lpstr>Schematy blokowe</vt:lpstr>
      <vt:lpstr>Zad. 1. Algorytm obliczający wartość wyrażenia y=a/√(a∙b).</vt:lpstr>
      <vt:lpstr>Zad. 1. Algorytm obliczający wartość wyrażenia y=a/√(a∙b).</vt:lpstr>
      <vt:lpstr>Zad. 2. Algorytm sprawdzający czy dana liczba dzieli się przez 3.</vt:lpstr>
      <vt:lpstr>Zad. 3. Algorytm sprawdzający czy dana liczba oznacza rok przestępny.</vt:lpstr>
      <vt:lpstr>Zad. 3. Algorytm sprawdzający czy dana liczba oznacza rok przestępny – wersja alternatywna.</vt:lpstr>
      <vt:lpstr>Zad. 4. Dane są liczby a, b, c. Opracuj algorytm sprawdzający czy mogą one być bokami trójkąta.</vt:lpstr>
      <vt:lpstr>Pętle</vt:lpstr>
      <vt:lpstr>Zad. 5. Algorytm wczytujący n-elementowy ciąg liczb i obliczający sumę jego elementów.</vt:lpstr>
      <vt:lpstr>Zad. 5. Algorytm wczytujący n-elementowy ciąg liczb i obliczający sumę jego elementów.</vt:lpstr>
      <vt:lpstr>Zad. 6. Algorytm wczytujący n-elementowy ciąg liczb i obliczający sumę wszystkich liczb parzystych ciągu.</vt:lpstr>
      <vt:lpstr>Zad. 6. Algorytm wczytujący n-elementowy ciąg liczb i obliczający sumę wszystkich liczb parzystych ciągu.</vt:lpstr>
      <vt:lpstr>Zad. 7. Algorytm wczytujący n-elementowy ciąg liczb i obliczający iloczyn jego elementów.</vt:lpstr>
      <vt:lpstr>Zad. 7. Algorytm wczytujący n-elementowy ciąg liczb i obliczający iloczyn jego elementów.</vt:lpstr>
      <vt:lpstr>Zad. 8. Algorytm wczytujący n-elementowy ciąg liczb i obliczający sumę liczb dodatnich i sumę liczb ujemnych.</vt:lpstr>
      <vt:lpstr>Zad. 8. Algorytm wczytujący n-elementowy ciąg i obliczający sumę liczb dodatnich i sumę liczb ujemnych.</vt:lpstr>
      <vt:lpstr>Zad. 8. Algorytm wczytujący n-elementowy ciąg i obliczający sumę liczb dodatnich i sumę liczb ujemnych - wersja alternatywna.</vt:lpstr>
      <vt:lpstr>Zad. 9. Algorytm wczytujący n-elementowy ciąg i wyznaczający największy wyraz ciągu.</vt:lpstr>
      <vt:lpstr>Zad. 9. Algorytm wczytujący n-elementowy ciąg i wyznaczający największy wyraz ciągu – wersja alternatywna.</vt:lpstr>
      <vt:lpstr>Zad. 10. Algorytm wczytujący n-elementowy ciąg i wyznaczający najmniejszy wyraz ciągu.</vt:lpstr>
      <vt:lpstr>Zad. 10. Algorytm wczytujący n-elementowy ciąg i wyznaczający najmniejszy wyraz ciągu.</vt:lpstr>
      <vt:lpstr>Zad. 11. Algorytm wczytujący n-elementowy ciąg i obliczający średnią harmoniczną wszystkich jego elementów.</vt:lpstr>
      <vt:lpstr>Zad. 11. Algorytm wczytujący n-elementowy ciąg i obliczający średnią harmoniczną wszystkich jego elementów.</vt:lpstr>
      <vt:lpstr>Zad. 12. Algorytm wczytujący liczbę naturalną i sprawdzający czy jest to liczba doskonała.</vt:lpstr>
      <vt:lpstr>Zad. 12. Algorytm wczytujący liczbę naturalną i sprawdzający czy jest to liczba doskonała.</vt:lpstr>
      <vt:lpstr>Zad. 12. Algorytm wczytujący liczbę naturalną i sprawdzający czy jest to liczba doskonała.</vt:lpstr>
      <vt:lpstr>Zad. 12. Algorytm wczytujący liczbę naturalną i sprawdzający czy jest to liczba doskonała – wersja zoptymalizowana.</vt:lpstr>
      <vt:lpstr>Zad. 13. Co wypisze algorytm, jeśli na wejście podane zostaną liczby [-1, 1, 3, 5, 5]? Narysuj tabelę pamięci.</vt:lpstr>
      <vt:lpstr>Zad. 14. Algorytm wczytujący n-elementowy ciąg liczb oraz wag  i obliczający ważoną średnią arytmetyczną podanych liczb.</vt:lpstr>
      <vt:lpstr>Zad. 14. Algorytm wczytujący n-elementowy ciąg liczb oraz wag  i obliczający ważoną średnią arytmetyczną podanych liczb.</vt:lpstr>
      <vt:lpstr>Czy można jeszcze ulepszyć rozwiązanie zad. 14?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2026-01-20T18:24:05Z</dcterms:created>
  <dcterms:modified xsi:type="dcterms:W3CDTF">2026-01-20T18:26:00Z</dcterms:modified>
</cp:coreProperties>
</file>