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44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77" r:id="rId10"/>
    <p:sldId id="276" r:id="rId11"/>
    <p:sldId id="265" r:id="rId12"/>
    <p:sldId id="266" r:id="rId13"/>
    <p:sldId id="267" r:id="rId14"/>
    <p:sldId id="278" r:id="rId15"/>
    <p:sldId id="270" r:id="rId16"/>
    <p:sldId id="268" r:id="rId17"/>
    <p:sldId id="269" r:id="rId18"/>
    <p:sldId id="271" r:id="rId19"/>
    <p:sldId id="319" r:id="rId20"/>
    <p:sldId id="279" r:id="rId21"/>
    <p:sldId id="272" r:id="rId22"/>
    <p:sldId id="273" r:id="rId23"/>
    <p:sldId id="274" r:id="rId24"/>
    <p:sldId id="312" r:id="rId25"/>
    <p:sldId id="280" r:id="rId26"/>
    <p:sldId id="281" r:id="rId27"/>
    <p:sldId id="283" r:id="rId28"/>
    <p:sldId id="282" r:id="rId29"/>
    <p:sldId id="284" r:id="rId30"/>
    <p:sldId id="286" r:id="rId31"/>
    <p:sldId id="287" r:id="rId32"/>
    <p:sldId id="318" r:id="rId33"/>
    <p:sldId id="288" r:id="rId34"/>
    <p:sldId id="289" r:id="rId35"/>
    <p:sldId id="301" r:id="rId36"/>
    <p:sldId id="290" r:id="rId37"/>
    <p:sldId id="313" r:id="rId38"/>
    <p:sldId id="291" r:id="rId39"/>
    <p:sldId id="302" r:id="rId40"/>
    <p:sldId id="292" r:id="rId41"/>
    <p:sldId id="293" r:id="rId42"/>
    <p:sldId id="314" r:id="rId43"/>
    <p:sldId id="315" r:id="rId44"/>
    <p:sldId id="303" r:id="rId45"/>
    <p:sldId id="304" r:id="rId46"/>
    <p:sldId id="305" r:id="rId47"/>
    <p:sldId id="294" r:id="rId48"/>
    <p:sldId id="306" r:id="rId49"/>
    <p:sldId id="295" r:id="rId50"/>
    <p:sldId id="307" r:id="rId51"/>
    <p:sldId id="298" r:id="rId52"/>
    <p:sldId id="308" r:id="rId53"/>
    <p:sldId id="296" r:id="rId54"/>
    <p:sldId id="297" r:id="rId55"/>
    <p:sldId id="310" r:id="rId56"/>
    <p:sldId id="311" r:id="rId57"/>
    <p:sldId id="299" r:id="rId58"/>
    <p:sldId id="316" r:id="rId59"/>
    <p:sldId id="317" r:id="rId60"/>
  </p:sldIdLst>
  <p:sldSz cx="12192000" cy="6858000"/>
  <p:notesSz cx="7102475" cy="102314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83176" autoAdjust="0"/>
  </p:normalViewPr>
  <p:slideViewPr>
    <p:cSldViewPr>
      <p:cViewPr varScale="1">
        <p:scale>
          <a:sx n="117" d="100"/>
          <a:sy n="117" d="100"/>
        </p:scale>
        <p:origin x="67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17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093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r">
              <a:defRPr sz="1300"/>
            </a:lvl1pPr>
          </a:lstStyle>
          <a:p>
            <a:fld id="{221D4C3E-53AF-4EF3-8225-DBBAB328264B}" type="datetimeFigureOut">
              <a:rPr lang="pl-PL" smtClean="0"/>
              <a:pPr/>
              <a:t>28.01.2025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67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8" tIns="49509" rIns="99018" bIns="4950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248" y="4859933"/>
            <a:ext cx="5681980" cy="4604147"/>
          </a:xfrm>
          <a:prstGeom prst="rect">
            <a:avLst/>
          </a:prstGeom>
        </p:spPr>
        <p:txBody>
          <a:bodyPr vert="horz" lIns="99018" tIns="49509" rIns="99018" bIns="49509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093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r">
              <a:defRPr sz="1300"/>
            </a:lvl1pPr>
          </a:lstStyle>
          <a:p>
            <a:fld id="{F5E97C78-6431-4615-8004-2EF10B7825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5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49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1913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383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5209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1510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9419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7752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6034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6462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4804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9026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7243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731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528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3209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48579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1081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9275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5123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345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D45053F6-8999-499B-8BEA-0C9BB4019DBD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Prostokąt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Prostokąt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Prostokąt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62177-7C96-459D-9A14-550252B681E2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solidFill>
                  <a:schemeClr val="tx1"/>
                </a:solidFill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 eaLnBrk="1" latinLnBrk="0" hangingPunct="1"/>
            <a:r>
              <a:rPr lang="pl-PL" dirty="0"/>
              <a:t>Kliknij, aby edytować style wzorca tekstu</a:t>
            </a:r>
          </a:p>
          <a:p>
            <a:pPr lvl="1" eaLnBrk="1" latinLnBrk="0" hangingPunct="1"/>
            <a:r>
              <a:rPr lang="pl-PL" dirty="0"/>
              <a:t>Drugi poziom</a:t>
            </a:r>
          </a:p>
          <a:p>
            <a:pPr lvl="2" eaLnBrk="1" latinLnBrk="0" hangingPunct="1"/>
            <a:r>
              <a:rPr lang="pl-PL" dirty="0"/>
              <a:t>Trzeci poziom</a:t>
            </a:r>
          </a:p>
          <a:p>
            <a:pPr lvl="3" eaLnBrk="1" latinLnBrk="0" hangingPunct="1"/>
            <a:r>
              <a:rPr lang="pl-PL" dirty="0"/>
              <a:t>Czwarty poziom</a:t>
            </a:r>
          </a:p>
          <a:p>
            <a:pPr lvl="4" eaLnBrk="1" latinLnBrk="0" hangingPunct="1"/>
            <a:r>
              <a:rPr lang="pl-PL" dirty="0"/>
              <a:t>Piąty poziom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1629E484-5A2B-49D8-BB5E-6131A3E5FE69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Prostokąt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C5-C6F4-47C4-A395-334BDCC03DF8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FAE5-BA59-4AA8-A016-49A940AA3FB8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82EF-88AD-461C-98EC-02590553F3BA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5E5-5B23-43BC-9B8D-C0563081CDF2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F2FB-615B-4A4A-B48C-35BCDDCBDFDA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C6641-EC61-4394-A35A-359A53783BD1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Prostokąt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22F0-C7A5-4A5B-A604-515F83327D4B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DB10-6B9D-4AA3-8A3E-860C8DE5B0C1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/>
              <a:t>Kliknij, aby edytować style wzorca tekstu</a:t>
            </a:r>
          </a:p>
          <a:p>
            <a:pPr lvl="1" eaLnBrk="1" latinLnBrk="0" hangingPunct="1"/>
            <a:r>
              <a:rPr kumimoji="0" lang="pl-PL" dirty="0"/>
              <a:t>Drugi poziom</a:t>
            </a:r>
          </a:p>
          <a:p>
            <a:pPr lvl="2" eaLnBrk="1" latinLnBrk="0" hangingPunct="1"/>
            <a:r>
              <a:rPr kumimoji="0" lang="pl-PL" dirty="0"/>
              <a:t>Trzeci poziom</a:t>
            </a:r>
          </a:p>
          <a:p>
            <a:pPr lvl="3" eaLnBrk="1" latinLnBrk="0" hangingPunct="1"/>
            <a:r>
              <a:rPr kumimoji="0" lang="pl-PL" dirty="0"/>
              <a:t>Czwarty poziom</a:t>
            </a:r>
          </a:p>
          <a:p>
            <a:pPr lvl="4" eaLnBrk="1" latinLnBrk="0" hangingPunct="1"/>
            <a:r>
              <a:rPr kumimoji="0" lang="pl-PL" dirty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70D37D-D54A-49CD-A124-C334C8FACEC5}" type="datetime1">
              <a:rPr lang="pl-PL" smtClean="0"/>
              <a:pPr/>
              <a:t>28.01.2025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inf.waw.pl/inf/alg/006_bin/0022.php" TargetMode="External"/><Relationship Id="rId2" Type="http://schemas.openxmlformats.org/officeDocument/2006/relationships/hyperlink" Target="https://calculla.pl/liczby_zmiennoprzecinkow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f8-chartable.d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6428" y="3789040"/>
            <a:ext cx="9182100" cy="936104"/>
          </a:xfrm>
        </p:spPr>
        <p:txBody>
          <a:bodyPr>
            <a:noAutofit/>
          </a:bodyPr>
          <a:lstStyle/>
          <a:p>
            <a:r>
              <a:rPr lang="pl-PL" sz="2400" dirty="0"/>
              <a:t>Kodowanie danych i algorytmy - wykład w ramach przedmiotu „Informatyka I” (EE-DI)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87500" y="5124450"/>
            <a:ext cx="9182100" cy="533400"/>
          </a:xfrm>
        </p:spPr>
        <p:txBody>
          <a:bodyPr>
            <a:normAutofit/>
          </a:bodyPr>
          <a:lstStyle/>
          <a:p>
            <a:r>
              <a:rPr lang="pl-PL" sz="2800" dirty="0"/>
              <a:t>Dawid Warchoł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06" y="301626"/>
            <a:ext cx="4181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 descr="http://docplayer.pl/docs-images/33/15752726/images/1-0.png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7" name="Picture 13" descr="http://docplayer.pl/docs-images/33/15752726/images/1-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856" y="1817796"/>
            <a:ext cx="15240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15876"/>
            <a:ext cx="42957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4096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8CD5B2-3316-4C23-B7FA-C4ED22320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CF699F4-2A64-4706-9810-B6763F97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01DBAD2-AD64-4382-849C-D5C741737D2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</a:t>
            </a:r>
            <a:r>
              <a:rPr lang="pl-PL" sz="2800" b="1" u="sng" dirty="0"/>
              <a:t>nie</a:t>
            </a:r>
            <a:r>
              <a:rPr lang="pl-PL" sz="2800" b="1" dirty="0"/>
              <a:t> jest informatyka?</a:t>
            </a:r>
          </a:p>
          <a:p>
            <a:r>
              <a:rPr lang="pl-PL" sz="2800" i="1" dirty="0"/>
              <a:t>Informatyka nie jest nauką o komputerach</a:t>
            </a:r>
          </a:p>
          <a:p>
            <a:r>
              <a:rPr lang="pl-PL" sz="2800" i="1" dirty="0"/>
              <a:t>(chociaż komputer jest najważniejszym narzędziem pracy informatyka).</a:t>
            </a:r>
          </a:p>
          <a:p>
            <a:pPr marL="0" indent="0">
              <a:buNone/>
            </a:pPr>
            <a:endParaRPr lang="pl-PL" i="1" dirty="0"/>
          </a:p>
          <a:p>
            <a:endParaRPr lang="pl-PL" i="1" dirty="0"/>
          </a:p>
          <a:p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800554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7C7234-2A11-4E82-8515-62AD16DED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B05E9C-C9E8-47F2-B484-D5E71A0A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760DAF1-87C1-45FF-882A-0410CF7A08A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jest informatyka?</a:t>
            </a:r>
          </a:p>
          <a:p>
            <a:r>
              <a:rPr lang="pl-PL" sz="2800" i="1" dirty="0"/>
              <a:t>Informatyka jest nauką o (automatycznym) przetwarzaniu informacji.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800" b="1" dirty="0"/>
              <a:t>Czym więc jest informacja?</a:t>
            </a:r>
          </a:p>
          <a:p>
            <a:r>
              <a:rPr lang="pl-PL" sz="2800" i="1" dirty="0"/>
              <a:t>Informacja to uporządkowane dane.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r>
              <a:rPr lang="pl-PL" sz="2800" b="1" dirty="0"/>
              <a:t>Czym więc są dane?</a:t>
            </a:r>
          </a:p>
          <a:p>
            <a:r>
              <a:rPr lang="pl-PL" sz="2800" i="1" dirty="0"/>
              <a:t>Dane są zbiorami liczb i tekstów (liter, cyfr, symboli).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5338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3F0336-7860-43FE-BD08-37F576982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91AA72A-7CD0-445C-9C4C-819BFEA8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4960F9-E520-4F83-9B9A-15C7C48BCE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/>
          </a:bodyPr>
          <a:lstStyle/>
          <a:p>
            <a:r>
              <a:rPr lang="pl-PL" dirty="0"/>
              <a:t>System dziesiątkowy</a:t>
            </a:r>
          </a:p>
          <a:p>
            <a:pPr lvl="1"/>
            <a:r>
              <a:rPr lang="pl-PL" dirty="0"/>
              <a:t>Składa się z dziesięciu cyfr: 0, 1, 2, 3, 4, 5, 6, 7, 8, 9.</a:t>
            </a:r>
          </a:p>
          <a:p>
            <a:pPr lvl="1"/>
            <a:r>
              <a:rPr lang="pl-PL" dirty="0"/>
              <a:t>Podstawowy system, używany na co dzień.</a:t>
            </a:r>
          </a:p>
          <a:p>
            <a:r>
              <a:rPr lang="pl-PL" dirty="0"/>
              <a:t>System dwójkowy (binarny)</a:t>
            </a:r>
          </a:p>
          <a:p>
            <a:pPr lvl="1"/>
            <a:r>
              <a:rPr lang="pl-PL" dirty="0"/>
              <a:t>Składa się z dwóch cyfr (bitów): 0, 1.</a:t>
            </a:r>
          </a:p>
          <a:p>
            <a:pPr lvl="1"/>
            <a:r>
              <a:rPr lang="pl-PL" dirty="0"/>
              <a:t>Używany do zapisu liczb w komputerze.</a:t>
            </a:r>
          </a:p>
          <a:p>
            <a:r>
              <a:rPr lang="pl-PL" dirty="0"/>
              <a:t>System szesnastkowy (heksadecymalny)</a:t>
            </a:r>
          </a:p>
          <a:p>
            <a:pPr lvl="1"/>
            <a:r>
              <a:rPr lang="pl-PL" dirty="0"/>
              <a:t>Składa się z szesnastu cyfr: 0, 1, 2, 3, 4, 5, 6, 7, 8, 9, A, B, C, D, E, F.</a:t>
            </a:r>
          </a:p>
          <a:p>
            <a:pPr lvl="1"/>
            <a:r>
              <a:rPr lang="pl-PL" dirty="0"/>
              <a:t>Używany po to, aby przedstawić liczby dwójkowe w sposób bardziej przyjazny dla człowieka.</a:t>
            </a:r>
          </a:p>
          <a:p>
            <a:pPr lvl="1"/>
            <a:r>
              <a:rPr lang="pl-PL" dirty="0"/>
              <a:t>Liczby szesnastkowe są czytelniejsze od dwójkowych i łatwo z nich przejść do systemu dwójkowego.</a:t>
            </a:r>
          </a:p>
        </p:txBody>
      </p:sp>
    </p:spTree>
    <p:extLst>
      <p:ext uri="{BB962C8B-B14F-4D97-AF65-F5344CB8AC3E}">
        <p14:creationId xmlns:p14="http://schemas.microsoft.com/office/powerpoint/2010/main" val="29875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C082C9-FE41-4660-98E0-CDD9A9EE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5E64CA-4D23-47DA-A0E3-A0C336D2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7D967DD-7D3E-43CB-8DA5-BEF2BB3D506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Inne systemy liczbowe</a:t>
            </a:r>
          </a:p>
          <a:p>
            <a:pPr lvl="1"/>
            <a:r>
              <a:rPr lang="pl-PL" dirty="0"/>
              <a:t>Możliwy jest zapis liczb w dowolnym systemie, np. piątkowym, dwudziesto-czwórkowym.</a:t>
            </a:r>
          </a:p>
          <a:p>
            <a:pPr lvl="1"/>
            <a:r>
              <a:rPr lang="pl-PL" dirty="0"/>
              <a:t>Nie mają one jednak szerszego zastosowania.</a:t>
            </a:r>
          </a:p>
          <a:p>
            <a:pPr lvl="1"/>
            <a:r>
              <a:rPr lang="pl-PL" dirty="0"/>
              <a:t>Wyjątkiem jest system ósemkowy, który czasem jest używany zamiast systemu szesnastkowego do czytelniejszego przedstawienia liczb binarnych.</a:t>
            </a:r>
          </a:p>
        </p:txBody>
      </p:sp>
    </p:spTree>
    <p:extLst>
      <p:ext uri="{BB962C8B-B14F-4D97-AF65-F5344CB8AC3E}">
        <p14:creationId xmlns:p14="http://schemas.microsoft.com/office/powerpoint/2010/main" val="13296024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124727" y="1703301"/>
            <a:ext cx="2016224" cy="473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346 0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173 1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86 0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43 1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21 1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10 0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5 1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2 0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1 1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0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3922085" y="1824869"/>
            <a:ext cx="0" cy="43204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4727848" y="316205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346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= 101011010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endParaRPr lang="pl-PL" sz="2000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4004202" y="1794343"/>
            <a:ext cx="216024" cy="3910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332913" y="1835825"/>
            <a:ext cx="0" cy="3869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2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597557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>
                              <a:latin typeface="Cambria Math" panose="02040503050406030204" pitchFamily="18" charset="0"/>
                            </a:rPr>
                            <m:t>𝟏𝟎𝟏𝟎𝟏𝟏𝟎𝟏𝟎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=2+8+16+64+256=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𝟑𝟒𝟔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5052325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543141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9536" y="2207812"/>
            <a:ext cx="2448272" cy="179770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1789 D(13)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111 F(15)</a:t>
            </a:r>
          </a:p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6 6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0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2913973" y="2329380"/>
            <a:ext cx="0" cy="14601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5087888" y="232938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1789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=6FD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(16)</a:t>
            </a:r>
            <a:endParaRPr lang="pl-PL" sz="2000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2996089" y="2298854"/>
            <a:ext cx="219589" cy="1490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007768" y="2298854"/>
            <a:ext cx="0" cy="1449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16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653082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5B4471-F2D8-4AE8-B0C4-C6DC7454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obliczyć resztę z dzielenia przez 16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2CAFEE1-CDAC-43DD-946D-1CD8FA95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E228F5-A329-4A84-BE3C-23DE039FB7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Przykład: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B5E63C-632E-4A2E-B518-6CDABC2E0EDF}"/>
              </a:ext>
            </a:extLst>
          </p:cNvPr>
          <p:cNvSpPr txBox="1"/>
          <p:nvPr/>
        </p:nvSpPr>
        <p:spPr>
          <a:xfrm>
            <a:off x="2063552" y="2060848"/>
            <a:ext cx="835292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1789/16 = 111.8125</a:t>
            </a:r>
          </a:p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0.8125*16 = </a:t>
            </a:r>
            <a:r>
              <a:rPr lang="pl-PL" sz="26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13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l-PL" sz="26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6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jest resztą z dzielenia 1789 przez 16.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ma symbol D w systemie szesnastkowym.</a:t>
            </a:r>
          </a:p>
        </p:txBody>
      </p:sp>
    </p:spTree>
    <p:extLst>
      <p:ext uri="{BB962C8B-B14F-4D97-AF65-F5344CB8AC3E}">
        <p14:creationId xmlns:p14="http://schemas.microsoft.com/office/powerpoint/2010/main" val="3226867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𝑭𝑫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=13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+15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pl-PL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3+240+1536=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𝟏𝟕𝟖𝟗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4470211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2364718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101011010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(2)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szesnastkową</a:t>
            </a:r>
          </a:p>
          <a:p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Krok 1 – grupowanie bitów w czwórki: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uzupełnienie zerami bitów z lewej strony (jeśli trzeba):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3 – zamiana każdej czwórki na jednocyfrową liczbę szesnastkową: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</a:t>
            </a: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 =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(16)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1792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15A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(16)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dwójkową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1 – zamiana każdej z cyfr na liczbę dwójkową: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 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złączenie wszystkich bitów: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101011010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(16)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1546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FB433B-7026-43E8-A295-8F12ED63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ze znakiem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DB4FDD-EC04-426A-82DA-656D32A2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4F8B1F-7239-4445-BA85-2833B884771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Liczby bez znaku są zawsze dodatnie.</a:t>
            </a:r>
          </a:p>
          <a:p>
            <a:endParaRPr lang="pl-PL" dirty="0"/>
          </a:p>
          <a:p>
            <a:r>
              <a:rPr lang="pl-PL" dirty="0"/>
              <a:t>Liczby ze znakiem, to liczby, w których określa się, czy są dodatnie, czy ujemne.</a:t>
            </a:r>
          </a:p>
          <a:p>
            <a:endParaRPr lang="pl-PL" dirty="0"/>
          </a:p>
          <a:p>
            <a:r>
              <a:rPr lang="pl-PL" dirty="0"/>
              <a:t>Do kodowania liczb całkowitych ze znakiem kiedyś używano prostych systemów kodowych: ZM (znak-moduł, ang. </a:t>
            </a:r>
            <a:r>
              <a:rPr lang="pl-PL" dirty="0" err="1"/>
              <a:t>sign-magnitude</a:t>
            </a:r>
            <a:r>
              <a:rPr lang="pl-PL" dirty="0"/>
              <a:t>) i U1 (uzupełnień do jedności, ang. </a:t>
            </a:r>
            <a:r>
              <a:rPr lang="pl-PL" dirty="0" err="1"/>
              <a:t>one's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W nowoczesnych komputerach, poza nielicznymi wyjątkami, stosuje się zapis kodowy U2 (uzupełnień do dwóch, ang. </a:t>
            </a:r>
            <a:r>
              <a:rPr lang="pl-PL" dirty="0" err="1"/>
              <a:t>two's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4136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3FFDB2-B4B1-4F14-8AF8-D2DF118EC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ZM, U1, U2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D2A38C3-14FE-4804-A848-EFAE829C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681927-A4B1-4421-B48D-292B2B4861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Systemy ZM, U1 i U2 różnią się kodowaniem liczb niedodatnich. Liczby dodatnie koduje się w nich tak samo.</a:t>
            </a:r>
          </a:p>
          <a:p>
            <a:endParaRPr lang="pl-PL" dirty="0"/>
          </a:p>
          <a:p>
            <a:r>
              <a:rPr lang="pl-PL" dirty="0"/>
              <a:t>Kodując liczbę w systemach ZM, U1 lub U2 musimy z góry określić liczbę bitów, przy użyciu których będą zapisywane liczby.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Jeśli zamieniona liczba ma mniej bitów niż ustalono, należy uzupełnić ją z lewej strony:</a:t>
            </a:r>
          </a:p>
          <a:p>
            <a:pPr lvl="1"/>
            <a:r>
              <a:rPr lang="pl-PL" dirty="0"/>
              <a:t>zerami, w przypadku liczby dodatniej,</a:t>
            </a:r>
          </a:p>
          <a:p>
            <a:pPr lvl="1"/>
            <a:r>
              <a:rPr lang="pl-PL" dirty="0"/>
              <a:t>jedynkami, w przypadku liczby ujemnej.</a:t>
            </a:r>
          </a:p>
          <a:p>
            <a:endParaRPr lang="pl-PL" dirty="0"/>
          </a:p>
          <a:p>
            <a:r>
              <a:rPr lang="pl-PL" dirty="0"/>
              <a:t>Tabelki przedstawione na kolejnych slajdach zawierają wszystkie możliwe liczby, które możemy zapisać przy użyciu czterech bitów.</a:t>
            </a:r>
          </a:p>
        </p:txBody>
      </p:sp>
    </p:spTree>
    <p:extLst>
      <p:ext uri="{BB962C8B-B14F-4D97-AF65-F5344CB8AC3E}">
        <p14:creationId xmlns:p14="http://schemas.microsoft.com/office/powerpoint/2010/main" val="1661602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3584A1-E836-464E-A473-19124D39A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 (znak-moduł)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619249-CA34-429B-9020-42DB1245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AE0F7ADE-84F6-4484-9B70-2E53B96C2B1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81712039"/>
              </p:ext>
            </p:extLst>
          </p:nvPr>
        </p:nvGraphicFramePr>
        <p:xfrm>
          <a:off x="3359696" y="1261708"/>
          <a:ext cx="5472609" cy="4975934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4203">
                  <a:extLst>
                    <a:ext uri="{9D8B030D-6E8A-4147-A177-3AD203B41FA5}">
                      <a16:colId xmlns:a16="http://schemas.microsoft.com/office/drawing/2014/main" val="3226144321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3403971185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4187400505"/>
                    </a:ext>
                  </a:extLst>
                </a:gridCol>
              </a:tblGrid>
              <a:tr h="308190">
                <a:tc>
                  <a:txBody>
                    <a:bodyPr/>
                    <a:lstStyle/>
                    <a:p>
                      <a:pPr algn="ctr"/>
                      <a:r>
                        <a:rPr lang="pl-PL" sz="15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ZM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402638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908676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3184846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5747755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7357812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621966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7107264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941483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798773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704395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557367203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20528810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52907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045025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189335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810485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851840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35755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E1D6C9-1D6C-4EBF-BD35-74FC33DBD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U1 (uzupełnień do jedności)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E9B264-DC91-422A-BCA0-FCD1BFF0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88C6618F-3642-45E4-9153-64FF804AF6F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1483758"/>
              </p:ext>
            </p:extLst>
          </p:nvPr>
        </p:nvGraphicFramePr>
        <p:xfrm>
          <a:off x="3355102" y="1269936"/>
          <a:ext cx="5481795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7265">
                  <a:extLst>
                    <a:ext uri="{9D8B030D-6E8A-4147-A177-3AD203B41FA5}">
                      <a16:colId xmlns:a16="http://schemas.microsoft.com/office/drawing/2014/main" val="1640907265"/>
                    </a:ext>
                  </a:extLst>
                </a:gridCol>
                <a:gridCol w="1827265">
                  <a:extLst>
                    <a:ext uri="{9D8B030D-6E8A-4147-A177-3AD203B41FA5}">
                      <a16:colId xmlns:a16="http://schemas.microsoft.com/office/drawing/2014/main" val="1707320857"/>
                    </a:ext>
                  </a:extLst>
                </a:gridCol>
                <a:gridCol w="1827265">
                  <a:extLst>
                    <a:ext uri="{9D8B030D-6E8A-4147-A177-3AD203B41FA5}">
                      <a16:colId xmlns:a16="http://schemas.microsoft.com/office/drawing/2014/main" val="550956876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33270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813322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275523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0879374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629392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4428640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040542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784131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93869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3360916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46069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5605042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20116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164810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235230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0606752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8823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94552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7FC0CE-8F80-44EE-B18A-290F0430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(uzupełnień do dwóch)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15119F-128B-4401-B3AE-A723358FB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6015FD9-C9AA-4E3E-A5FA-33EF1004D14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114706"/>
              </p:ext>
            </p:extLst>
          </p:nvPr>
        </p:nvGraphicFramePr>
        <p:xfrm>
          <a:off x="3359696" y="1269936"/>
          <a:ext cx="5472609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4203">
                  <a:extLst>
                    <a:ext uri="{9D8B030D-6E8A-4147-A177-3AD203B41FA5}">
                      <a16:colId xmlns:a16="http://schemas.microsoft.com/office/drawing/2014/main" val="3488330069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1583552254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3899532019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550267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2941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46962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610833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985683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856630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116162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2229177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2864887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(-8)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5386104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3440459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6637339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74122787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4204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07787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860925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38852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16390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B40C0E-9558-4561-9CB8-6FB2827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C28965A-654C-4795-AC79-953B14A6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F9E88D9-95A2-4C14-A7B0-08DC4A5A85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1570" y="1143000"/>
            <a:ext cx="11928648" cy="52133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Zapisz liczbę -59 w 8-bitowym systemie kodowania U2.</a:t>
            </a:r>
          </a:p>
          <a:p>
            <a:endParaRPr lang="pl-PL" dirty="0"/>
          </a:p>
          <a:p>
            <a:r>
              <a:rPr lang="pl-PL" dirty="0"/>
              <a:t>Krok 1 - zapisz moduł liczby -59 (czyli 59) w systemie dwójkowym: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111011</a:t>
            </a:r>
          </a:p>
          <a:p>
            <a:r>
              <a:rPr lang="pl-PL" dirty="0"/>
              <a:t>Krok 2 - dopisz zera z lewej strony, tak aby łącznie było osiem bitów: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00111011</a:t>
            </a:r>
          </a:p>
          <a:p>
            <a:r>
              <a:rPr lang="pl-PL" dirty="0"/>
              <a:t>Krok 3 - Wykonaj operację negacji na wszystkich bitach liczby (zamiana 0 na 1 i 1 na 0):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11000100</a:t>
            </a:r>
          </a:p>
          <a:p>
            <a:r>
              <a:rPr lang="pl-PL" dirty="0"/>
              <a:t>Krok 4 - Do liczby dodaj 1 (zgodnie z arytmetyką liczb binarnych):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11000101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-59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= 11000101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(U2)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03042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6C9C8-3AC9-66A9-9143-1F22FFB2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Pomoc do kroku 4 – tabliczka dodawania liczb binarnych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1927070-CED6-571A-0E74-A64477184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</a:t>
            </a:fld>
            <a:endParaRPr lang="pl-PL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7DF92DD-190A-BE09-D5DC-E7130182A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471860"/>
              </p:ext>
            </p:extLst>
          </p:nvPr>
        </p:nvGraphicFramePr>
        <p:xfrm>
          <a:off x="5051884" y="2331720"/>
          <a:ext cx="2088232" cy="2194560"/>
        </p:xfrm>
        <a:graphic>
          <a:graphicData uri="http://schemas.openxmlformats.org/drawingml/2006/table">
            <a:tbl>
              <a:tblPr/>
              <a:tblGrid>
                <a:gridCol w="1532128">
                  <a:extLst>
                    <a:ext uri="{9D8B030D-6E8A-4147-A177-3AD203B41FA5}">
                      <a16:colId xmlns:a16="http://schemas.microsoft.com/office/drawing/2014/main" val="2832586625"/>
                    </a:ext>
                  </a:extLst>
                </a:gridCol>
                <a:gridCol w="556104">
                  <a:extLst>
                    <a:ext uri="{9D8B030D-6E8A-4147-A177-3AD203B41FA5}">
                      <a16:colId xmlns:a16="http://schemas.microsoft.com/office/drawing/2014/main" val="1672738543"/>
                    </a:ext>
                  </a:extLst>
                </a:gridCol>
              </a:tblGrid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+ 0 =</a:t>
                      </a:r>
                      <a:r>
                        <a:rPr lang="pl-PL" sz="3600" i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pl-PL" sz="3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33410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0139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+ 0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660395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237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54383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10022-DF06-448F-82A3-9F5D32D7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F1E00F0-B511-432E-B139-ABC276F2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Dana jest liczba 10011001 w 8-bitowym systemie kodowania U2. Zapisz ją </a:t>
                </a:r>
                <a:br>
                  <a:rPr lang="pl-PL" dirty="0"/>
                </a:br>
                <a:r>
                  <a:rPr lang="pl-PL" dirty="0"/>
                  <a:t>w systemie dziesiątkowym.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𝟏𝟎𝟎𝟏𝟏𝟎𝟎𝟏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0" smtClean="0">
                                  <a:latin typeface="Cambria Math" panose="02040503050406030204" pitchFamily="18" charset="0"/>
                                </a:rPr>
                                <m:t>𝐔</m:t>
                              </m:r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=1+8+16−128=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𝟏𝟎𝟑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  <a:p>
                <a:endParaRPr lang="pl-PL" dirty="0"/>
              </a:p>
              <a:p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000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897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E4594B-00FF-4C3D-8C07-830A4A33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liczb zmiennoprzecinkowych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C8B1854-248D-4750-B115-B9605DEC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2EC0056-9383-40EE-83B2-0601B2E3D5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0"/>
            <a:ext cx="11233248" cy="4937760"/>
          </a:xfrm>
        </p:spPr>
        <p:txBody>
          <a:bodyPr/>
          <a:lstStyle/>
          <a:p>
            <a:r>
              <a:rPr lang="pl-PL" dirty="0"/>
              <a:t>Do zapisu liczb ułamkowych w pamięci komputera stosuje się tzw. liczby zmiennoprzecinkowe (zmiennopozycyjne).</a:t>
            </a:r>
          </a:p>
          <a:p>
            <a:endParaRPr lang="pl-PL" dirty="0"/>
          </a:p>
          <a:p>
            <a:r>
              <a:rPr lang="pl-PL" dirty="0"/>
              <a:t>System kodowania liczb zmiennoprzecinkowych we współczesnych komputerach określa standard IEEE 754.</a:t>
            </a:r>
          </a:p>
        </p:txBody>
      </p:sp>
    </p:spTree>
    <p:extLst>
      <p:ext uri="{BB962C8B-B14F-4D97-AF65-F5344CB8AC3E}">
        <p14:creationId xmlns:p14="http://schemas.microsoft.com/office/powerpoint/2010/main" val="178941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4060BD-CADD-46B6-91A1-00904554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E8AE66-63C4-40E4-81DC-584954C86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4DC401-4C80-4B46-BB08-6C4896F868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11305256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Liczbę zmiennoprzecinkową w standardzie IEEE 754 zapisuje się w postaci: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gdzie:</a:t>
            </a:r>
          </a:p>
          <a:p>
            <a:pPr lvl="1"/>
            <a:r>
              <a:rPr lang="pl-PL" b="1" dirty="0"/>
              <a:t>Z</a:t>
            </a:r>
            <a:r>
              <a:rPr lang="pl-PL" dirty="0"/>
              <a:t> – </a:t>
            </a:r>
            <a:r>
              <a:rPr lang="pl-PL" b="1" dirty="0"/>
              <a:t>bit określający znak liczby</a:t>
            </a:r>
          </a:p>
          <a:p>
            <a:pPr lvl="1"/>
            <a:r>
              <a:rPr lang="pl-PL" b="1" dirty="0"/>
              <a:t>M</a:t>
            </a:r>
            <a:r>
              <a:rPr lang="pl-PL" dirty="0"/>
              <a:t> – </a:t>
            </a:r>
            <a:r>
              <a:rPr lang="pl-PL" b="1" dirty="0"/>
              <a:t>bity określające mantysę liczby </a:t>
            </a:r>
            <a:r>
              <a:rPr lang="pl-PL" dirty="0"/>
              <a:t>– liczba ułamkowa z przedziału [1-2)</a:t>
            </a:r>
          </a:p>
          <a:p>
            <a:pPr lvl="1"/>
            <a:r>
              <a:rPr lang="pl-PL" b="1" dirty="0"/>
              <a:t>W</a:t>
            </a:r>
            <a:r>
              <a:rPr lang="pl-PL" dirty="0"/>
              <a:t> – </a:t>
            </a:r>
            <a:r>
              <a:rPr lang="pl-PL" b="1" dirty="0"/>
              <a:t>bity określające wykładnik liczby</a:t>
            </a:r>
            <a:r>
              <a:rPr lang="pl-PL" dirty="0"/>
              <a:t> (inaczej cecha, pozycja przecinka) – liczba całkowita (może być ujemna)</a:t>
            </a:r>
          </a:p>
          <a:p>
            <a:pPr lvl="1"/>
            <a:endParaRPr lang="pl-PL" sz="1000" dirty="0"/>
          </a:p>
          <a:p>
            <a:r>
              <a:rPr lang="pl-PL" dirty="0"/>
              <a:t>Pierwszy bit liczby dotyczy znaku, następne bity określają wykładnik, ostatnie bity tworzą mantysę.</a:t>
            </a:r>
          </a:p>
          <a:p>
            <a:r>
              <a:rPr lang="pl-PL" dirty="0"/>
              <a:t>W liczbach 32-bitowych (pojedynczej precyzji) mantysa ma 24 bity, a wykładnik </a:t>
            </a:r>
            <a:br>
              <a:rPr lang="pl-PL" dirty="0"/>
            </a:br>
            <a:r>
              <a:rPr lang="pl-PL" dirty="0"/>
              <a:t>8 bitów.</a:t>
            </a:r>
          </a:p>
          <a:p>
            <a:r>
              <a:rPr lang="pl-PL" dirty="0"/>
              <a:t>W liczbach 64-bitowych (podwójnej precyzji) mantysa ma 52 bity, a wykładnik </a:t>
            </a:r>
            <a:br>
              <a:rPr lang="pl-PL" dirty="0"/>
            </a:br>
            <a:r>
              <a:rPr lang="pl-PL" dirty="0"/>
              <a:t>11 bitów.</a:t>
            </a:r>
          </a:p>
          <a:p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/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</m:sSup>
                      <m:r>
                        <a:rPr lang="pl-PL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p>
                      </m:sSup>
                    </m:oMath>
                  </m:oMathPara>
                </a14:m>
                <a:endParaRPr lang="pl-PL" sz="3200" dirty="0"/>
              </a:p>
            </p:txBody>
          </p:sp>
        </mc:Choice>
        <mc:Fallback xmlns="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83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73A0E9-D066-477B-957B-B3C00DF3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2DDC80A-F64D-4F59-9C12-F711BDB30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B7515A-F94E-4341-AD3E-7B95B4B5D39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Kodowanie przykładowych liczb w standardzie IEEE 754 najlepiej sprawdzić na stronie: 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https://calculla.pl/liczby_zmiennoprzecinkowe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Dobre przykłady znajdują się również na stronie: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https://eduinf.waw.pl/inf/alg/006_bin/0022.php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3824932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CB1040-64A1-B679-3FB6-F63D9552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tekstów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50B7DC6-BCAA-A04F-EDA7-151A9DFB7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EFE9440-C441-A7D9-9E78-FBBEBCA3A4A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2480" y="1247422"/>
            <a:ext cx="11247040" cy="4937760"/>
          </a:xfrm>
        </p:spPr>
        <p:txBody>
          <a:bodyPr>
            <a:normAutofit/>
          </a:bodyPr>
          <a:lstStyle/>
          <a:p>
            <a:r>
              <a:rPr lang="pl-PL" dirty="0"/>
              <a:t>Teksty (inaczej napisy, łańcuchy znakowe, ang. </a:t>
            </a:r>
            <a:r>
              <a:rPr lang="pl-PL" dirty="0" err="1"/>
              <a:t>strings</a:t>
            </a:r>
            <a:r>
              <a:rPr lang="pl-PL" dirty="0"/>
              <a:t>) są kodowane </a:t>
            </a:r>
            <a:br>
              <a:rPr lang="pl-PL" dirty="0"/>
            </a:br>
            <a:r>
              <a:rPr lang="pl-PL" dirty="0"/>
              <a:t>w określonych standardach kodowania (np. ASCII, Unikod).</a:t>
            </a:r>
          </a:p>
          <a:p>
            <a:endParaRPr lang="pl-PL" dirty="0"/>
          </a:p>
          <a:p>
            <a:r>
              <a:rPr lang="pl-PL" dirty="0"/>
              <a:t>Polega to na tym, że każdy znak tekstu (litery, cyfry, znaki interpunkcyjne, białe i inne) ma przypisany inny kod liczbowy.</a:t>
            </a:r>
          </a:p>
          <a:p>
            <a:endParaRPr lang="pl-PL" dirty="0"/>
          </a:p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obowiązuje system kodowania znaków Unikod </a:t>
            </a:r>
            <a:br>
              <a:rPr lang="pl-PL" dirty="0"/>
            </a:br>
            <a:r>
              <a:rPr lang="pl-PL" dirty="0"/>
              <a:t>(ang. </a:t>
            </a:r>
            <a:r>
              <a:rPr lang="pl-PL" dirty="0" err="1"/>
              <a:t>Unicode</a:t>
            </a:r>
            <a:r>
              <a:rPr lang="pl-PL" dirty="0"/>
              <a:t>), a najczęściej jego wariant UTF-8.</a:t>
            </a:r>
          </a:p>
          <a:p>
            <a:endParaRPr lang="pl-PL" dirty="0"/>
          </a:p>
          <a:p>
            <a:r>
              <a:rPr lang="pl-PL" dirty="0"/>
              <a:t>Tablica znaków (i odpowiadających im kodów) systemu UTF-8 jest dostępna pod adresem: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https://www.utf8-chartable.de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450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05AFC4-56E8-412E-95D1-D1F59DF0E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algorytm?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7AA9B6-2A0F-47C9-AFC0-06A4425D6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FFAB1D4-FF55-4794-AEA6-ED3ADFF1F77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/>
          </a:bodyPr>
          <a:lstStyle/>
          <a:p>
            <a:r>
              <a:rPr lang="pl-PL" dirty="0"/>
              <a:t>Algorytm jest instrukcją, ciągiem czynności opisującym wykonanie pewnego zadania.</a:t>
            </a:r>
          </a:p>
          <a:p>
            <a:endParaRPr lang="pl-PL" dirty="0"/>
          </a:p>
          <a:p>
            <a:r>
              <a:rPr lang="pl-PL" dirty="0"/>
              <a:t>W informatyce algorytmy opisują zadania, które mogą być wykonywane przez program komputerowy.</a:t>
            </a:r>
          </a:p>
          <a:p>
            <a:endParaRPr lang="pl-PL" dirty="0"/>
          </a:p>
          <a:p>
            <a:r>
              <a:rPr lang="pl-PL" dirty="0"/>
              <a:t>Należy w tym celu zapisać algorytm w ustalonym języku programowania tak, aby mógł </a:t>
            </a:r>
            <a:r>
              <a:rPr lang="pl-PL"/>
              <a:t>go wykonać </a:t>
            </a:r>
            <a:r>
              <a:rPr lang="pl-PL" dirty="0"/>
              <a:t>komputer. Nazywa się to implementacją algorytmu.</a:t>
            </a:r>
          </a:p>
          <a:p>
            <a:endParaRPr lang="pl-PL" dirty="0"/>
          </a:p>
          <a:p>
            <a:r>
              <a:rPr lang="pl-PL" dirty="0"/>
              <a:t>Algorytmy najczęściej zapisujemy w formie:</a:t>
            </a:r>
          </a:p>
          <a:p>
            <a:pPr lvl="1"/>
            <a:r>
              <a:rPr lang="pl-PL" dirty="0"/>
              <a:t>pseudokodu (pseudojęzyka),</a:t>
            </a:r>
          </a:p>
          <a:p>
            <a:pPr lvl="1"/>
            <a:r>
              <a:rPr lang="pl-PL" dirty="0"/>
              <a:t>schematu blokowego.</a:t>
            </a:r>
          </a:p>
        </p:txBody>
      </p:sp>
    </p:spTree>
    <p:extLst>
      <p:ext uri="{BB962C8B-B14F-4D97-AF65-F5344CB8AC3E}">
        <p14:creationId xmlns:p14="http://schemas.microsoft.com/office/powerpoint/2010/main" val="454308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0C45A0-C913-417C-B52C-20447771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Pseudokod (pseudojęzyk)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1AE227-25AC-41CF-81B3-62444E9A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0ABABB-7E2A-4635-8E4A-68C2E394372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Pseudokod jest formą zapisu algorytmu przypominającą język programowania.</a:t>
            </a:r>
          </a:p>
          <a:p>
            <a:endParaRPr lang="pl-PL" dirty="0"/>
          </a:p>
          <a:p>
            <a:r>
              <a:rPr lang="pl-PL" dirty="0"/>
              <a:t>Taki język nie ma ściśle ustalonej składni.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Powinien być mało szczegółowy (ogólny) i zrozumiały dla człowieka.</a:t>
            </a:r>
          </a:p>
        </p:txBody>
      </p:sp>
    </p:spTree>
    <p:extLst>
      <p:ext uri="{BB962C8B-B14F-4D97-AF65-F5344CB8AC3E}">
        <p14:creationId xmlns:p14="http://schemas.microsoft.com/office/powerpoint/2010/main" val="2065778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9C1F5C-B3B0-45D4-B4A2-59EBD0D8A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algorytmu w pseudokodzie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513239-BF41-4162-A63E-B634FB6A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9C39FD-1057-4E66-93A4-80104B9F70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427499" y="1293304"/>
            <a:ext cx="5301341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Algorytm sortowania bąbelkowego:</a:t>
            </a:r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E8BA921-622A-4135-9001-A43A6219B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684762"/>
              </p:ext>
            </p:extLst>
          </p:nvPr>
        </p:nvGraphicFramePr>
        <p:xfrm>
          <a:off x="3024519" y="2081791"/>
          <a:ext cx="6107300" cy="2240280"/>
        </p:xfrm>
        <a:graphic>
          <a:graphicData uri="http://schemas.openxmlformats.org/drawingml/2006/table">
            <a:tbl>
              <a:tblPr/>
              <a:tblGrid>
                <a:gridCol w="823203">
                  <a:extLst>
                    <a:ext uri="{9D8B030D-6E8A-4147-A177-3AD203B41FA5}">
                      <a16:colId xmlns:a16="http://schemas.microsoft.com/office/drawing/2014/main" val="539927800"/>
                    </a:ext>
                  </a:extLst>
                </a:gridCol>
                <a:gridCol w="5284097">
                  <a:extLst>
                    <a:ext uri="{9D8B030D-6E8A-4147-A177-3AD203B41FA5}">
                      <a16:colId xmlns:a16="http://schemas.microsoft.com/office/drawing/2014/main" val="28008276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K01: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= 1,2,...,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Wykonuj krok 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464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= 1,2,...,</a:t>
                      </a:r>
                      <a:r>
                        <a:rPr lang="pl-PL" sz="2200" i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Jeśli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 &gt; 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+ 1],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to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kumimoji="0" lang="pl-PL" sz="2200" b="0" i="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↔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605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K03: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Zakończ</a:t>
                      </a:r>
                      <a:endParaRPr lang="pl-PL" sz="22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126624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C7347A7A-8B01-4986-9719-B9FEA1E4E77D}"/>
              </a:ext>
            </a:extLst>
          </p:cNvPr>
          <p:cNvSpPr txBox="1"/>
          <p:nvPr/>
        </p:nvSpPr>
        <p:spPr>
          <a:xfrm>
            <a:off x="609600" y="5877272"/>
            <a:ext cx="4982344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https://eduinf.waw.pl/inf/alg/003_sort/0004.php</a:t>
            </a:r>
          </a:p>
        </p:txBody>
      </p:sp>
    </p:spTree>
    <p:extLst>
      <p:ext uri="{BB962C8B-B14F-4D97-AF65-F5344CB8AC3E}">
        <p14:creationId xmlns:p14="http://schemas.microsoft.com/office/powerpoint/2010/main" val="4437483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3304C3-4202-42D5-84B5-E95008639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D5837B5-67DB-4D3F-B586-C0BF0553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B4862F-EE9A-4B71-B1D9-7963C4B897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6752"/>
            <a:ext cx="10972800" cy="4937760"/>
          </a:xfrm>
        </p:spPr>
        <p:txBody>
          <a:bodyPr/>
          <a:lstStyle/>
          <a:p>
            <a:r>
              <a:rPr lang="pl-PL" dirty="0"/>
              <a:t>Schemat blokowy jest formą zapisu algorytmu za pomocą bloków połączonych jednokierunkowymi strzałkami.</a:t>
            </a:r>
          </a:p>
          <a:p>
            <a:endParaRPr lang="pl-PL" dirty="0"/>
          </a:p>
          <a:p>
            <a:r>
              <a:rPr lang="pl-PL" dirty="0"/>
              <a:t>Algorytm rozpoczyna się od bloku</a:t>
            </a:r>
          </a:p>
          <a:p>
            <a:endParaRPr lang="pl-PL" dirty="0"/>
          </a:p>
          <a:p>
            <a:r>
              <a:rPr lang="pl-PL" dirty="0"/>
              <a:t>Algorytm kończy się na bloku</a:t>
            </a:r>
          </a:p>
          <a:p>
            <a:endParaRPr lang="pl-PL" dirty="0"/>
          </a:p>
          <a:p>
            <a:r>
              <a:rPr lang="pl-PL" dirty="0"/>
              <a:t>Kolejne operacje wykonywane są zgodnie z kierunkiem strzałek.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DD099F80-1EBE-4EFA-88D4-25F8EA62907C}"/>
              </a:ext>
            </a:extLst>
          </p:cNvPr>
          <p:cNvCxnSpPr>
            <a:cxnSpLocks/>
          </p:cNvCxnSpPr>
          <p:nvPr/>
        </p:nvCxnSpPr>
        <p:spPr>
          <a:xfrm>
            <a:off x="6888087" y="2976011"/>
            <a:ext cx="0" cy="339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C67FCBFA-60AF-45A7-B5AB-7D682450910B}"/>
              </a:ext>
            </a:extLst>
          </p:cNvPr>
          <p:cNvCxnSpPr>
            <a:cxnSpLocks/>
          </p:cNvCxnSpPr>
          <p:nvPr/>
        </p:nvCxnSpPr>
        <p:spPr>
          <a:xfrm flipH="1">
            <a:off x="6131615" y="3241892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B9676A29-BB42-4F10-B2ED-C691D937B7D0}"/>
              </a:ext>
            </a:extLst>
          </p:cNvPr>
          <p:cNvSpPr/>
          <p:nvPr/>
        </p:nvSpPr>
        <p:spPr>
          <a:xfrm>
            <a:off x="6095999" y="2462097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EC7CE880-7493-4FEE-AA98-E5968B7D2D3D}"/>
              </a:ext>
            </a:extLst>
          </p:cNvPr>
          <p:cNvSpPr/>
          <p:nvPr/>
        </p:nvSpPr>
        <p:spPr>
          <a:xfrm>
            <a:off x="5329657" y="3572705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</p:spTree>
    <p:extLst>
      <p:ext uri="{BB962C8B-B14F-4D97-AF65-F5344CB8AC3E}">
        <p14:creationId xmlns:p14="http://schemas.microsoft.com/office/powerpoint/2010/main" val="19290183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D0F4EF5-2691-4225-A8AC-10EF1DAF34E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9495101" cy="5213350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Blok  wejściowy (wczytywania, pobierania danych):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Blok wyjściowy (wyświetlania, zapisywania, wysyłania danych):</a:t>
            </a:r>
          </a:p>
          <a:p>
            <a:endParaRPr lang="pl-PL" dirty="0"/>
          </a:p>
          <a:p>
            <a:r>
              <a:rPr lang="pl-PL" dirty="0"/>
              <a:t>Blok typu polecenie/instrukcja: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r>
              <a:rPr lang="pl-PL" dirty="0"/>
              <a:t>Blok warunkowy/decyzyjny: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148139" y="151031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9912424" y="289120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5456448" y="4014849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873D72C9-FF96-4C4D-8A31-1F5313A6194D}"/>
              </a:ext>
            </a:extLst>
          </p:cNvPr>
          <p:cNvCxnSpPr>
            <a:cxnSpLocks/>
          </p:cNvCxnSpPr>
          <p:nvPr/>
        </p:nvCxnSpPr>
        <p:spPr>
          <a:xfrm flipH="1">
            <a:off x="6266364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/>
          <p:nvPr/>
        </p:nvCxnSpPr>
        <p:spPr>
          <a:xfrm flipH="1">
            <a:off x="8368744" y="1498142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/>
          <p:nvPr/>
        </p:nvCxnSpPr>
        <p:spPr>
          <a:xfrm flipH="1">
            <a:off x="11607327" y="2891203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35F941C-768D-41F1-9711-ADBE25ECEF48}"/>
              </a:ext>
            </a:extLst>
          </p:cNvPr>
          <p:cNvCxnSpPr>
            <a:cxnSpLocks/>
          </p:cNvCxnSpPr>
          <p:nvPr/>
        </p:nvCxnSpPr>
        <p:spPr>
          <a:xfrm flipH="1">
            <a:off x="6266364" y="451890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17E2F9F2-8159-437E-8328-6E6A850D089F}"/>
              </a:ext>
            </a:extLst>
          </p:cNvPr>
          <p:cNvCxnSpPr>
            <a:cxnSpLocks/>
          </p:cNvCxnSpPr>
          <p:nvPr/>
        </p:nvCxnSpPr>
        <p:spPr>
          <a:xfrm flipH="1">
            <a:off x="9187960" y="1167329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187297" y="23031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10975268" y="2560390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24055AED-8A13-4F2E-B41E-3F5921C0956C}"/>
              </a:ext>
            </a:extLst>
          </p:cNvPr>
          <p:cNvCxnSpPr>
            <a:cxnSpLocks/>
          </p:cNvCxnSpPr>
          <p:nvPr/>
        </p:nvCxnSpPr>
        <p:spPr>
          <a:xfrm flipH="1">
            <a:off x="10953235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5504393" y="5347687"/>
            <a:ext cx="2335302" cy="86409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4DC26FF4-3BBE-44DA-B028-B11C17767F9B}"/>
              </a:ext>
            </a:extLst>
          </p:cNvPr>
          <p:cNvCxnSpPr>
            <a:cxnSpLocks/>
          </p:cNvCxnSpPr>
          <p:nvPr/>
        </p:nvCxnSpPr>
        <p:spPr>
          <a:xfrm flipH="1">
            <a:off x="6652352" y="501687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</p:cNvCxnSpPr>
          <p:nvPr/>
        </p:nvCxnSpPr>
        <p:spPr>
          <a:xfrm>
            <a:off x="7827332" y="5772780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/>
          <p:nvPr/>
        </p:nvCxnSpPr>
        <p:spPr>
          <a:xfrm rot="10800000" flipV="1">
            <a:off x="5062725" y="5772780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mb 37">
            <a:extLst>
              <a:ext uri="{FF2B5EF4-FFF2-40B4-BE49-F238E27FC236}">
                <a16:creationId xmlns:a16="http://schemas.microsoft.com/office/drawing/2014/main" id="{D02B5C7F-D465-4B8E-BD91-905543931378}"/>
              </a:ext>
            </a:extLst>
          </p:cNvPr>
          <p:cNvSpPr/>
          <p:nvPr/>
        </p:nvSpPr>
        <p:spPr>
          <a:xfrm>
            <a:off x="9264849" y="5248589"/>
            <a:ext cx="2016224" cy="1062292"/>
          </a:xfrm>
          <a:prstGeom prst="diamond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E9217724-0E03-4FC3-9E85-97BF9D579FC0}"/>
              </a:ext>
            </a:extLst>
          </p:cNvPr>
          <p:cNvCxnSpPr>
            <a:cxnSpLocks/>
          </p:cNvCxnSpPr>
          <p:nvPr/>
        </p:nvCxnSpPr>
        <p:spPr>
          <a:xfrm flipH="1">
            <a:off x="10269656" y="49254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69EDCBB2-2817-43A3-8410-13DD19A2A4DF}"/>
              </a:ext>
            </a:extLst>
          </p:cNvPr>
          <p:cNvCxnSpPr>
            <a:stCxn id="38" idx="1"/>
          </p:cNvCxnSpPr>
          <p:nvPr/>
        </p:nvCxnSpPr>
        <p:spPr>
          <a:xfrm rot="10800000" flipV="1">
            <a:off x="8815275" y="5779734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09D922A1-5500-4D34-8803-481E8B11370F}"/>
              </a:ext>
            </a:extLst>
          </p:cNvPr>
          <p:cNvCxnSpPr>
            <a:cxnSpLocks/>
          </p:cNvCxnSpPr>
          <p:nvPr/>
        </p:nvCxnSpPr>
        <p:spPr>
          <a:xfrm>
            <a:off x="11291028" y="5779734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7891772" y="540344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5152052" y="541040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C97B0DBB-4C3C-4B0D-9FBF-6704B86230E4}"/>
              </a:ext>
            </a:extLst>
          </p:cNvPr>
          <p:cNvSpPr txBox="1"/>
          <p:nvPr/>
        </p:nvSpPr>
        <p:spPr>
          <a:xfrm>
            <a:off x="11291028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75DFF1C5-6820-435E-BB9D-A29C77895D31}"/>
              </a:ext>
            </a:extLst>
          </p:cNvPr>
          <p:cNvSpPr txBox="1"/>
          <p:nvPr/>
        </p:nvSpPr>
        <p:spPr>
          <a:xfrm>
            <a:off x="8878563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738625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1" grpId="0" animBg="1"/>
      <p:bldP spid="38" grpId="0" animBg="1"/>
      <p:bldP spid="42" grpId="0"/>
      <p:bldP spid="43" grpId="0"/>
      <p:bldP spid="44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564218" y="1885876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7332503" y="4266920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7043301" y="343205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>
            <a:cxnSpLocks/>
          </p:cNvCxnSpPr>
          <p:nvPr/>
        </p:nvCxnSpPr>
        <p:spPr>
          <a:xfrm flipH="1">
            <a:off x="8685128" y="1884919"/>
            <a:ext cx="136513" cy="4851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>
            <a:cxnSpLocks/>
          </p:cNvCxnSpPr>
          <p:nvPr/>
        </p:nvCxnSpPr>
        <p:spPr>
          <a:xfrm flipH="1">
            <a:off x="8250085" y="4274899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234086" y="23724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7856523" y="393610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8643644" y="2706046"/>
            <a:ext cx="1198539" cy="432048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  <a:stCxn id="21" idx="3"/>
          </p:cNvCxnSpPr>
          <p:nvPr/>
        </p:nvCxnSpPr>
        <p:spPr>
          <a:xfrm rot="10800000" flipV="1">
            <a:off x="7856526" y="2922069"/>
            <a:ext cx="787119" cy="509979"/>
          </a:xfrm>
          <a:prstGeom prst="bentConnector3">
            <a:avLst>
              <a:gd name="adj1" fmla="val 9961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>
            <a:cxnSpLocks/>
            <a:stCxn id="21" idx="0"/>
            <a:endCxn id="46" idx="0"/>
          </p:cNvCxnSpPr>
          <p:nvPr/>
        </p:nvCxnSpPr>
        <p:spPr>
          <a:xfrm>
            <a:off x="9842183" y="2922070"/>
            <a:ext cx="948256" cy="4500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9868486" y="2557145"/>
            <a:ext cx="433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8270682" y="255714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20" name="Symbol zastępczy zawartości 19">
            <a:extLst>
              <a:ext uri="{FF2B5EF4-FFF2-40B4-BE49-F238E27FC236}">
                <a16:creationId xmlns:a16="http://schemas.microsoft.com/office/drawing/2014/main" id="{0EC8243C-0CAC-438F-BEB0-E682DC17FD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272808" cy="4811418"/>
          </a:xfrm>
        </p:spPr>
        <p:txBody>
          <a:bodyPr>
            <a:noAutofit/>
          </a:bodyPr>
          <a:lstStyle/>
          <a:p>
            <a:r>
              <a:rPr lang="pl-PL" sz="2100" b="1" dirty="0"/>
              <a:t>Jak zinterpretować ten algorytm?</a:t>
            </a:r>
          </a:p>
          <a:p>
            <a:endParaRPr lang="pl-PL" sz="2100" dirty="0"/>
          </a:p>
          <a:p>
            <a:r>
              <a:rPr lang="pl-PL" sz="2100" dirty="0"/>
              <a:t>Symbol = jest operatorem przypisującym wartość z prawej strony do zmiennej z lewej strony.</a:t>
            </a:r>
          </a:p>
          <a:p>
            <a:endParaRPr lang="pl-PL" sz="2100" dirty="0"/>
          </a:p>
          <a:p>
            <a:r>
              <a:rPr lang="pl-PL" sz="2100" dirty="0"/>
              <a:t>Symbol == jest operatorem sprawdzającym, czy jedna wartość jest równa drugiej.</a:t>
            </a:r>
          </a:p>
          <a:p>
            <a:endParaRPr lang="pl-PL" sz="2100" dirty="0"/>
          </a:p>
          <a:p>
            <a:r>
              <a:rPr lang="pl-PL" sz="2100" dirty="0"/>
              <a:t>Słowa i symbole bez cudzysłowu oznaczają nazwy zmiennych.</a:t>
            </a:r>
          </a:p>
          <a:p>
            <a:endParaRPr lang="pl-PL" sz="2100" dirty="0"/>
          </a:p>
          <a:p>
            <a:r>
              <a:rPr lang="pl-PL" sz="2100" dirty="0"/>
              <a:t>Teksty w cudzysłowie oznaczają dane w formie tekstowej.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46" name="Równoległobok 45">
            <a:extLst>
              <a:ext uri="{FF2B5EF4-FFF2-40B4-BE49-F238E27FC236}">
                <a16:creationId xmlns:a16="http://schemas.microsoft.com/office/drawing/2014/main" id="{E31623F1-9417-4185-B17B-DF592C8C1597}"/>
              </a:ext>
            </a:extLst>
          </p:cNvPr>
          <p:cNvSpPr/>
          <p:nvPr/>
        </p:nvSpPr>
        <p:spPr>
          <a:xfrm>
            <a:off x="9466778" y="3372078"/>
            <a:ext cx="2647321" cy="66536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 Nie dzielimy przez zero.”</a:t>
            </a:r>
          </a:p>
        </p:txBody>
      </p: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id="{18435B8D-77DA-4CE8-831E-A920EB3C4720}"/>
              </a:ext>
            </a:extLst>
          </p:cNvPr>
          <p:cNvCxnSpPr>
            <a:cxnSpLocks/>
          </p:cNvCxnSpPr>
          <p:nvPr/>
        </p:nvCxnSpPr>
        <p:spPr>
          <a:xfrm flipH="1">
            <a:off x="11777902" y="3366177"/>
            <a:ext cx="175184" cy="6712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FAAE47E4-F37E-4B8F-BA8B-3046BDE056A7}"/>
              </a:ext>
            </a:extLst>
          </p:cNvPr>
          <p:cNvCxnSpPr>
            <a:cxnSpLocks/>
          </p:cNvCxnSpPr>
          <p:nvPr/>
        </p:nvCxnSpPr>
        <p:spPr>
          <a:xfrm>
            <a:off x="9215578" y="1655549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B612E58B-6FDE-4A97-A761-A19FC9A607C8}"/>
              </a:ext>
            </a:extLst>
          </p:cNvPr>
          <p:cNvSpPr/>
          <p:nvPr/>
        </p:nvSpPr>
        <p:spPr>
          <a:xfrm>
            <a:off x="8735963" y="127602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0C241789-7258-440D-81CC-D4C3ABB5E48C}"/>
              </a:ext>
            </a:extLst>
          </p:cNvPr>
          <p:cNvSpPr/>
          <p:nvPr/>
        </p:nvSpPr>
        <p:spPr>
          <a:xfrm>
            <a:off x="8790767" y="522212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4" name="Łącznik: łamany 53">
            <a:extLst>
              <a:ext uri="{FF2B5EF4-FFF2-40B4-BE49-F238E27FC236}">
                <a16:creationId xmlns:a16="http://schemas.microsoft.com/office/drawing/2014/main" id="{9432DF3D-CDD8-48DC-B337-BE04A9DA2DC8}"/>
              </a:ext>
            </a:extLst>
          </p:cNvPr>
          <p:cNvCxnSpPr>
            <a:cxnSpLocks/>
            <a:stCxn id="6" idx="3"/>
            <a:endCxn id="53" idx="0"/>
          </p:cNvCxnSpPr>
          <p:nvPr/>
        </p:nvCxnSpPr>
        <p:spPr>
          <a:xfrm rot="16200000" flipH="1">
            <a:off x="8280478" y="4259626"/>
            <a:ext cx="523160" cy="140184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0F8117DD-26CD-4184-BF14-BE7518D84D3F}"/>
              </a:ext>
            </a:extLst>
          </p:cNvPr>
          <p:cNvCxnSpPr>
            <a:cxnSpLocks/>
            <a:stCxn id="46" idx="4"/>
          </p:cNvCxnSpPr>
          <p:nvPr/>
        </p:nvCxnSpPr>
        <p:spPr>
          <a:xfrm rot="5400000">
            <a:off x="9547027" y="3724507"/>
            <a:ext cx="930472" cy="15563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4897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rostokąt 84">
            <a:extLst>
              <a:ext uri="{FF2B5EF4-FFF2-40B4-BE49-F238E27FC236}">
                <a16:creationId xmlns:a16="http://schemas.microsoft.com/office/drawing/2014/main" id="{138B714D-7A54-3ECF-F219-244444CB7B4B}"/>
              </a:ext>
            </a:extLst>
          </p:cNvPr>
          <p:cNvSpPr/>
          <p:nvPr/>
        </p:nvSpPr>
        <p:spPr>
          <a:xfrm flipH="1">
            <a:off x="7334493" y="2821649"/>
            <a:ext cx="3855341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EE065FB-D92A-4FD4-9123-271E00A1575C}"/>
              </a:ext>
            </a:extLst>
          </p:cNvPr>
          <p:cNvSpPr/>
          <p:nvPr/>
        </p:nvSpPr>
        <p:spPr>
          <a:xfrm>
            <a:off x="2282403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DCEA8325-DCCD-4506-A1DA-EA155F1ECC3E}"/>
              </a:ext>
            </a:extLst>
          </p:cNvPr>
          <p:cNvSpPr/>
          <p:nvPr/>
        </p:nvSpPr>
        <p:spPr>
          <a:xfrm>
            <a:off x="700413" y="4715716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/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096F4B1-F075-4EB8-8182-F378A5BFF2F0}"/>
              </a:ext>
            </a:extLst>
          </p:cNvPr>
          <p:cNvCxnSpPr>
            <a:cxnSpLocks/>
          </p:cNvCxnSpPr>
          <p:nvPr/>
        </p:nvCxnSpPr>
        <p:spPr>
          <a:xfrm flipH="1">
            <a:off x="2403311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D74AF8A0-40D9-44BD-95C8-D1EB448CD2A4}"/>
              </a:ext>
            </a:extLst>
          </p:cNvPr>
          <p:cNvCxnSpPr>
            <a:cxnSpLocks/>
          </p:cNvCxnSpPr>
          <p:nvPr/>
        </p:nvCxnSpPr>
        <p:spPr>
          <a:xfrm flipH="1">
            <a:off x="1617995" y="4723695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009DA2A-1D4E-4CC6-99E9-2AB115165819}"/>
              </a:ext>
            </a:extLst>
          </p:cNvPr>
          <p:cNvCxnSpPr>
            <a:cxnSpLocks/>
          </p:cNvCxnSpPr>
          <p:nvPr/>
        </p:nvCxnSpPr>
        <p:spPr>
          <a:xfrm flipH="1">
            <a:off x="2963824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59F9013-AF8B-4953-A09B-42DCFEB53CB5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1263053" y="4365832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/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==0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𝑜𝑟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0C56CBFF-4DDA-420B-AB42-469560F155D0}"/>
              </a:ext>
            </a:extLst>
          </p:cNvPr>
          <p:cNvCxnSpPr>
            <a:cxnSpLocks/>
            <a:stCxn id="12" idx="3"/>
            <a:endCxn id="7" idx="0"/>
          </p:cNvCxnSpPr>
          <p:nvPr/>
        </p:nvCxnSpPr>
        <p:spPr>
          <a:xfrm rot="10800000" flipV="1">
            <a:off x="1271359" y="3190982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E9A2D41A-6608-49FB-88A2-4E98294FAC76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4671499" y="3190983"/>
            <a:ext cx="152250" cy="68285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EDF63DD-B4DC-4E45-8EA2-09D9323421BE}"/>
              </a:ext>
            </a:extLst>
          </p:cNvPr>
          <p:cNvSpPr txBox="1"/>
          <p:nvPr/>
        </p:nvSpPr>
        <p:spPr>
          <a:xfrm>
            <a:off x="4606841" y="286889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40F6B8B-BD0C-441E-8FFB-67215A0C6509}"/>
              </a:ext>
            </a:extLst>
          </p:cNvPr>
          <p:cNvSpPr txBox="1"/>
          <p:nvPr/>
        </p:nvSpPr>
        <p:spPr>
          <a:xfrm>
            <a:off x="1203660" y="28740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67345DB7-27EA-4F4D-9EC8-8A4803985D33}"/>
              </a:ext>
            </a:extLst>
          </p:cNvPr>
          <p:cNvSpPr/>
          <p:nvPr/>
        </p:nvSpPr>
        <p:spPr>
          <a:xfrm>
            <a:off x="4250171" y="3873838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ACEE38C8-08FB-4355-ACC7-90C76911452D}"/>
              </a:ext>
            </a:extLst>
          </p:cNvPr>
          <p:cNvCxnSpPr>
            <a:cxnSpLocks/>
          </p:cNvCxnSpPr>
          <p:nvPr/>
        </p:nvCxnSpPr>
        <p:spPr>
          <a:xfrm flipH="1">
            <a:off x="5186224" y="387383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FC092522-E788-4A72-9DAA-D2479BC4B946}"/>
              </a:ext>
            </a:extLst>
          </p:cNvPr>
          <p:cNvCxnSpPr>
            <a:cxnSpLocks/>
          </p:cNvCxnSpPr>
          <p:nvPr/>
        </p:nvCxnSpPr>
        <p:spPr>
          <a:xfrm>
            <a:off x="2933763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FA683F-CD3F-4577-93ED-505A07E660DA}"/>
              </a:ext>
            </a:extLst>
          </p:cNvPr>
          <p:cNvSpPr/>
          <p:nvPr/>
        </p:nvSpPr>
        <p:spPr>
          <a:xfrm>
            <a:off x="2454148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92C57D63-9C7D-4C61-8990-30BFD3E91913}"/>
              </a:ext>
            </a:extLst>
          </p:cNvPr>
          <p:cNvSpPr/>
          <p:nvPr/>
        </p:nvSpPr>
        <p:spPr>
          <a:xfrm>
            <a:off x="2511679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9FFF4BB-4BD4-44E5-A98B-24EBBDF2AC23}"/>
              </a:ext>
            </a:extLst>
          </p:cNvPr>
          <p:cNvCxnSpPr>
            <a:cxnSpLocks/>
            <a:stCxn id="6" idx="3"/>
            <a:endCxn id="21" idx="0"/>
          </p:cNvCxnSpPr>
          <p:nvPr/>
        </p:nvCxnSpPr>
        <p:spPr>
          <a:xfrm rot="16200000" flipH="1">
            <a:off x="1832258" y="4524552"/>
            <a:ext cx="508423" cy="17548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EB2F3E4B-F1A1-4890-8F29-B74731CAE526}"/>
              </a:ext>
            </a:extLst>
          </p:cNvPr>
          <p:cNvCxnSpPr>
            <a:cxnSpLocks/>
            <a:stCxn id="17" idx="4"/>
          </p:cNvCxnSpPr>
          <p:nvPr/>
        </p:nvCxnSpPr>
        <p:spPr>
          <a:xfrm rot="5400000">
            <a:off x="3326095" y="3904319"/>
            <a:ext cx="1126557" cy="18687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ównoległobok 41">
            <a:extLst>
              <a:ext uri="{FF2B5EF4-FFF2-40B4-BE49-F238E27FC236}">
                <a16:creationId xmlns:a16="http://schemas.microsoft.com/office/drawing/2014/main" id="{F67AD4D0-A1C1-4B66-C269-6F3F7C334C2A}"/>
              </a:ext>
            </a:extLst>
          </p:cNvPr>
          <p:cNvSpPr/>
          <p:nvPr/>
        </p:nvSpPr>
        <p:spPr>
          <a:xfrm>
            <a:off x="8407849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FB77AB17-EB1D-2B0B-4F7A-6B4030B8912A}"/>
              </a:ext>
            </a:extLst>
          </p:cNvPr>
          <p:cNvSpPr/>
          <p:nvPr/>
        </p:nvSpPr>
        <p:spPr>
          <a:xfrm>
            <a:off x="6825859" y="4715716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/>
              <p:nvPr/>
            </p:nvSpPr>
            <p:spPr>
              <a:xfrm>
                <a:off x="6709143" y="3786234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143" y="3786234"/>
                <a:ext cx="1375323" cy="5795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4AF83944-D434-DFE7-A5F4-06B5BD09B0EE}"/>
              </a:ext>
            </a:extLst>
          </p:cNvPr>
          <p:cNvCxnSpPr>
            <a:cxnSpLocks/>
          </p:cNvCxnSpPr>
          <p:nvPr/>
        </p:nvCxnSpPr>
        <p:spPr>
          <a:xfrm flipH="1">
            <a:off x="8528757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id="{3B97F29D-32AA-9C77-3923-33475ADFD465}"/>
              </a:ext>
            </a:extLst>
          </p:cNvPr>
          <p:cNvCxnSpPr>
            <a:cxnSpLocks/>
          </p:cNvCxnSpPr>
          <p:nvPr/>
        </p:nvCxnSpPr>
        <p:spPr>
          <a:xfrm flipH="1">
            <a:off x="7743441" y="4723695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9912ACF2-D40E-F7CD-361B-B4CF369BBAEE}"/>
              </a:ext>
            </a:extLst>
          </p:cNvPr>
          <p:cNvCxnSpPr>
            <a:cxnSpLocks/>
          </p:cNvCxnSpPr>
          <p:nvPr/>
        </p:nvCxnSpPr>
        <p:spPr>
          <a:xfrm flipH="1">
            <a:off x="9089270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2403C90A-9328-499A-35C5-4E2C5FBAB985}"/>
              </a:ext>
            </a:extLst>
          </p:cNvPr>
          <p:cNvCxnSpPr>
            <a:cxnSpLocks/>
            <a:stCxn id="44" idx="2"/>
            <a:endCxn id="43" idx="0"/>
          </p:cNvCxnSpPr>
          <p:nvPr/>
        </p:nvCxnSpPr>
        <p:spPr>
          <a:xfrm flipH="1">
            <a:off x="7388499" y="4365832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/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≠0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𝑎𝑛𝑑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Łącznik: łamany 49">
            <a:extLst>
              <a:ext uri="{FF2B5EF4-FFF2-40B4-BE49-F238E27FC236}">
                <a16:creationId xmlns:a16="http://schemas.microsoft.com/office/drawing/2014/main" id="{3ED529DF-56E1-21D8-68F1-26A79DE5B874}"/>
              </a:ext>
            </a:extLst>
          </p:cNvPr>
          <p:cNvCxnSpPr>
            <a:cxnSpLocks/>
            <a:stCxn id="49" idx="3"/>
            <a:endCxn id="44" idx="0"/>
          </p:cNvCxnSpPr>
          <p:nvPr/>
        </p:nvCxnSpPr>
        <p:spPr>
          <a:xfrm rot="10800000" flipV="1">
            <a:off x="7396805" y="3190982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1C44A90B-A4DA-F1E3-1616-29F21C37799C}"/>
              </a:ext>
            </a:extLst>
          </p:cNvPr>
          <p:cNvSpPr txBox="1"/>
          <p:nvPr/>
        </p:nvSpPr>
        <p:spPr>
          <a:xfrm>
            <a:off x="10806855" y="282164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4BF2BF39-27D9-BA4C-4049-F804B7CB65C8}"/>
              </a:ext>
            </a:extLst>
          </p:cNvPr>
          <p:cNvSpPr/>
          <p:nvPr/>
        </p:nvSpPr>
        <p:spPr>
          <a:xfrm>
            <a:off x="10549585" y="3873837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873D9522-C422-65AB-272D-395617550CC5}"/>
              </a:ext>
            </a:extLst>
          </p:cNvPr>
          <p:cNvCxnSpPr>
            <a:cxnSpLocks/>
          </p:cNvCxnSpPr>
          <p:nvPr/>
        </p:nvCxnSpPr>
        <p:spPr>
          <a:xfrm flipH="1">
            <a:off x="11490622" y="387383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E1DC80CA-F6EB-C101-A47F-AF902FB2EA92}"/>
              </a:ext>
            </a:extLst>
          </p:cNvPr>
          <p:cNvCxnSpPr>
            <a:cxnSpLocks/>
          </p:cNvCxnSpPr>
          <p:nvPr/>
        </p:nvCxnSpPr>
        <p:spPr>
          <a:xfrm>
            <a:off x="9059209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: zaokrąglone rogi 56">
            <a:extLst>
              <a:ext uri="{FF2B5EF4-FFF2-40B4-BE49-F238E27FC236}">
                <a16:creationId xmlns:a16="http://schemas.microsoft.com/office/drawing/2014/main" id="{C3553E3A-D4CA-9A0D-7199-05244335ADD8}"/>
              </a:ext>
            </a:extLst>
          </p:cNvPr>
          <p:cNvSpPr/>
          <p:nvPr/>
        </p:nvSpPr>
        <p:spPr>
          <a:xfrm>
            <a:off x="8579594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8" name="Prostokąt: zaokrąglone rogi 57">
            <a:extLst>
              <a:ext uri="{FF2B5EF4-FFF2-40B4-BE49-F238E27FC236}">
                <a16:creationId xmlns:a16="http://schemas.microsoft.com/office/drawing/2014/main" id="{C48567C3-9930-508C-EEEB-B67E874D586B}"/>
              </a:ext>
            </a:extLst>
          </p:cNvPr>
          <p:cNvSpPr/>
          <p:nvPr/>
        </p:nvSpPr>
        <p:spPr>
          <a:xfrm>
            <a:off x="8637057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1021C440-D22C-EC6F-BD36-88D53379DE1D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 rot="16200000" flipH="1">
            <a:off x="7957670" y="4524586"/>
            <a:ext cx="508423" cy="175477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: łamany 59">
            <a:extLst>
              <a:ext uri="{FF2B5EF4-FFF2-40B4-BE49-F238E27FC236}">
                <a16:creationId xmlns:a16="http://schemas.microsoft.com/office/drawing/2014/main" id="{01706133-1988-F387-0624-689D41C21FED}"/>
              </a:ext>
            </a:extLst>
          </p:cNvPr>
          <p:cNvCxnSpPr>
            <a:cxnSpLocks/>
            <a:stCxn id="54" idx="4"/>
          </p:cNvCxnSpPr>
          <p:nvPr/>
        </p:nvCxnSpPr>
        <p:spPr>
          <a:xfrm rot="5400000">
            <a:off x="9542937" y="3821748"/>
            <a:ext cx="1126558" cy="203389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5FEC3C25-5A8C-5B50-9B1E-0C2D80BFC463}"/>
              </a:ext>
            </a:extLst>
          </p:cNvPr>
          <p:cNvCxnSpPr>
            <a:cxnSpLocks/>
            <a:endCxn id="54" idx="0"/>
          </p:cNvCxnSpPr>
          <p:nvPr/>
        </p:nvCxnSpPr>
        <p:spPr>
          <a:xfrm rot="16200000" flipH="1">
            <a:off x="10680473" y="3431147"/>
            <a:ext cx="682856" cy="202524"/>
          </a:xfrm>
          <a:prstGeom prst="bentConnector3">
            <a:avLst>
              <a:gd name="adj1" fmla="val -159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52AC7337-5911-BEDE-6491-DEA58CA6783A}"/>
              </a:ext>
            </a:extLst>
          </p:cNvPr>
          <p:cNvSpPr txBox="1"/>
          <p:nvPr/>
        </p:nvSpPr>
        <p:spPr>
          <a:xfrm>
            <a:off x="7412604" y="286889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id="{16D24E9C-1186-DA88-EEB8-EFD3CDB9F85C}"/>
              </a:ext>
            </a:extLst>
          </p:cNvPr>
          <p:cNvSpPr txBox="1"/>
          <p:nvPr/>
        </p:nvSpPr>
        <p:spPr>
          <a:xfrm>
            <a:off x="5168401" y="1593944"/>
            <a:ext cx="29160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</a:t>
            </a:r>
          </a:p>
        </p:txBody>
      </p:sp>
      <p:cxnSp>
        <p:nvCxnSpPr>
          <p:cNvPr id="89" name="Łącznik prosty ze strzałką 88">
            <a:extLst>
              <a:ext uri="{FF2B5EF4-FFF2-40B4-BE49-F238E27FC236}">
                <a16:creationId xmlns:a16="http://schemas.microsoft.com/office/drawing/2014/main" id="{B8ED6402-E93A-42D5-C663-93F98E2B33F3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6626434" y="2055609"/>
            <a:ext cx="1002159" cy="766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93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5" grpId="0" animBg="1"/>
      <p:bldP spid="6" grpId="0" animBg="1"/>
      <p:bldP spid="7" grpId="0" animBg="1"/>
      <p:bldP spid="12" grpId="0" animBg="1"/>
      <p:bldP spid="15" grpId="0"/>
      <p:bldP spid="16" grpId="0"/>
      <p:bldP spid="17" grpId="0" animBg="1"/>
      <p:bldP spid="21" grpId="0" animBg="1"/>
      <p:bldP spid="42" grpId="0" animBg="1"/>
      <p:bldP spid="43" grpId="0" animBg="1"/>
      <p:bldP spid="44" grpId="0" animBg="1"/>
      <p:bldP spid="49" grpId="0" animBg="1"/>
      <p:bldP spid="53" grpId="0"/>
      <p:bldP spid="54" grpId="0" animBg="1"/>
      <p:bldP spid="57" grpId="0" animBg="1"/>
      <p:bldP spid="58" grpId="0" animBg="1"/>
      <p:bldP spid="72" grpId="0"/>
      <p:bldP spid="8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kąt 23">
            <a:extLst>
              <a:ext uri="{FF2B5EF4-FFF2-40B4-BE49-F238E27FC236}">
                <a16:creationId xmlns:a16="http://schemas.microsoft.com/office/drawing/2014/main" id="{3ED0BA70-63C3-1F20-8486-279B37F3B693}"/>
              </a:ext>
            </a:extLst>
          </p:cNvPr>
          <p:cNvSpPr/>
          <p:nvPr/>
        </p:nvSpPr>
        <p:spPr>
          <a:xfrm flipH="1">
            <a:off x="7739911" y="2767019"/>
            <a:ext cx="3855341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CF524CF9-1FE7-DF22-23F0-944E4D9687CF}"/>
              </a:ext>
            </a:extLst>
          </p:cNvPr>
          <p:cNvSpPr txBox="1"/>
          <p:nvPr/>
        </p:nvSpPr>
        <p:spPr>
          <a:xfrm>
            <a:off x="5783945" y="1209944"/>
            <a:ext cx="312732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 2 (zoptymalizowana)</a:t>
            </a:r>
          </a:p>
        </p:txBody>
      </p: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43AF129E-CA3F-5571-0B51-02BB80E762DE}"/>
              </a:ext>
            </a:extLst>
          </p:cNvPr>
          <p:cNvCxnSpPr>
            <a:cxnSpLocks/>
          </p:cNvCxnSpPr>
          <p:nvPr/>
        </p:nvCxnSpPr>
        <p:spPr>
          <a:xfrm>
            <a:off x="7137478" y="2000979"/>
            <a:ext cx="896533" cy="766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21C018-A2DE-6243-BA54-37FA2CE7D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50704" y="1219200"/>
                <a:ext cx="5397804" cy="4937760"/>
              </a:xfrm>
            </p:spPr>
            <p:txBody>
              <a:bodyPr/>
              <a:lstStyle/>
              <a:p>
                <a:r>
                  <a:rPr lang="pl-PL" dirty="0">
                    <a:solidFill>
                      <a:schemeClr val="tx1"/>
                    </a:solidFill>
                    <a:ea typeface="Cambria" panose="02040503050406030204" pitchFamily="18" charset="0"/>
                  </a:rPr>
                  <a:t>Można zauważyć, że wyrażenie: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𝒂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𝒂𝒏𝒅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≥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b="1" dirty="0">
                    <a:ea typeface="Cambria Math" panose="02040503050406030204" pitchFamily="18" charset="0"/>
                  </a:rPr>
                  <a:t> </a:t>
                </a:r>
                <a:r>
                  <a:rPr lang="pl-PL" b="0" dirty="0">
                    <a:ea typeface="Cambria Math" panose="02040503050406030204" pitchFamily="18" charset="0"/>
                  </a:rPr>
                  <a:t>jest równoważne wyrażeniu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&gt;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dirty="0"/>
                  <a:t>.</a:t>
                </a:r>
              </a:p>
              <a:p>
                <a:r>
                  <a:rPr lang="pl-PL" dirty="0"/>
                  <a:t>Można więc zapisać schemat blokowy jeszcze prościej. Taki program miałby mniej operacji do wykonania.</a:t>
                </a:r>
              </a:p>
              <a:p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50704" y="1219200"/>
                <a:ext cx="5397804" cy="4937760"/>
              </a:xfrm>
              <a:blipFill>
                <a:blip r:embed="rId3"/>
                <a:stretch>
                  <a:fillRect l="-1016" t="-1111" r="-33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ównoległobok 4">
            <a:extLst>
              <a:ext uri="{FF2B5EF4-FFF2-40B4-BE49-F238E27FC236}">
                <a16:creationId xmlns:a16="http://schemas.microsoft.com/office/drawing/2014/main" id="{D145B29D-B1F0-D25E-8E54-99F4317E7587}"/>
              </a:ext>
            </a:extLst>
          </p:cNvPr>
          <p:cNvSpPr/>
          <p:nvPr/>
        </p:nvSpPr>
        <p:spPr>
          <a:xfrm>
            <a:off x="8817427" y="2068398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C77FAA06-BD72-E4B6-B827-9BD6710C582F}"/>
              </a:ext>
            </a:extLst>
          </p:cNvPr>
          <p:cNvSpPr/>
          <p:nvPr/>
        </p:nvSpPr>
        <p:spPr>
          <a:xfrm>
            <a:off x="7235437" y="4661387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A54824A2-1CA0-A882-8AED-0E4B3F9A6DAA}"/>
                  </a:ext>
                </a:extLst>
              </p:cNvPr>
              <p:cNvSpPr/>
              <p:nvPr/>
            </p:nvSpPr>
            <p:spPr>
              <a:xfrm>
                <a:off x="7118721" y="3731905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A54824A2-1CA0-A882-8AED-0E4B3F9A6D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721" y="3731905"/>
                <a:ext cx="1375323" cy="579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62EE69A3-ED9B-0111-3156-25499B17AC7B}"/>
              </a:ext>
            </a:extLst>
          </p:cNvPr>
          <p:cNvCxnSpPr>
            <a:cxnSpLocks/>
          </p:cNvCxnSpPr>
          <p:nvPr/>
        </p:nvCxnSpPr>
        <p:spPr>
          <a:xfrm flipH="1">
            <a:off x="8938335" y="2067441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D83E4AA8-4256-A6D8-4D12-2769EFD250AA}"/>
              </a:ext>
            </a:extLst>
          </p:cNvPr>
          <p:cNvCxnSpPr>
            <a:cxnSpLocks/>
          </p:cNvCxnSpPr>
          <p:nvPr/>
        </p:nvCxnSpPr>
        <p:spPr>
          <a:xfrm flipH="1">
            <a:off x="8153019" y="4669366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525B6902-480B-7744-8558-6E6A9521EB1B}"/>
              </a:ext>
            </a:extLst>
          </p:cNvPr>
          <p:cNvCxnSpPr>
            <a:cxnSpLocks/>
          </p:cNvCxnSpPr>
          <p:nvPr/>
        </p:nvCxnSpPr>
        <p:spPr>
          <a:xfrm flipH="1">
            <a:off x="9498848" y="2551512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130AA27C-CF6C-760F-46A3-B29AC1D451C4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7798077" y="4311503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0186D420-C117-1C9C-0EEE-702CB4B15075}"/>
                  </a:ext>
                </a:extLst>
              </p:cNvPr>
              <p:cNvSpPr/>
              <p:nvPr/>
            </p:nvSpPr>
            <p:spPr>
              <a:xfrm>
                <a:off x="8038171" y="2872216"/>
                <a:ext cx="3168352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0186D420-C117-1C9C-0EEE-702CB4B150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171" y="2872216"/>
                <a:ext cx="3168352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A8ECC0EA-40F2-58A8-3AC1-7AFF58A26395}"/>
              </a:ext>
            </a:extLst>
          </p:cNvPr>
          <p:cNvCxnSpPr>
            <a:cxnSpLocks/>
            <a:stCxn id="12" idx="3"/>
            <a:endCxn id="7" idx="0"/>
          </p:cNvCxnSpPr>
          <p:nvPr/>
        </p:nvCxnSpPr>
        <p:spPr>
          <a:xfrm rot="10800000" flipV="1">
            <a:off x="7806383" y="3136653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997A37F8-538F-593D-C918-9B075C2E4024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11206523" y="3136654"/>
            <a:ext cx="152250" cy="68285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C647749-D33B-95EF-E446-75A0A285B0C6}"/>
              </a:ext>
            </a:extLst>
          </p:cNvPr>
          <p:cNvSpPr txBox="1"/>
          <p:nvPr/>
        </p:nvSpPr>
        <p:spPr>
          <a:xfrm>
            <a:off x="11141865" y="281456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DB3505F-38F1-62BB-5D6F-96BEFDA2ABB2}"/>
              </a:ext>
            </a:extLst>
          </p:cNvPr>
          <p:cNvSpPr txBox="1"/>
          <p:nvPr/>
        </p:nvSpPr>
        <p:spPr>
          <a:xfrm>
            <a:off x="7738684" y="281976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D7848ADC-AE9F-1972-7016-61797BE1C621}"/>
              </a:ext>
            </a:extLst>
          </p:cNvPr>
          <p:cNvSpPr/>
          <p:nvPr/>
        </p:nvSpPr>
        <p:spPr>
          <a:xfrm>
            <a:off x="10785195" y="3819509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2A473BD4-5B58-820F-3654-599E07E8CCEB}"/>
              </a:ext>
            </a:extLst>
          </p:cNvPr>
          <p:cNvCxnSpPr>
            <a:cxnSpLocks/>
          </p:cNvCxnSpPr>
          <p:nvPr/>
        </p:nvCxnSpPr>
        <p:spPr>
          <a:xfrm flipH="1">
            <a:off x="11721248" y="381950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9E5FF821-7059-DBFE-9D03-56B74F27E0FD}"/>
              </a:ext>
            </a:extLst>
          </p:cNvPr>
          <p:cNvCxnSpPr>
            <a:cxnSpLocks/>
          </p:cNvCxnSpPr>
          <p:nvPr/>
        </p:nvCxnSpPr>
        <p:spPr>
          <a:xfrm>
            <a:off x="9468787" y="1838071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E5983716-D705-664F-6CD8-14F56C4870BF}"/>
              </a:ext>
            </a:extLst>
          </p:cNvPr>
          <p:cNvSpPr/>
          <p:nvPr/>
        </p:nvSpPr>
        <p:spPr>
          <a:xfrm>
            <a:off x="8989172" y="145854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62F6AFCB-4166-44A4-54C1-468D9DA3F250}"/>
              </a:ext>
            </a:extLst>
          </p:cNvPr>
          <p:cNvSpPr/>
          <p:nvPr/>
        </p:nvSpPr>
        <p:spPr>
          <a:xfrm>
            <a:off x="9046703" y="560185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57700D3-E5C8-2AD0-F55F-7EECDC018B00}"/>
              </a:ext>
            </a:extLst>
          </p:cNvPr>
          <p:cNvCxnSpPr>
            <a:cxnSpLocks/>
            <a:stCxn id="6" idx="3"/>
            <a:endCxn id="21" idx="0"/>
          </p:cNvCxnSpPr>
          <p:nvPr/>
        </p:nvCxnSpPr>
        <p:spPr>
          <a:xfrm rot="16200000" flipH="1">
            <a:off x="8367282" y="4470223"/>
            <a:ext cx="508423" cy="17548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51D9D49C-A3F4-B5AD-ACCB-2BE45936DAAF}"/>
              </a:ext>
            </a:extLst>
          </p:cNvPr>
          <p:cNvCxnSpPr>
            <a:cxnSpLocks/>
            <a:stCxn id="17" idx="4"/>
          </p:cNvCxnSpPr>
          <p:nvPr/>
        </p:nvCxnSpPr>
        <p:spPr>
          <a:xfrm rot="5400000">
            <a:off x="9861119" y="3849990"/>
            <a:ext cx="1126557" cy="18687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414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5" grpId="0" animBg="1"/>
      <p:bldP spid="6" grpId="0" animBg="1"/>
      <p:bldP spid="7" grpId="0" animBg="1"/>
      <p:bldP spid="12" grpId="0" animBg="1"/>
      <p:bldP spid="15" grpId="0"/>
      <p:bldP spid="16" grpId="0"/>
      <p:bldP spid="17" grpId="0" animBg="1"/>
      <p:bldP spid="20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2. Algorytm sprawdzający czy dana liczba dzieli się przez 3.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2EE9762-EE0E-456D-9E22-D633D789095B}"/>
              </a:ext>
            </a:extLst>
          </p:cNvPr>
          <p:cNvSpPr/>
          <p:nvPr/>
        </p:nvSpPr>
        <p:spPr>
          <a:xfrm>
            <a:off x="8156503" y="2254550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B60901D6-BBF1-418F-829F-B274B0D481C3}"/>
              </a:ext>
            </a:extLst>
          </p:cNvPr>
          <p:cNvCxnSpPr>
            <a:cxnSpLocks/>
          </p:cNvCxnSpPr>
          <p:nvPr/>
        </p:nvCxnSpPr>
        <p:spPr>
          <a:xfrm flipH="1">
            <a:off x="8277411" y="2253593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4477EE2-277B-499D-AC1B-440F0C152EB6}"/>
              </a:ext>
            </a:extLst>
          </p:cNvPr>
          <p:cNvCxnSpPr>
            <a:cxnSpLocks/>
          </p:cNvCxnSpPr>
          <p:nvPr/>
        </p:nvCxnSpPr>
        <p:spPr>
          <a:xfrm flipH="1">
            <a:off x="8837924" y="273766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ześciokąt 11">
            <a:extLst>
              <a:ext uri="{FF2B5EF4-FFF2-40B4-BE49-F238E27FC236}">
                <a16:creationId xmlns:a16="http://schemas.microsoft.com/office/drawing/2014/main" id="{CECB57AE-3C37-49C8-AF37-C3070C6AC009}"/>
              </a:ext>
            </a:extLst>
          </p:cNvPr>
          <p:cNvSpPr/>
          <p:nvPr/>
        </p:nvSpPr>
        <p:spPr>
          <a:xfrm>
            <a:off x="8064461" y="3068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3 == 0 </a:t>
            </a:r>
          </a:p>
        </p:txBody>
      </p:sp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19DCEA72-8246-4716-AF7D-419F465489C7}"/>
              </a:ext>
            </a:extLst>
          </p:cNvPr>
          <p:cNvCxnSpPr>
            <a:cxnSpLocks/>
            <a:stCxn id="12" idx="3"/>
            <a:endCxn id="34" idx="0"/>
          </p:cNvCxnSpPr>
          <p:nvPr/>
        </p:nvCxnSpPr>
        <p:spPr>
          <a:xfrm rot="10800000" flipV="1">
            <a:off x="7218327" y="3332915"/>
            <a:ext cx="846134" cy="61010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B53E56C4-B765-46E2-B189-31B454E92B3C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9720646" y="3332915"/>
            <a:ext cx="877611" cy="56784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CF3D975-4544-4292-8A1E-A8FB9CC05CF1}"/>
              </a:ext>
            </a:extLst>
          </p:cNvPr>
          <p:cNvSpPr txBox="1"/>
          <p:nvPr/>
        </p:nvSpPr>
        <p:spPr>
          <a:xfrm>
            <a:off x="9720646" y="29833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C7F20C2-7FF7-4EC6-9F74-53AFC8E33DB3}"/>
              </a:ext>
            </a:extLst>
          </p:cNvPr>
          <p:cNvSpPr txBox="1"/>
          <p:nvPr/>
        </p:nvSpPr>
        <p:spPr>
          <a:xfrm>
            <a:off x="7726143" y="301058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F03CB817-6999-4519-8992-93622CC8C0A1}"/>
              </a:ext>
            </a:extLst>
          </p:cNvPr>
          <p:cNvSpPr/>
          <p:nvPr/>
        </p:nvSpPr>
        <p:spPr>
          <a:xfrm>
            <a:off x="9770165" y="3900763"/>
            <a:ext cx="165618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„Dzieli się.”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48E6A936-A3F0-42D6-AC05-C2B25E645412}"/>
              </a:ext>
            </a:extLst>
          </p:cNvPr>
          <p:cNvCxnSpPr>
            <a:cxnSpLocks/>
          </p:cNvCxnSpPr>
          <p:nvPr/>
        </p:nvCxnSpPr>
        <p:spPr>
          <a:xfrm flipH="1">
            <a:off x="11202987" y="388304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0F1A8618-02FE-4911-A63F-CB5CC9358876}"/>
              </a:ext>
            </a:extLst>
          </p:cNvPr>
          <p:cNvCxnSpPr>
            <a:cxnSpLocks/>
          </p:cNvCxnSpPr>
          <p:nvPr/>
        </p:nvCxnSpPr>
        <p:spPr>
          <a:xfrm>
            <a:off x="8807863" y="2024223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0F65C07-B9D8-4F67-9789-12282FEDEE4C}"/>
              </a:ext>
            </a:extLst>
          </p:cNvPr>
          <p:cNvSpPr/>
          <p:nvPr/>
        </p:nvSpPr>
        <p:spPr>
          <a:xfrm>
            <a:off x="8328248" y="1644699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8F995027-9A0A-414F-B702-1F4C54D39176}"/>
              </a:ext>
            </a:extLst>
          </p:cNvPr>
          <p:cNvSpPr/>
          <p:nvPr/>
        </p:nvSpPr>
        <p:spPr>
          <a:xfrm>
            <a:off x="8345668" y="4757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BEBF4E6-082C-44B2-8F67-E509B005B730}"/>
              </a:ext>
            </a:extLst>
          </p:cNvPr>
          <p:cNvCxnSpPr>
            <a:cxnSpLocks/>
            <a:stCxn id="34" idx="3"/>
            <a:endCxn id="21" idx="0"/>
          </p:cNvCxnSpPr>
          <p:nvPr/>
        </p:nvCxnSpPr>
        <p:spPr>
          <a:xfrm rot="16200000" flipH="1">
            <a:off x="7776732" y="3735993"/>
            <a:ext cx="412547" cy="162975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1300B63C-C7B8-4B01-BA51-F7CCE02148C1}"/>
              </a:ext>
            </a:extLst>
          </p:cNvPr>
          <p:cNvCxnSpPr>
            <a:cxnSpLocks/>
          </p:cNvCxnSpPr>
          <p:nvPr/>
        </p:nvCxnSpPr>
        <p:spPr>
          <a:xfrm rot="10800000" flipV="1">
            <a:off x="8797880" y="4302342"/>
            <a:ext cx="1788700" cy="248526"/>
          </a:xfrm>
          <a:prstGeom prst="bentConnector3">
            <a:avLst>
              <a:gd name="adj1" fmla="val -5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ymbol zastępczy zawartości 19">
            <a:extLst>
              <a:ext uri="{FF2B5EF4-FFF2-40B4-BE49-F238E27FC236}">
                <a16:creationId xmlns:a16="http://schemas.microsoft.com/office/drawing/2014/main" id="{6318E836-C51D-4DA5-92A4-2DAC07B4470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395118" cy="5027442"/>
          </a:xfrm>
        </p:spPr>
        <p:txBody>
          <a:bodyPr>
            <a:noAutofit/>
          </a:bodyPr>
          <a:lstStyle/>
          <a:p>
            <a:r>
              <a:rPr lang="pl-PL" sz="2100" dirty="0"/>
              <a:t>Symbol % jest operatorem obliczającym resztę z dzielenia pierwszej liczby przez drugą.</a:t>
            </a:r>
          </a:p>
          <a:p>
            <a:endParaRPr lang="pl-PL" sz="2100" dirty="0"/>
          </a:p>
          <a:p>
            <a:r>
              <a:rPr lang="pl-PL" sz="2100" dirty="0"/>
              <a:t>Przykład 1: wyrażenie 4 % 2 zwróci wynik 0.</a:t>
            </a:r>
          </a:p>
          <a:p>
            <a:endParaRPr lang="pl-PL" sz="2100" dirty="0"/>
          </a:p>
          <a:p>
            <a:r>
              <a:rPr lang="pl-PL" sz="2100" dirty="0"/>
              <a:t>Przykład 2: wyrażenie 8 % 3 zwróci wynik 2.</a:t>
            </a:r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r>
              <a:rPr lang="pl-PL" sz="2100" dirty="0"/>
              <a:t>Czasami resztę z dzielenia na algorytmach zapisuje się za pomocą operatora słownego MOD, np. 4 MOD 2 oblicza resztę z dzielenia 4 przez 2. MOD jest skrótem słowa modulo.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34" name="Równoległobok 33">
            <a:extLst>
              <a:ext uri="{FF2B5EF4-FFF2-40B4-BE49-F238E27FC236}">
                <a16:creationId xmlns:a16="http://schemas.microsoft.com/office/drawing/2014/main" id="{EE1E213A-2987-44F2-8AD3-6A03B14D5D04}"/>
              </a:ext>
            </a:extLst>
          </p:cNvPr>
          <p:cNvSpPr/>
          <p:nvPr/>
        </p:nvSpPr>
        <p:spPr>
          <a:xfrm>
            <a:off x="6193491" y="3943017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dzieli się.”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08D5DCB0-EAEC-47CC-888F-31337351E1D9}"/>
              </a:ext>
            </a:extLst>
          </p:cNvPr>
          <p:cNvCxnSpPr>
            <a:cxnSpLocks/>
          </p:cNvCxnSpPr>
          <p:nvPr/>
        </p:nvCxnSpPr>
        <p:spPr>
          <a:xfrm flipH="1">
            <a:off x="8022617" y="393204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06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5" grpId="0"/>
      <p:bldP spid="16" grpId="0"/>
      <p:bldP spid="17" grpId="0" animBg="1"/>
      <p:bldP spid="21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219200"/>
            <a:ext cx="5429250" cy="51371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endParaRPr lang="pl-PL" dirty="0"/>
          </a:p>
          <a:p>
            <a:r>
              <a:rPr lang="pl-PL" dirty="0"/>
              <a:t>Symbol != jest operatorem sprawdzający, czy pierwsza liczba jest różna od drugiej. Odpowiada on matematycznemu symbolowi ≠.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7246768" y="2703165"/>
            <a:ext cx="1832309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00592" y="2967603"/>
            <a:ext cx="746177" cy="18447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27E2BD3C-3BBA-4C18-B441-B26426537C0F}"/>
              </a:ext>
            </a:extLst>
          </p:cNvPr>
          <p:cNvCxnSpPr>
            <a:cxnSpLocks/>
            <a:stCxn id="28" idx="0"/>
            <a:endCxn id="41" idx="0"/>
          </p:cNvCxnSpPr>
          <p:nvPr/>
        </p:nvCxnSpPr>
        <p:spPr>
          <a:xfrm>
            <a:off x="10998551" y="3789262"/>
            <a:ext cx="222650" cy="122391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000566" y="260738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974166" y="265422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8272265" y="598616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7201335" y="4463021"/>
            <a:ext cx="772200" cy="22740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368530" y="4812385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399475" y="480400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86DC4953-D3BB-4ACB-8358-A813C073C98C}"/>
              </a:ext>
            </a:extLst>
          </p:cNvPr>
          <p:cNvSpPr/>
          <p:nvPr/>
        </p:nvSpPr>
        <p:spPr>
          <a:xfrm>
            <a:off x="8808119" y="3524824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sp>
        <p:nvSpPr>
          <p:cNvPr id="29" name="Sześciokąt 28">
            <a:extLst>
              <a:ext uri="{FF2B5EF4-FFF2-40B4-BE49-F238E27FC236}">
                <a16:creationId xmlns:a16="http://schemas.microsoft.com/office/drawing/2014/main" id="{18B5A867-12E2-4A05-930E-8944E6EA4B5E}"/>
              </a:ext>
            </a:extLst>
          </p:cNvPr>
          <p:cNvSpPr/>
          <p:nvPr/>
        </p:nvSpPr>
        <p:spPr>
          <a:xfrm>
            <a:off x="7592429" y="4259588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==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65D2CDF9-065C-4D57-B525-C2044994E2C4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8687645" y="3789262"/>
            <a:ext cx="120475" cy="4652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stCxn id="8" idx="0"/>
          </p:cNvCxnSpPr>
          <p:nvPr/>
        </p:nvCxnSpPr>
        <p:spPr>
          <a:xfrm>
            <a:off x="9079077" y="2967603"/>
            <a:ext cx="799100" cy="547513"/>
          </a:xfrm>
          <a:prstGeom prst="bentConnector3">
            <a:avLst>
              <a:gd name="adj1" fmla="val 10006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10298027" y="5013176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1895583" y="501317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88B6A1A7-3C35-4B84-AD31-3AF2CBDD5389}"/>
              </a:ext>
            </a:extLst>
          </p:cNvPr>
          <p:cNvSpPr txBox="1"/>
          <p:nvPr/>
        </p:nvSpPr>
        <p:spPr>
          <a:xfrm>
            <a:off x="10919029" y="346747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5" name="pole tekstowe 94">
            <a:extLst>
              <a:ext uri="{FF2B5EF4-FFF2-40B4-BE49-F238E27FC236}">
                <a16:creationId xmlns:a16="http://schemas.microsoft.com/office/drawing/2014/main" id="{FA22757C-2A24-4146-94BA-5928DC5DF9C6}"/>
              </a:ext>
            </a:extLst>
          </p:cNvPr>
          <p:cNvSpPr txBox="1"/>
          <p:nvPr/>
        </p:nvSpPr>
        <p:spPr>
          <a:xfrm>
            <a:off x="9732401" y="42165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6" name="pole tekstowe 95">
            <a:extLst>
              <a:ext uri="{FF2B5EF4-FFF2-40B4-BE49-F238E27FC236}">
                <a16:creationId xmlns:a16="http://schemas.microsoft.com/office/drawing/2014/main" id="{B4336709-A2CF-4A95-92E7-0398AFBA9AF7}"/>
              </a:ext>
            </a:extLst>
          </p:cNvPr>
          <p:cNvSpPr txBox="1"/>
          <p:nvPr/>
        </p:nvSpPr>
        <p:spPr>
          <a:xfrm>
            <a:off x="8556032" y="34674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97" name="pole tekstowe 96">
            <a:extLst>
              <a:ext uri="{FF2B5EF4-FFF2-40B4-BE49-F238E27FC236}">
                <a16:creationId xmlns:a16="http://schemas.microsoft.com/office/drawing/2014/main" id="{9F534905-B42E-48E4-B592-4E9F04C658B4}"/>
              </a:ext>
            </a:extLst>
          </p:cNvPr>
          <p:cNvSpPr txBox="1"/>
          <p:nvPr/>
        </p:nvSpPr>
        <p:spPr>
          <a:xfrm>
            <a:off x="7307560" y="420856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99" name="Łącznik prosty ze strzałką 98">
            <a:extLst>
              <a:ext uri="{FF2B5EF4-FFF2-40B4-BE49-F238E27FC236}">
                <a16:creationId xmlns:a16="http://schemas.microsoft.com/office/drawing/2014/main" id="{B9B748D8-7F59-46FC-BB0C-9E2DC9F0C961}"/>
              </a:ext>
            </a:extLst>
          </p:cNvPr>
          <p:cNvCxnSpPr>
            <a:cxnSpLocks/>
          </p:cNvCxnSpPr>
          <p:nvPr/>
        </p:nvCxnSpPr>
        <p:spPr>
          <a:xfrm flipH="1">
            <a:off x="6500591" y="4519140"/>
            <a:ext cx="10913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>
            <a:extLst>
              <a:ext uri="{FF2B5EF4-FFF2-40B4-BE49-F238E27FC236}">
                <a16:creationId xmlns:a16="http://schemas.microsoft.com/office/drawing/2014/main" id="{B6D477E1-1969-4630-9240-EE18944CA0A3}"/>
              </a:ext>
            </a:extLst>
          </p:cNvPr>
          <p:cNvCxnSpPr>
            <a:cxnSpLocks/>
          </p:cNvCxnSpPr>
          <p:nvPr/>
        </p:nvCxnSpPr>
        <p:spPr>
          <a:xfrm flipV="1">
            <a:off x="9782861" y="4509651"/>
            <a:ext cx="1438340" cy="9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stCxn id="41" idx="4"/>
          </p:cNvCxnSpPr>
          <p:nvPr/>
        </p:nvCxnSpPr>
        <p:spPr>
          <a:xfrm rot="5400000">
            <a:off x="9880185" y="4259047"/>
            <a:ext cx="185308" cy="24967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9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8" grpId="0" animBg="1"/>
      <p:bldP spid="29" grpId="0" animBg="1"/>
      <p:bldP spid="41" grpId="0" animBg="1"/>
      <p:bldP spid="94" grpId="0"/>
      <p:bldP spid="95" grpId="0"/>
      <p:bldP spid="96" grpId="0"/>
      <p:bldP spid="9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219200"/>
            <a:ext cx="5429250" cy="51371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6891395" y="2700918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== 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38809" y="3242740"/>
            <a:ext cx="352587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360944" y="291592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624254" y="28865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7820053" y="5194540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12144" y="3934417"/>
            <a:ext cx="786786" cy="17334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406747" y="3993190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427150" y="398912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9411234" y="3242740"/>
            <a:ext cx="715602" cy="7124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9153465" y="3955179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0777144" y="39551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cxnSpLocks/>
            <a:stCxn id="41" idx="4"/>
          </p:cNvCxnSpPr>
          <p:nvPr/>
        </p:nvCxnSpPr>
        <p:spPr>
          <a:xfrm rot="5400000">
            <a:off x="8952259" y="3676766"/>
            <a:ext cx="444388" cy="180437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04129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5CC310-E6EB-4951-B58F-EDFA6377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4. Dane są liczby a, b, c. Opracuj algorytm sprawdzający czy mogą one być bokami trójkąta.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DC7AEBA-6A9F-4701-807D-AFD83760C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F2456B5-83C5-4116-A06D-884764BEC1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200"/>
            <a:ext cx="5088359" cy="1849760"/>
          </a:xfrm>
        </p:spPr>
        <p:txBody>
          <a:bodyPr/>
          <a:lstStyle/>
          <a:p>
            <a:r>
              <a:rPr lang="pl-PL" dirty="0"/>
              <a:t>Warunek budowy </a:t>
            </a:r>
            <a:r>
              <a:rPr lang="pl-PL" dirty="0">
                <a:ea typeface="Cambria" panose="02040503050406030204" pitchFamily="18" charset="0"/>
              </a:rPr>
              <a:t>trójkąta - </a:t>
            </a:r>
            <a:r>
              <a:rPr lang="pl-PL" b="1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każdy bok trójkąta musi być mniejszy od sumy dwóch pozostałych boków</a:t>
            </a: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F24DAD3D-BA20-43A2-ADE2-6EA5E72F019D}"/>
              </a:ext>
            </a:extLst>
          </p:cNvPr>
          <p:cNvSpPr/>
          <p:nvPr/>
        </p:nvSpPr>
        <p:spPr>
          <a:xfrm>
            <a:off x="7937172" y="1886613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b, c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D9976E38-2EFB-4529-98C7-9D2D9E89802B}"/>
              </a:ext>
            </a:extLst>
          </p:cNvPr>
          <p:cNvCxnSpPr>
            <a:cxnSpLocks/>
          </p:cNvCxnSpPr>
          <p:nvPr/>
        </p:nvCxnSpPr>
        <p:spPr>
          <a:xfrm flipH="1">
            <a:off x="8058080" y="1885656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015B726-A337-405F-968E-433B60CAB3B7}"/>
              </a:ext>
            </a:extLst>
          </p:cNvPr>
          <p:cNvCxnSpPr>
            <a:cxnSpLocks/>
          </p:cNvCxnSpPr>
          <p:nvPr/>
        </p:nvCxnSpPr>
        <p:spPr>
          <a:xfrm flipH="1">
            <a:off x="8618593" y="23697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88657FE-4F74-430D-8082-194D6A16EDE1}"/>
              </a:ext>
            </a:extLst>
          </p:cNvPr>
          <p:cNvSpPr/>
          <p:nvPr/>
        </p:nvSpPr>
        <p:spPr>
          <a:xfrm>
            <a:off x="7392144" y="2708920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b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 &lt; a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&lt; a + b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B0365F69-EC26-4675-A5AC-329F6AC36284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6773770" y="3250742"/>
            <a:ext cx="618375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370E4BF-0979-498B-8AAE-C419DFF1E346}"/>
              </a:ext>
            </a:extLst>
          </p:cNvPr>
          <p:cNvSpPr txBox="1"/>
          <p:nvPr/>
        </p:nvSpPr>
        <p:spPr>
          <a:xfrm>
            <a:off x="9861693" y="292393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54F00D1-C507-460A-9F1F-F45A0BBBADA7}"/>
              </a:ext>
            </a:extLst>
          </p:cNvPr>
          <p:cNvSpPr txBox="1"/>
          <p:nvPr/>
        </p:nvSpPr>
        <p:spPr>
          <a:xfrm>
            <a:off x="7125003" y="28945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A709D90-BC24-44ED-AE4E-3D55A35F06DC}"/>
              </a:ext>
            </a:extLst>
          </p:cNvPr>
          <p:cNvCxnSpPr>
            <a:cxnSpLocks/>
          </p:cNvCxnSpPr>
          <p:nvPr/>
        </p:nvCxnSpPr>
        <p:spPr>
          <a:xfrm>
            <a:off x="8588532" y="1656286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EEF7123A-0504-4AE4-9E3D-3A0051949EBB}"/>
              </a:ext>
            </a:extLst>
          </p:cNvPr>
          <p:cNvSpPr/>
          <p:nvPr/>
        </p:nvSpPr>
        <p:spPr>
          <a:xfrm>
            <a:off x="8108917" y="127676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EFFB971A-8605-4056-8275-EA82CDA7FBC0}"/>
              </a:ext>
            </a:extLst>
          </p:cNvPr>
          <p:cNvSpPr/>
          <p:nvPr/>
        </p:nvSpPr>
        <p:spPr>
          <a:xfrm>
            <a:off x="8204538" y="551039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193A61A7-8B54-446A-8E78-9274097C0B57}"/>
              </a:ext>
            </a:extLst>
          </p:cNvPr>
          <p:cNvCxnSpPr>
            <a:cxnSpLocks/>
            <a:stCxn id="16" idx="4"/>
            <a:endCxn id="14" idx="0"/>
          </p:cNvCxnSpPr>
          <p:nvPr/>
        </p:nvCxnSpPr>
        <p:spPr>
          <a:xfrm rot="16200000" flipH="1">
            <a:off x="7335047" y="4188690"/>
            <a:ext cx="760426" cy="1882982"/>
          </a:xfrm>
          <a:prstGeom prst="bentConnector3">
            <a:avLst>
              <a:gd name="adj1" fmla="val 5587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A1C5C9B3-1098-4036-9BEE-58A7C2A0F437}"/>
              </a:ext>
            </a:extLst>
          </p:cNvPr>
          <p:cNvSpPr/>
          <p:nvPr/>
        </p:nvSpPr>
        <p:spPr>
          <a:xfrm>
            <a:off x="5375920" y="4001192"/>
            <a:ext cx="2795697" cy="748776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można utworzyć trójkąta.”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FDEA24F1-BB9D-4C93-B33B-DBEB113EF2E0}"/>
              </a:ext>
            </a:extLst>
          </p:cNvPr>
          <p:cNvCxnSpPr>
            <a:cxnSpLocks/>
          </p:cNvCxnSpPr>
          <p:nvPr/>
        </p:nvCxnSpPr>
        <p:spPr>
          <a:xfrm flipH="1">
            <a:off x="7824192" y="4001191"/>
            <a:ext cx="198844" cy="7487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EA2BD714-0983-4524-B6EB-53B09834A52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893083" y="3259369"/>
            <a:ext cx="864866" cy="70241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ównoległobok 18">
            <a:extLst>
              <a:ext uri="{FF2B5EF4-FFF2-40B4-BE49-F238E27FC236}">
                <a16:creationId xmlns:a16="http://schemas.microsoft.com/office/drawing/2014/main" id="{ADD84C9D-6538-4904-8AC0-33B05FAB86C0}"/>
              </a:ext>
            </a:extLst>
          </p:cNvPr>
          <p:cNvSpPr/>
          <p:nvPr/>
        </p:nvSpPr>
        <p:spPr>
          <a:xfrm>
            <a:off x="9502767" y="3961787"/>
            <a:ext cx="2510364" cy="786787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„Można utworzyć trójkąt.”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14D98423-3A80-4AF2-9D7C-B357ED44A7B3}"/>
              </a:ext>
            </a:extLst>
          </p:cNvPr>
          <p:cNvCxnSpPr>
            <a:cxnSpLocks/>
          </p:cNvCxnSpPr>
          <p:nvPr/>
        </p:nvCxnSpPr>
        <p:spPr>
          <a:xfrm flipH="1">
            <a:off x="11640616" y="3950546"/>
            <a:ext cx="215125" cy="7848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48A16C96-9028-4B59-9E4F-1A9DB0B4135E}"/>
              </a:ext>
            </a:extLst>
          </p:cNvPr>
          <p:cNvCxnSpPr>
            <a:cxnSpLocks/>
          </p:cNvCxnSpPr>
          <p:nvPr/>
        </p:nvCxnSpPr>
        <p:spPr>
          <a:xfrm rot="10800000" flipV="1">
            <a:off x="8656751" y="4746624"/>
            <a:ext cx="2329906" cy="430334"/>
          </a:xfrm>
          <a:prstGeom prst="bentConnector3">
            <a:avLst>
              <a:gd name="adj1" fmla="val 8846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3339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/>
      <p:bldP spid="11" grpId="0"/>
      <p:bldP spid="13" grpId="0" animBg="1"/>
      <p:bldP spid="14" grpId="0" animBg="1"/>
      <p:bldP spid="16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776F31-325B-DEB7-A5E5-6FF0E36D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FFABF0-55B1-DCF7-6E5B-A740580D1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37</a:t>
            </a:fld>
            <a:endParaRPr lang="pl-PL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B727A08-2B6B-6E82-528B-5C54D6C31DA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036864" y="2356840"/>
            <a:ext cx="0" cy="268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879770EA-F3F6-0F51-3375-6705C24C3E05}"/>
              </a:ext>
            </a:extLst>
          </p:cNvPr>
          <p:cNvSpPr/>
          <p:nvPr/>
        </p:nvSpPr>
        <p:spPr>
          <a:xfrm>
            <a:off x="8184232" y="328498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10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52DE4EA9-6CD0-81C7-A58C-E7783112C3DD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7689884" y="3549421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C9FAFB4-5450-7A10-31BA-39FB5906FFD3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9840417" y="3549422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6EB6F0E-887C-AFC1-617A-6588C990F5BD}"/>
              </a:ext>
            </a:extLst>
          </p:cNvPr>
          <p:cNvSpPr txBox="1"/>
          <p:nvPr/>
        </p:nvSpPr>
        <p:spPr>
          <a:xfrm>
            <a:off x="9772911" y="324101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8B39400-26CC-3778-9904-3C844DD42E7C}"/>
              </a:ext>
            </a:extLst>
          </p:cNvPr>
          <p:cNvSpPr txBox="1"/>
          <p:nvPr/>
        </p:nvSpPr>
        <p:spPr>
          <a:xfrm>
            <a:off x="7932254" y="32306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78E5449-2B8C-CADC-4F14-9BEA6F74EB1C}"/>
              </a:ext>
            </a:extLst>
          </p:cNvPr>
          <p:cNvSpPr/>
          <p:nvPr/>
        </p:nvSpPr>
        <p:spPr>
          <a:xfrm>
            <a:off x="8223642" y="2625452"/>
            <a:ext cx="1626443" cy="3428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7FD932F8-E623-DF3F-800B-018D94E76A22}"/>
              </a:ext>
            </a:extLst>
          </p:cNvPr>
          <p:cNvCxnSpPr>
            <a:cxnSpLocks/>
          </p:cNvCxnSpPr>
          <p:nvPr/>
        </p:nvCxnSpPr>
        <p:spPr>
          <a:xfrm>
            <a:off x="9036864" y="297853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6E1DD8C2-6612-4648-FB96-D7BA773707A8}"/>
              </a:ext>
            </a:extLst>
          </p:cNvPr>
          <p:cNvSpPr/>
          <p:nvPr/>
        </p:nvSpPr>
        <p:spPr>
          <a:xfrm>
            <a:off x="9760759" y="4731431"/>
            <a:ext cx="1880107" cy="385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4EAB749-E3F3-AED2-655B-9AF0928E68B4}"/>
              </a:ext>
            </a:extLst>
          </p:cNvPr>
          <p:cNvCxnSpPr>
            <a:cxnSpLocks/>
          </p:cNvCxnSpPr>
          <p:nvPr/>
        </p:nvCxnSpPr>
        <p:spPr>
          <a:xfrm rot="10800000">
            <a:off x="9045691" y="3140111"/>
            <a:ext cx="2869461" cy="2290502"/>
          </a:xfrm>
          <a:prstGeom prst="bentConnector3">
            <a:avLst>
              <a:gd name="adj1" fmla="val 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EBE0F13-BFEF-D58E-733C-F64FCF9C0D8A}"/>
              </a:ext>
            </a:extLst>
          </p:cNvPr>
          <p:cNvCxnSpPr>
            <a:cxnSpLocks/>
            <a:stCxn id="21" idx="2"/>
          </p:cNvCxnSpPr>
          <p:nvPr/>
        </p:nvCxnSpPr>
        <p:spPr>
          <a:xfrm rot="16200000" flipH="1">
            <a:off x="11151322" y="4666783"/>
            <a:ext cx="313320" cy="121433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A07814FE-1C96-F251-734E-D18BFC09B9DE}"/>
              </a:ext>
            </a:extLst>
          </p:cNvPr>
          <p:cNvSpPr/>
          <p:nvPr/>
        </p:nvSpPr>
        <p:spPr>
          <a:xfrm>
            <a:off x="10264039" y="378270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0FA2A397-58F3-3B94-F10A-F49BE83B5D3E}"/>
              </a:ext>
            </a:extLst>
          </p:cNvPr>
          <p:cNvCxnSpPr>
            <a:cxnSpLocks/>
          </p:cNvCxnSpPr>
          <p:nvPr/>
        </p:nvCxnSpPr>
        <p:spPr>
          <a:xfrm flipH="1">
            <a:off x="10963635" y="377438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0687A946-B40F-E9D5-DC40-BA38E74BFB50}"/>
              </a:ext>
            </a:extLst>
          </p:cNvPr>
          <p:cNvCxnSpPr>
            <a:cxnSpLocks/>
          </p:cNvCxnSpPr>
          <p:nvPr/>
        </p:nvCxnSpPr>
        <p:spPr>
          <a:xfrm>
            <a:off x="10693192" y="4090793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CEFF6E2-B615-A2BF-55CD-8953B385BFC7}"/>
              </a:ext>
            </a:extLst>
          </p:cNvPr>
          <p:cNvSpPr txBox="1"/>
          <p:nvPr/>
        </p:nvSpPr>
        <p:spPr>
          <a:xfrm>
            <a:off x="10454589" y="4094185"/>
            <a:ext cx="482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…</a:t>
            </a:r>
          </a:p>
        </p:txBody>
      </p: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096E1D62-3220-6FF1-F690-7E8367180EA3}"/>
              </a:ext>
            </a:extLst>
          </p:cNvPr>
          <p:cNvCxnSpPr>
            <a:cxnSpLocks/>
          </p:cNvCxnSpPr>
          <p:nvPr/>
        </p:nvCxnSpPr>
        <p:spPr>
          <a:xfrm>
            <a:off x="10688659" y="449117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Symbol zastępczy zawartości 3">
            <a:extLst>
              <a:ext uri="{FF2B5EF4-FFF2-40B4-BE49-F238E27FC236}">
                <a16:creationId xmlns:a16="http://schemas.microsoft.com/office/drawing/2014/main" id="{F2C1C996-1873-0D8E-D15D-F366F69D9A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4" y="1219200"/>
            <a:ext cx="7375848" cy="5137150"/>
          </a:xfrm>
        </p:spPr>
        <p:txBody>
          <a:bodyPr>
            <a:normAutofit fontScale="92500" lnSpcReduction="20000"/>
          </a:bodyPr>
          <a:lstStyle/>
          <a:p>
            <a:r>
              <a:rPr lang="pl-PL" sz="2700" dirty="0"/>
              <a:t>Pętle służą do wielokrotnego powtarzania operacji.</a:t>
            </a:r>
          </a:p>
          <a:p>
            <a:endParaRPr lang="pl-PL" sz="2700" dirty="0"/>
          </a:p>
          <a:p>
            <a:r>
              <a:rPr lang="pl-PL" sz="2700" dirty="0"/>
              <a:t>Standardowo pętla powinna mieć licznik, który przechowuje wartość aktualnego obiegu (iteracji). Licznik najczęściej będziemy nazywać </a:t>
            </a:r>
            <a:r>
              <a:rPr lang="pl-PL" sz="2700" i="1" dirty="0"/>
              <a:t>i</a:t>
            </a:r>
            <a:r>
              <a:rPr lang="pl-PL" sz="2700" dirty="0"/>
              <a:t>.</a:t>
            </a:r>
          </a:p>
          <a:p>
            <a:endParaRPr lang="pl-PL" sz="2700" dirty="0"/>
          </a:p>
          <a:p>
            <a:r>
              <a:rPr lang="pl-PL" sz="2700" dirty="0"/>
              <a:t>Pętla powinna mieć tzw. warunek kończący. Sprawdza się w nim, czy wykonywać kolejny obieg, czy zakończyć pętlę.</a:t>
            </a:r>
          </a:p>
          <a:p>
            <a:endParaRPr lang="pl-PL" sz="2700" dirty="0"/>
          </a:p>
          <a:p>
            <a:r>
              <a:rPr lang="pl-PL" sz="2700" dirty="0"/>
              <a:t>Należy pamiętać aby w pętli (najlepiej na końcu) zamieścić operację inkrementacji licznika, czyli zwiększenia </a:t>
            </a:r>
            <a:r>
              <a:rPr lang="pl-PL" sz="2700"/>
              <a:t>jego wartości o 1. </a:t>
            </a:r>
            <a:r>
              <a:rPr lang="pl-PL" sz="2700" dirty="0"/>
              <a:t>W przeciwnym razie pętla nigdy się nie zakończy.</a:t>
            </a:r>
          </a:p>
          <a:p>
            <a:endParaRPr lang="pl-PL" dirty="0"/>
          </a:p>
        </p:txBody>
      </p: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E45CBD28-96B1-3D98-A1B1-61D21EB3DC88}"/>
              </a:ext>
            </a:extLst>
          </p:cNvPr>
          <p:cNvCxnSpPr>
            <a:endCxn id="19" idx="1"/>
          </p:cNvCxnSpPr>
          <p:nvPr/>
        </p:nvCxnSpPr>
        <p:spPr>
          <a:xfrm flipV="1">
            <a:off x="5807968" y="2796868"/>
            <a:ext cx="2415674" cy="2720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10EA83AE-CD80-0021-A146-05403BE9B12E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7432298" y="3813860"/>
            <a:ext cx="884153" cy="4206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346F38C1-EE24-E2FF-EF95-07B6D3FE9315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7015805" y="4924362"/>
            <a:ext cx="2744954" cy="8229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480FFA15-8605-9450-3EBF-FCC466F630A6}"/>
              </a:ext>
            </a:extLst>
          </p:cNvPr>
          <p:cNvSpPr txBox="1"/>
          <p:nvPr/>
        </p:nvSpPr>
        <p:spPr>
          <a:xfrm>
            <a:off x="7496891" y="1664613"/>
            <a:ext cx="35499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Ogólny schemat pętli</a:t>
            </a:r>
          </a:p>
        </p:txBody>
      </p:sp>
    </p:spTree>
    <p:extLst>
      <p:ext uri="{BB962C8B-B14F-4D97-AF65-F5344CB8AC3E}">
        <p14:creationId xmlns:p14="http://schemas.microsoft.com/office/powerpoint/2010/main" val="1670991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767843" y="4739287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232030" y="4748263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901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046821" y="219963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127163" y="220297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2492961" y="247633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1631503" y="3562235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137155" y="3826672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287688" y="382667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220182" y="35182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379525" y="350791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2492961" y="196270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013346" y="159411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031923" y="5317922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442539" y="4276324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112319" y="4230326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1926943" y="423032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1679741" y="274977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2484135" y="325578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287688" y="4618742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2492961" y="3417362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4751875" y="4627718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3711310" y="405995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3809091" y="405798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140463" y="436804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776A2FA0-BCD2-402C-9D88-6B2428A72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392085"/>
              </p:ext>
            </p:extLst>
          </p:nvPr>
        </p:nvGraphicFramePr>
        <p:xfrm>
          <a:off x="7563099" y="2476336"/>
          <a:ext cx="4554420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FE34F99-0590-4C6C-B4A1-35133185F550}"/>
              </a:ext>
            </a:extLst>
          </p:cNvPr>
          <p:cNvSpPr txBox="1"/>
          <p:nvPr/>
        </p:nvSpPr>
        <p:spPr>
          <a:xfrm>
            <a:off x="7795989" y="1378955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5, 3, 0, -2]</a:t>
            </a:r>
          </a:p>
        </p:txBody>
      </p: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50952B68-7D84-4E58-A8BB-E483184B0C80}"/>
              </a:ext>
            </a:extLst>
          </p:cNvPr>
          <p:cNvCxnSpPr>
            <a:cxnSpLocks/>
          </p:cNvCxnSpPr>
          <p:nvPr/>
        </p:nvCxnSpPr>
        <p:spPr>
          <a:xfrm>
            <a:off x="6525684" y="2442140"/>
            <a:ext cx="1032664" cy="6268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C5D4B690-853D-4298-AEC9-1D33982B9BC3}"/>
              </a:ext>
            </a:extLst>
          </p:cNvPr>
          <p:cNvSpPr txBox="1"/>
          <p:nvPr/>
        </p:nvSpPr>
        <p:spPr>
          <a:xfrm>
            <a:off x="4480549" y="1966763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przed pętlą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1B5138A7-7AFF-4A02-8365-F409EEE3D407}"/>
              </a:ext>
            </a:extLst>
          </p:cNvPr>
          <p:cNvCxnSpPr>
            <a:cxnSpLocks/>
          </p:cNvCxnSpPr>
          <p:nvPr/>
        </p:nvCxnSpPr>
        <p:spPr>
          <a:xfrm flipV="1">
            <a:off x="6475552" y="5151851"/>
            <a:ext cx="1082796" cy="5717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EA8BA12D-8C5E-4ED4-913A-FE1B5F34460A}"/>
              </a:ext>
            </a:extLst>
          </p:cNvPr>
          <p:cNvSpPr txBox="1"/>
          <p:nvPr/>
        </p:nvSpPr>
        <p:spPr>
          <a:xfrm>
            <a:off x="4960270" y="5593948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po pętli</a:t>
            </a:r>
          </a:p>
        </p:txBody>
      </p: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0CD75716-2DA2-452A-93CA-87A218DA9AF9}"/>
              </a:ext>
            </a:extLst>
          </p:cNvPr>
          <p:cNvCxnSpPr>
            <a:cxnSpLocks/>
            <a:stCxn id="44" idx="2"/>
            <a:endCxn id="4" idx="1"/>
          </p:cNvCxnSpPr>
          <p:nvPr/>
        </p:nvCxnSpPr>
        <p:spPr>
          <a:xfrm>
            <a:off x="6541349" y="3641793"/>
            <a:ext cx="1021750" cy="2972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23D5C253-A93D-4F74-AA64-EFA3A2BB3C94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16999" cy="7202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63752F73-BC0C-4CA6-B87E-3D0DCA778E78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21750" cy="1151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8CEE7558-FE02-49B1-9A30-315BC4228120}"/>
              </a:ext>
            </a:extLst>
          </p:cNvPr>
          <p:cNvSpPr txBox="1"/>
          <p:nvPr/>
        </p:nvSpPr>
        <p:spPr>
          <a:xfrm>
            <a:off x="5547438" y="2749241"/>
            <a:ext cx="198782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kolejne iteracje pętli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E99BFBE2-EE2A-41D8-BBC9-13E54AAC2CD4}"/>
              </a:ext>
            </a:extLst>
          </p:cNvPr>
          <p:cNvCxnSpPr>
            <a:cxnSpLocks/>
            <a:stCxn id="44" idx="2"/>
          </p:cNvCxnSpPr>
          <p:nvPr/>
        </p:nvCxnSpPr>
        <p:spPr>
          <a:xfrm flipV="1">
            <a:off x="6541349" y="3514173"/>
            <a:ext cx="1021750" cy="1276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605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  <p:bldP spid="32" grpId="0"/>
      <p:bldP spid="35" grpId="0"/>
      <p:bldP spid="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7094541-036E-4915-AA75-D7783A3EBF6F}"/>
              </a:ext>
            </a:extLst>
          </p:cNvPr>
          <p:cNvSpPr/>
          <p:nvPr/>
        </p:nvSpPr>
        <p:spPr>
          <a:xfrm>
            <a:off x="5071157" y="1873992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D07F4E0-6816-4BA7-B2A0-9D084BAD38D4}"/>
              </a:ext>
            </a:extLst>
          </p:cNvPr>
          <p:cNvCxnSpPr>
            <a:cxnSpLocks/>
          </p:cNvCxnSpPr>
          <p:nvPr/>
        </p:nvCxnSpPr>
        <p:spPr>
          <a:xfrm flipH="1">
            <a:off x="5151499" y="1877325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178E5101-A4B0-4082-BE03-3CDE3B8FC8C0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517297" y="21506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6BFE0B22-A565-4327-A003-CD999F98769C}"/>
              </a:ext>
            </a:extLst>
          </p:cNvPr>
          <p:cNvSpPr/>
          <p:nvPr/>
        </p:nvSpPr>
        <p:spPr>
          <a:xfrm>
            <a:off x="4655839" y="323658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F8178225-D35A-4458-BF8E-91E401138626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161491" y="3501026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79EE433-8FAF-4190-BC34-A84F807F9E25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312024" y="3501027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D0606E7-B7B2-408F-AB61-EE04D348DF3C}"/>
              </a:ext>
            </a:extLst>
          </p:cNvPr>
          <p:cNvSpPr txBox="1"/>
          <p:nvPr/>
        </p:nvSpPr>
        <p:spPr>
          <a:xfrm>
            <a:off x="6244518" y="31926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D928760-C10D-46B3-AB7D-657CA6B938B5}"/>
              </a:ext>
            </a:extLst>
          </p:cNvPr>
          <p:cNvSpPr txBox="1"/>
          <p:nvPr/>
        </p:nvSpPr>
        <p:spPr>
          <a:xfrm>
            <a:off x="4403861" y="318226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105B656-39E7-4B11-BCDD-F0F8FCA763D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517297" y="1637058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2A5ACE65-1F9A-4BE0-ABB1-A91160DB42BF}"/>
              </a:ext>
            </a:extLst>
          </p:cNvPr>
          <p:cNvSpPr/>
          <p:nvPr/>
        </p:nvSpPr>
        <p:spPr>
          <a:xfrm>
            <a:off x="5037682" y="126847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D7BA40D7-FCD2-43DA-A160-CF52ED07402B}"/>
              </a:ext>
            </a:extLst>
          </p:cNvPr>
          <p:cNvSpPr/>
          <p:nvPr/>
        </p:nvSpPr>
        <p:spPr>
          <a:xfrm>
            <a:off x="3682479" y="455024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168B3B31-5901-405E-B547-F0B146060E02}"/>
              </a:ext>
            </a:extLst>
          </p:cNvPr>
          <p:cNvSpPr/>
          <p:nvPr/>
        </p:nvSpPr>
        <p:spPr>
          <a:xfrm>
            <a:off x="3136655" y="3904680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D2D8AF0A-E8DB-49B3-BC22-9FCB4F1D5573}"/>
              </a:ext>
            </a:extLst>
          </p:cNvPr>
          <p:cNvCxnSpPr>
            <a:cxnSpLocks/>
          </p:cNvCxnSpPr>
          <p:nvPr/>
        </p:nvCxnSpPr>
        <p:spPr>
          <a:xfrm flipH="1">
            <a:off x="4940402" y="39046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FE62C6B3-2F5F-4187-84ED-A37BB5676B81}"/>
              </a:ext>
            </a:extLst>
          </p:cNvPr>
          <p:cNvSpPr/>
          <p:nvPr/>
        </p:nvSpPr>
        <p:spPr>
          <a:xfrm>
            <a:off x="4704077" y="2424125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3F299C3C-E42B-49C2-908E-9B1D0A05A31E}"/>
              </a:ext>
            </a:extLst>
          </p:cNvPr>
          <p:cNvCxnSpPr>
            <a:cxnSpLocks/>
          </p:cNvCxnSpPr>
          <p:nvPr/>
        </p:nvCxnSpPr>
        <p:spPr>
          <a:xfrm>
            <a:off x="5508471" y="2930140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943FB88-F5B4-452B-9916-1FE0D9F0891B}"/>
              </a:ext>
            </a:extLst>
          </p:cNvPr>
          <p:cNvSpPr/>
          <p:nvPr/>
        </p:nvSpPr>
        <p:spPr>
          <a:xfrm>
            <a:off x="7514243" y="5025812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19A35B98-6609-47BF-976A-957D93CE0DB5}"/>
              </a:ext>
            </a:extLst>
          </p:cNvPr>
          <p:cNvCxnSpPr>
            <a:cxnSpLocks/>
          </p:cNvCxnSpPr>
          <p:nvPr/>
        </p:nvCxnSpPr>
        <p:spPr>
          <a:xfrm rot="10800000">
            <a:off x="5512872" y="3046160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53F2CD52-01A3-4319-8D88-0D7939246E81}"/>
              </a:ext>
            </a:extLst>
          </p:cNvPr>
          <p:cNvCxnSpPr>
            <a:cxnSpLocks/>
          </p:cNvCxnSpPr>
          <p:nvPr/>
        </p:nvCxnSpPr>
        <p:spPr>
          <a:xfrm rot="5400000">
            <a:off x="5740902" y="4892617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B9AE1D0C-1A0F-4F8A-8058-4A620ED6E506}"/>
              </a:ext>
            </a:extLst>
          </p:cNvPr>
          <p:cNvSpPr/>
          <p:nvPr/>
        </p:nvSpPr>
        <p:spPr>
          <a:xfrm>
            <a:off x="6735646" y="3734307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8B96F50A-5E53-440F-9613-68DDAACFA785}"/>
              </a:ext>
            </a:extLst>
          </p:cNvPr>
          <p:cNvCxnSpPr>
            <a:cxnSpLocks/>
          </p:cNvCxnSpPr>
          <p:nvPr/>
        </p:nvCxnSpPr>
        <p:spPr>
          <a:xfrm flipH="1">
            <a:off x="6833427" y="3732342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41C05744-0BDE-4A13-8F48-69BA6E2D78A9}"/>
              </a:ext>
            </a:extLst>
          </p:cNvPr>
          <p:cNvCxnSpPr>
            <a:cxnSpLocks/>
          </p:cNvCxnSpPr>
          <p:nvPr/>
        </p:nvCxnSpPr>
        <p:spPr>
          <a:xfrm>
            <a:off x="7164799" y="40423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Sześciokąt 26">
            <a:extLst>
              <a:ext uri="{FF2B5EF4-FFF2-40B4-BE49-F238E27FC236}">
                <a16:creationId xmlns:a16="http://schemas.microsoft.com/office/drawing/2014/main" id="{A37C0C6C-3BA9-4803-9D19-0038A6168FD7}"/>
              </a:ext>
            </a:extLst>
          </p:cNvPr>
          <p:cNvSpPr/>
          <p:nvPr/>
        </p:nvSpPr>
        <p:spPr>
          <a:xfrm>
            <a:off x="6344327" y="427084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888E27FB-01CB-4C17-AB15-F75B01FA1F9F}"/>
              </a:ext>
            </a:extLst>
          </p:cNvPr>
          <p:cNvSpPr/>
          <p:nvPr/>
        </p:nvSpPr>
        <p:spPr>
          <a:xfrm>
            <a:off x="7514243" y="5644808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B34FB314-B7B4-430E-8B61-EC8D12C8E9DC}"/>
              </a:ext>
            </a:extLst>
          </p:cNvPr>
          <p:cNvCxnSpPr>
            <a:cxnSpLocks/>
          </p:cNvCxnSpPr>
          <p:nvPr/>
        </p:nvCxnSpPr>
        <p:spPr>
          <a:xfrm>
            <a:off x="8408244" y="5406022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: łamany 33">
            <a:extLst>
              <a:ext uri="{FF2B5EF4-FFF2-40B4-BE49-F238E27FC236}">
                <a16:creationId xmlns:a16="http://schemas.microsoft.com/office/drawing/2014/main" id="{5077603E-E514-43A0-AAD3-2939878E0255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978615" y="4580402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4894CE19-C5EE-42B4-B4EC-AAB78D4A1DC6}"/>
              </a:ext>
            </a:extLst>
          </p:cNvPr>
          <p:cNvCxnSpPr>
            <a:cxnSpLocks/>
          </p:cNvCxnSpPr>
          <p:nvPr/>
        </p:nvCxnSpPr>
        <p:spPr>
          <a:xfrm>
            <a:off x="6106657" y="5491923"/>
            <a:ext cx="23015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06931A1E-C25B-4719-9D13-89440FCA0151}"/>
              </a:ext>
            </a:extLst>
          </p:cNvPr>
          <p:cNvSpPr txBox="1"/>
          <p:nvPr/>
        </p:nvSpPr>
        <p:spPr>
          <a:xfrm>
            <a:off x="7956625" y="420253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9D6B7552-884C-4418-9669-2123D2A6DCB2}"/>
              </a:ext>
            </a:extLst>
          </p:cNvPr>
          <p:cNvSpPr txBox="1"/>
          <p:nvPr/>
        </p:nvSpPr>
        <p:spPr>
          <a:xfrm>
            <a:off x="6077023" y="42039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5" name="Łącznik: łamany 54">
            <a:extLst>
              <a:ext uri="{FF2B5EF4-FFF2-40B4-BE49-F238E27FC236}">
                <a16:creationId xmlns:a16="http://schemas.microsoft.com/office/drawing/2014/main" id="{8FE94C1D-25F6-4017-B277-6C5DF4D48482}"/>
              </a:ext>
            </a:extLst>
          </p:cNvPr>
          <p:cNvCxnSpPr>
            <a:cxnSpLocks/>
          </p:cNvCxnSpPr>
          <p:nvPr/>
        </p:nvCxnSpPr>
        <p:spPr>
          <a:xfrm>
            <a:off x="8408244" y="6019377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FB062EAA-C28D-40AC-ABAA-CDC701E78BBD}"/>
              </a:ext>
            </a:extLst>
          </p:cNvPr>
          <p:cNvCxnSpPr>
            <a:cxnSpLocks/>
          </p:cNvCxnSpPr>
          <p:nvPr/>
        </p:nvCxnSpPr>
        <p:spPr>
          <a:xfrm>
            <a:off x="4134692" y="43099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207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24" grpId="0" animBg="1"/>
      <p:bldP spid="24" grpId="1" animBg="1"/>
      <p:bldP spid="27" grpId="0" animBg="1"/>
      <p:bldP spid="27" grpId="1" animBg="1"/>
      <p:bldP spid="32" grpId="0" animBg="1"/>
      <p:bldP spid="32" grpId="1" animBg="1"/>
      <p:bldP spid="46" grpId="0"/>
      <p:bldP spid="46" grpId="1"/>
      <p:bldP spid="47" grpId="0"/>
      <p:bldP spid="47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41</a:t>
            </a:fld>
            <a:endParaRPr lang="pl-PL" dirty="0"/>
          </a:p>
        </p:txBody>
      </p:sp>
      <p:graphicFrame>
        <p:nvGraphicFramePr>
          <p:cNvPr id="5" name="Tabela 12">
            <a:extLst>
              <a:ext uri="{FF2B5EF4-FFF2-40B4-BE49-F238E27FC236}">
                <a16:creationId xmlns:a16="http://schemas.microsoft.com/office/drawing/2014/main" id="{A8BE6779-592E-44B7-8923-F0AD573BC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73411"/>
              </p:ext>
            </p:extLst>
          </p:nvPr>
        </p:nvGraphicFramePr>
        <p:xfrm>
          <a:off x="7563099" y="2476336"/>
          <a:ext cx="4554420" cy="3343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083AC1E1-BACB-4C52-9FC4-5D57578232E2}"/>
              </a:ext>
            </a:extLst>
          </p:cNvPr>
          <p:cNvSpPr txBox="1"/>
          <p:nvPr/>
        </p:nvSpPr>
        <p:spPr>
          <a:xfrm>
            <a:off x="7680176" y="1378955"/>
            <a:ext cx="432047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6, 3, 0, 4, 7]</a:t>
            </a:r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99CB3935-AFE8-4D2F-B2AA-FE11F71F5A72}"/>
              </a:ext>
            </a:extLst>
          </p:cNvPr>
          <p:cNvSpPr/>
          <p:nvPr/>
        </p:nvSpPr>
        <p:spPr>
          <a:xfrm>
            <a:off x="2269909" y="182478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F2DD2128-031D-404F-8A1E-7FAFD3E31F77}"/>
              </a:ext>
            </a:extLst>
          </p:cNvPr>
          <p:cNvCxnSpPr>
            <a:cxnSpLocks/>
          </p:cNvCxnSpPr>
          <p:nvPr/>
        </p:nvCxnSpPr>
        <p:spPr>
          <a:xfrm flipH="1">
            <a:off x="2350251" y="182811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C688431A-78E3-4BDF-AFD2-441E9D4C5BF2}"/>
              </a:ext>
            </a:extLst>
          </p:cNvPr>
          <p:cNvCxnSpPr>
            <a:cxnSpLocks/>
            <a:stCxn id="7" idx="4"/>
            <a:endCxn id="20" idx="0"/>
          </p:cNvCxnSpPr>
          <p:nvPr/>
        </p:nvCxnSpPr>
        <p:spPr>
          <a:xfrm>
            <a:off x="2716049" y="210148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ześciokąt 9">
            <a:extLst>
              <a:ext uri="{FF2B5EF4-FFF2-40B4-BE49-F238E27FC236}">
                <a16:creationId xmlns:a16="http://schemas.microsoft.com/office/drawing/2014/main" id="{77AD997D-053F-4E49-A80F-B442DA78FBF0}"/>
              </a:ext>
            </a:extLst>
          </p:cNvPr>
          <p:cNvSpPr/>
          <p:nvPr/>
        </p:nvSpPr>
        <p:spPr>
          <a:xfrm>
            <a:off x="1854591" y="318738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9EA8D03F-C612-451D-8CA5-F1D9F11B6EC1}"/>
              </a:ext>
            </a:extLst>
          </p:cNvPr>
          <p:cNvCxnSpPr>
            <a:cxnSpLocks/>
            <a:stCxn id="10" idx="3"/>
            <a:endCxn id="18" idx="0"/>
          </p:cNvCxnSpPr>
          <p:nvPr/>
        </p:nvCxnSpPr>
        <p:spPr>
          <a:xfrm rot="10800000" flipV="1">
            <a:off x="1360243" y="3451818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83017A07-5028-48E4-9762-A11621064B5F}"/>
              </a:ext>
            </a:extLst>
          </p:cNvPr>
          <p:cNvCxnSpPr>
            <a:cxnSpLocks/>
            <a:stCxn id="10" idx="0"/>
            <a:endCxn id="25" idx="0"/>
          </p:cNvCxnSpPr>
          <p:nvPr/>
        </p:nvCxnSpPr>
        <p:spPr>
          <a:xfrm>
            <a:off x="3510776" y="345181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E02C8D6-45D1-40BF-8F4E-DDD02677E242}"/>
              </a:ext>
            </a:extLst>
          </p:cNvPr>
          <p:cNvSpPr txBox="1"/>
          <p:nvPr/>
        </p:nvSpPr>
        <p:spPr>
          <a:xfrm>
            <a:off x="3443270" y="314341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83271D0-5DDD-489F-8A1C-BCFDE64D98C4}"/>
              </a:ext>
            </a:extLst>
          </p:cNvPr>
          <p:cNvSpPr txBox="1"/>
          <p:nvPr/>
        </p:nvSpPr>
        <p:spPr>
          <a:xfrm>
            <a:off x="1602613" y="313305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736A740-F78D-428C-947A-7923DFD0ECD9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2716049" y="158785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A36EC7C-2F30-49FF-BA7F-F8D9C8C8C13E}"/>
              </a:ext>
            </a:extLst>
          </p:cNvPr>
          <p:cNvSpPr/>
          <p:nvPr/>
        </p:nvSpPr>
        <p:spPr>
          <a:xfrm>
            <a:off x="2236434" y="121926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77F57605-73FB-417B-A771-A0D48D571616}"/>
              </a:ext>
            </a:extLst>
          </p:cNvPr>
          <p:cNvSpPr/>
          <p:nvPr/>
        </p:nvSpPr>
        <p:spPr>
          <a:xfrm>
            <a:off x="881231" y="450103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8" name="Równoległobok 17">
            <a:extLst>
              <a:ext uri="{FF2B5EF4-FFF2-40B4-BE49-F238E27FC236}">
                <a16:creationId xmlns:a16="http://schemas.microsoft.com/office/drawing/2014/main" id="{3A4602C3-B0D9-4E9F-BB6E-0FE21BD868A6}"/>
              </a:ext>
            </a:extLst>
          </p:cNvPr>
          <p:cNvSpPr/>
          <p:nvPr/>
        </p:nvSpPr>
        <p:spPr>
          <a:xfrm>
            <a:off x="335407" y="3855472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B2F3E421-1C35-4942-A7DF-C8EBDDDD7769}"/>
              </a:ext>
            </a:extLst>
          </p:cNvPr>
          <p:cNvCxnSpPr>
            <a:cxnSpLocks/>
          </p:cNvCxnSpPr>
          <p:nvPr/>
        </p:nvCxnSpPr>
        <p:spPr>
          <a:xfrm flipH="1">
            <a:off x="2139154" y="385547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049C7A81-C663-4F47-A1CD-5D7201C278FA}"/>
              </a:ext>
            </a:extLst>
          </p:cNvPr>
          <p:cNvSpPr/>
          <p:nvPr/>
        </p:nvSpPr>
        <p:spPr>
          <a:xfrm>
            <a:off x="1902829" y="237491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FED5F162-E593-4E03-9483-EC7568397D6E}"/>
              </a:ext>
            </a:extLst>
          </p:cNvPr>
          <p:cNvCxnSpPr>
            <a:cxnSpLocks/>
          </p:cNvCxnSpPr>
          <p:nvPr/>
        </p:nvCxnSpPr>
        <p:spPr>
          <a:xfrm>
            <a:off x="2707223" y="288093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44F320E3-DF67-4A98-BFBA-B6B8067125D0}"/>
              </a:ext>
            </a:extLst>
          </p:cNvPr>
          <p:cNvSpPr/>
          <p:nvPr/>
        </p:nvSpPr>
        <p:spPr>
          <a:xfrm>
            <a:off x="4712995" y="4976604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0AF4CBE-DEC5-43FA-B536-F0F61024DF12}"/>
              </a:ext>
            </a:extLst>
          </p:cNvPr>
          <p:cNvCxnSpPr>
            <a:cxnSpLocks/>
          </p:cNvCxnSpPr>
          <p:nvPr/>
        </p:nvCxnSpPr>
        <p:spPr>
          <a:xfrm rot="10800000">
            <a:off x="2711624" y="2996952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: łamany 23">
            <a:extLst>
              <a:ext uri="{FF2B5EF4-FFF2-40B4-BE49-F238E27FC236}">
                <a16:creationId xmlns:a16="http://schemas.microsoft.com/office/drawing/2014/main" id="{3258EB46-68F4-497E-8CB5-3083A7BD5CF8}"/>
              </a:ext>
            </a:extLst>
          </p:cNvPr>
          <p:cNvCxnSpPr>
            <a:cxnSpLocks/>
          </p:cNvCxnSpPr>
          <p:nvPr/>
        </p:nvCxnSpPr>
        <p:spPr>
          <a:xfrm rot="5400000">
            <a:off x="2939654" y="4843409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ównoległobok 24">
            <a:extLst>
              <a:ext uri="{FF2B5EF4-FFF2-40B4-BE49-F238E27FC236}">
                <a16:creationId xmlns:a16="http://schemas.microsoft.com/office/drawing/2014/main" id="{CB454487-765F-4032-ADF6-41C5A7184A04}"/>
              </a:ext>
            </a:extLst>
          </p:cNvPr>
          <p:cNvSpPr/>
          <p:nvPr/>
        </p:nvSpPr>
        <p:spPr>
          <a:xfrm>
            <a:off x="3934398" y="368509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B19532A2-68AD-4F39-9D3B-81C94CF0587F}"/>
              </a:ext>
            </a:extLst>
          </p:cNvPr>
          <p:cNvCxnSpPr>
            <a:cxnSpLocks/>
          </p:cNvCxnSpPr>
          <p:nvPr/>
        </p:nvCxnSpPr>
        <p:spPr>
          <a:xfrm flipH="1">
            <a:off x="4032179" y="368313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6DC8243-CFD0-4BE7-BD28-DE0B395598E4}"/>
              </a:ext>
            </a:extLst>
          </p:cNvPr>
          <p:cNvCxnSpPr>
            <a:cxnSpLocks/>
          </p:cNvCxnSpPr>
          <p:nvPr/>
        </p:nvCxnSpPr>
        <p:spPr>
          <a:xfrm>
            <a:off x="4363551" y="3993190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C5D15DAA-F4DE-4304-8393-30DF6138FA87}"/>
              </a:ext>
            </a:extLst>
          </p:cNvPr>
          <p:cNvSpPr/>
          <p:nvPr/>
        </p:nvSpPr>
        <p:spPr>
          <a:xfrm>
            <a:off x="3543079" y="422163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1A1A94EE-EE2A-472A-B645-DD9E4F93DA3D}"/>
              </a:ext>
            </a:extLst>
          </p:cNvPr>
          <p:cNvSpPr/>
          <p:nvPr/>
        </p:nvSpPr>
        <p:spPr>
          <a:xfrm>
            <a:off x="4712995" y="559560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876EC78D-C5A3-4CB1-99DF-ACA33F065BEA}"/>
              </a:ext>
            </a:extLst>
          </p:cNvPr>
          <p:cNvCxnSpPr>
            <a:cxnSpLocks/>
          </p:cNvCxnSpPr>
          <p:nvPr/>
        </p:nvCxnSpPr>
        <p:spPr>
          <a:xfrm>
            <a:off x="5606996" y="535681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: łamany 30">
            <a:extLst>
              <a:ext uri="{FF2B5EF4-FFF2-40B4-BE49-F238E27FC236}">
                <a16:creationId xmlns:a16="http://schemas.microsoft.com/office/drawing/2014/main" id="{0F1F790E-9B16-49B7-80AF-44101184F153}"/>
              </a:ext>
            </a:extLst>
          </p:cNvPr>
          <p:cNvCxnSpPr>
            <a:cxnSpLocks/>
            <a:endCxn id="22" idx="0"/>
          </p:cNvCxnSpPr>
          <p:nvPr/>
        </p:nvCxnSpPr>
        <p:spPr>
          <a:xfrm rot="16200000" flipH="1">
            <a:off x="5177367" y="4531194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86A04833-83A2-41BC-B8D9-25CDED4A942C}"/>
              </a:ext>
            </a:extLst>
          </p:cNvPr>
          <p:cNvCxnSpPr>
            <a:cxnSpLocks/>
          </p:cNvCxnSpPr>
          <p:nvPr/>
        </p:nvCxnSpPr>
        <p:spPr>
          <a:xfrm>
            <a:off x="3305409" y="5442715"/>
            <a:ext cx="2301587" cy="2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6431C7E3-6D63-4E64-8C5D-8F02AA2EB392}"/>
              </a:ext>
            </a:extLst>
          </p:cNvPr>
          <p:cNvSpPr txBox="1"/>
          <p:nvPr/>
        </p:nvSpPr>
        <p:spPr>
          <a:xfrm>
            <a:off x="5155377" y="415332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722F290E-7520-4530-9836-9196699A292C}"/>
              </a:ext>
            </a:extLst>
          </p:cNvPr>
          <p:cNvSpPr txBox="1"/>
          <p:nvPr/>
        </p:nvSpPr>
        <p:spPr>
          <a:xfrm>
            <a:off x="3275775" y="415477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56698E8F-2880-4A0B-97FE-2975A64ACCF5}"/>
              </a:ext>
            </a:extLst>
          </p:cNvPr>
          <p:cNvCxnSpPr>
            <a:cxnSpLocks/>
          </p:cNvCxnSpPr>
          <p:nvPr/>
        </p:nvCxnSpPr>
        <p:spPr>
          <a:xfrm>
            <a:off x="5606996" y="5970169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33698E7F-EBA4-4A71-ACC1-418640DBB46A}"/>
              </a:ext>
            </a:extLst>
          </p:cNvPr>
          <p:cNvCxnSpPr>
            <a:cxnSpLocks/>
          </p:cNvCxnSpPr>
          <p:nvPr/>
        </p:nvCxnSpPr>
        <p:spPr>
          <a:xfrm>
            <a:off x="1333444" y="426078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569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  <p:bldP spid="13" grpId="0"/>
      <p:bldP spid="14" grpId="0"/>
      <p:bldP spid="16" grpId="0" animBg="1"/>
      <p:bldP spid="17" grpId="0" animBg="1"/>
      <p:bldP spid="18" grpId="0" animBg="1"/>
      <p:bldP spid="20" grpId="0" animBg="1"/>
      <p:bldP spid="22" grpId="0" animBg="1"/>
      <p:bldP spid="25" grpId="0" animBg="1"/>
      <p:bldP spid="28" grpId="0" animBg="1"/>
      <p:bldP spid="29" grpId="0" animBg="1"/>
      <p:bldP spid="33" grpId="0"/>
      <p:bldP spid="3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539838" y="4750268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192900" y="4711096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71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6" grpId="1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563074" y="231792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643416" y="232125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3009214" y="259462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2147756" y="368052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653408" y="3944959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803941" y="394496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736435" y="363655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895778" y="3626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3009214" y="208099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529599" y="171240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548176" y="5436209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958792" y="4394611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628572" y="4348613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2429222" y="434861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2195994" y="286805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3000388" y="337407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575936" y="4748010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3009214" y="3535649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5228998" y="4708838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4227563" y="417824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4325344" y="417627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656716" y="448633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16B3E17C-F087-DA26-1357-4D1235507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310594"/>
              </p:ext>
            </p:extLst>
          </p:nvPr>
        </p:nvGraphicFramePr>
        <p:xfrm>
          <a:off x="7041575" y="2522754"/>
          <a:ext cx="4554420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iloczyn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56B81B3-6356-96AB-7D6B-9615C4712FBC}"/>
              </a:ext>
            </a:extLst>
          </p:cNvPr>
          <p:cNvSpPr txBox="1"/>
          <p:nvPr/>
        </p:nvSpPr>
        <p:spPr>
          <a:xfrm>
            <a:off x="7274465" y="1425373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2, 4, 3]</a:t>
            </a:r>
          </a:p>
        </p:txBody>
      </p:sp>
    </p:spTree>
    <p:extLst>
      <p:ext uri="{BB962C8B-B14F-4D97-AF65-F5344CB8AC3E}">
        <p14:creationId xmlns:p14="http://schemas.microsoft.com/office/powerpoint/2010/main" val="3587005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416" y="6341448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44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B6F81AEF-1038-4250-B636-13283833C207}"/>
              </a:ext>
            </a:extLst>
          </p:cNvPr>
          <p:cNvSpPr/>
          <p:nvPr/>
        </p:nvSpPr>
        <p:spPr>
          <a:xfrm>
            <a:off x="5096151" y="17684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EA3A265B-E6C0-4139-BB12-7D0D28ECA0F6}"/>
              </a:ext>
            </a:extLst>
          </p:cNvPr>
          <p:cNvCxnSpPr>
            <a:cxnSpLocks/>
          </p:cNvCxnSpPr>
          <p:nvPr/>
        </p:nvCxnSpPr>
        <p:spPr>
          <a:xfrm flipH="1">
            <a:off x="5189892" y="1768553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2ED655BC-5777-4306-AB76-DA705B2F2FE7}"/>
              </a:ext>
            </a:extLst>
          </p:cNvPr>
          <p:cNvCxnSpPr>
            <a:cxnSpLocks/>
          </p:cNvCxnSpPr>
          <p:nvPr/>
        </p:nvCxnSpPr>
        <p:spPr>
          <a:xfrm>
            <a:off x="5545189" y="2039001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4AE5B1C0-A47C-4B29-AFA9-B8FE452A90F5}"/>
              </a:ext>
            </a:extLst>
          </p:cNvPr>
          <p:cNvSpPr/>
          <p:nvPr/>
        </p:nvSpPr>
        <p:spPr>
          <a:xfrm>
            <a:off x="4706432" y="3296586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EBF6C3EA-28FE-4FAC-8237-E77E0D6C3D65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4107582" y="3561023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32B2854-9A03-4955-84C5-4E4D43232362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6362617" y="3561024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7B60244-7CE0-44B6-A4B1-6B7F0BE7462F}"/>
              </a:ext>
            </a:extLst>
          </p:cNvPr>
          <p:cNvSpPr txBox="1"/>
          <p:nvPr/>
        </p:nvSpPr>
        <p:spPr>
          <a:xfrm>
            <a:off x="6295111" y="325261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CCEEF4E-0C25-4A0F-B532-08B4EC4A02CD}"/>
              </a:ext>
            </a:extLst>
          </p:cNvPr>
          <p:cNvSpPr txBox="1"/>
          <p:nvPr/>
        </p:nvSpPr>
        <p:spPr>
          <a:xfrm>
            <a:off x="4454454" y="32422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F7E214EA-45C9-45F2-91D9-5FDDFE8C956C}"/>
              </a:ext>
            </a:extLst>
          </p:cNvPr>
          <p:cNvCxnSpPr>
            <a:cxnSpLocks/>
          </p:cNvCxnSpPr>
          <p:nvPr/>
        </p:nvCxnSpPr>
        <p:spPr>
          <a:xfrm>
            <a:off x="5542292" y="1577715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9DD210B-14B2-4F61-880A-D3D67D0A7BAD}"/>
              </a:ext>
            </a:extLst>
          </p:cNvPr>
          <p:cNvSpPr/>
          <p:nvPr/>
        </p:nvSpPr>
        <p:spPr>
          <a:xfrm>
            <a:off x="5062677" y="121030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B3B2592-696F-47CE-8B9F-CD6CBF58E370}"/>
              </a:ext>
            </a:extLst>
          </p:cNvPr>
          <p:cNvSpPr/>
          <p:nvPr/>
        </p:nvSpPr>
        <p:spPr>
          <a:xfrm>
            <a:off x="3639263" y="460898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D89CA217-BD13-40EF-95AC-B47EF2B12311}"/>
              </a:ext>
            </a:extLst>
          </p:cNvPr>
          <p:cNvSpPr/>
          <p:nvPr/>
        </p:nvSpPr>
        <p:spPr>
          <a:xfrm>
            <a:off x="2978241" y="3964677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6712087-F403-4B06-9DAB-8B3A95EE970A}"/>
              </a:ext>
            </a:extLst>
          </p:cNvPr>
          <p:cNvCxnSpPr>
            <a:cxnSpLocks/>
          </p:cNvCxnSpPr>
          <p:nvPr/>
        </p:nvCxnSpPr>
        <p:spPr>
          <a:xfrm flipH="1">
            <a:off x="5020450" y="3963441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478B8E3E-0BC4-414D-93BB-7817BC1A1EB0}"/>
              </a:ext>
            </a:extLst>
          </p:cNvPr>
          <p:cNvSpPr/>
          <p:nvPr/>
        </p:nvSpPr>
        <p:spPr>
          <a:xfrm>
            <a:off x="4569493" y="2240317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4AEFC8FC-ED2E-4968-9011-05F43D50BB8C}"/>
              </a:ext>
            </a:extLst>
          </p:cNvPr>
          <p:cNvCxnSpPr>
            <a:cxnSpLocks/>
          </p:cNvCxnSpPr>
          <p:nvPr/>
        </p:nvCxnSpPr>
        <p:spPr>
          <a:xfrm>
            <a:off x="5545189" y="3024854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E3905A6C-CE72-4DA0-A35E-38A20152E251}"/>
              </a:ext>
            </a:extLst>
          </p:cNvPr>
          <p:cNvSpPr/>
          <p:nvPr/>
        </p:nvSpPr>
        <p:spPr>
          <a:xfrm>
            <a:off x="7802775" y="4785072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753285CF-02FD-4A69-A418-9126A7CEC073}"/>
              </a:ext>
            </a:extLst>
          </p:cNvPr>
          <p:cNvCxnSpPr>
            <a:cxnSpLocks/>
          </p:cNvCxnSpPr>
          <p:nvPr/>
        </p:nvCxnSpPr>
        <p:spPr>
          <a:xfrm rot="10800000">
            <a:off x="5542292" y="3140969"/>
            <a:ext cx="4204706" cy="3185245"/>
          </a:xfrm>
          <a:prstGeom prst="bentConnector3">
            <a:avLst>
              <a:gd name="adj1" fmla="val -116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AFAE8869-D192-4CE3-AC7C-BF00AAB91563}"/>
              </a:ext>
            </a:extLst>
          </p:cNvPr>
          <p:cNvCxnSpPr>
            <a:cxnSpLocks/>
          </p:cNvCxnSpPr>
          <p:nvPr/>
        </p:nvCxnSpPr>
        <p:spPr>
          <a:xfrm rot="5400000">
            <a:off x="4842745" y="5220037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36AA75FC-B9B0-4B20-9641-5BDB2BE64FED}"/>
              </a:ext>
            </a:extLst>
          </p:cNvPr>
          <p:cNvSpPr/>
          <p:nvPr/>
        </p:nvSpPr>
        <p:spPr>
          <a:xfrm>
            <a:off x="6786239" y="3794304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201AB20-E93A-41E0-8D22-44091C6462B6}"/>
              </a:ext>
            </a:extLst>
          </p:cNvPr>
          <p:cNvCxnSpPr>
            <a:cxnSpLocks/>
          </p:cNvCxnSpPr>
          <p:nvPr/>
        </p:nvCxnSpPr>
        <p:spPr>
          <a:xfrm flipH="1">
            <a:off x="6884020" y="3792339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66F3E4FE-02FE-4A2B-907C-9A52252FF965}"/>
              </a:ext>
            </a:extLst>
          </p:cNvPr>
          <p:cNvCxnSpPr>
            <a:cxnSpLocks/>
          </p:cNvCxnSpPr>
          <p:nvPr/>
        </p:nvCxnSpPr>
        <p:spPr>
          <a:xfrm>
            <a:off x="7215392" y="4102395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251A3465-C6BC-42E2-B796-986DDD14F86B}"/>
              </a:ext>
            </a:extLst>
          </p:cNvPr>
          <p:cNvSpPr/>
          <p:nvPr/>
        </p:nvSpPr>
        <p:spPr>
          <a:xfrm>
            <a:off x="6757352" y="4351598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63095F54-96B1-4E2A-A120-AAB0484D1BCD}"/>
              </a:ext>
            </a:extLst>
          </p:cNvPr>
          <p:cNvSpPr/>
          <p:nvPr/>
        </p:nvSpPr>
        <p:spPr>
          <a:xfrm>
            <a:off x="8066538" y="590788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77E36C-988B-4E6B-88B6-4C363E77E4F7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7738980" y="4506785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1B2E8415-2042-4006-964A-D9A460977029}"/>
              </a:ext>
            </a:extLst>
          </p:cNvPr>
          <p:cNvSpPr txBox="1"/>
          <p:nvPr/>
        </p:nvSpPr>
        <p:spPr>
          <a:xfrm>
            <a:off x="7663473" y="418158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D0E2B20-2F0B-4FCE-A3E3-497D7DB4634F}"/>
              </a:ext>
            </a:extLst>
          </p:cNvPr>
          <p:cNvSpPr txBox="1"/>
          <p:nvPr/>
        </p:nvSpPr>
        <p:spPr>
          <a:xfrm>
            <a:off x="6458080" y="41984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9BAA34D5-6341-4140-8A58-0F6242DEC719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9322686" y="5901900"/>
            <a:ext cx="77942" cy="770674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01D9E5E6-4CB0-4602-B37F-7A8047E5F3C1}"/>
              </a:ext>
            </a:extLst>
          </p:cNvPr>
          <p:cNvCxnSpPr>
            <a:cxnSpLocks/>
          </p:cNvCxnSpPr>
          <p:nvPr/>
        </p:nvCxnSpPr>
        <p:spPr>
          <a:xfrm>
            <a:off x="4091476" y="4368727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Sześciokąt 33">
            <a:extLst>
              <a:ext uri="{FF2B5EF4-FFF2-40B4-BE49-F238E27FC236}">
                <a16:creationId xmlns:a16="http://schemas.microsoft.com/office/drawing/2014/main" id="{F034C051-238F-4DD1-AF79-20D940CB23C3}"/>
              </a:ext>
            </a:extLst>
          </p:cNvPr>
          <p:cNvSpPr/>
          <p:nvPr/>
        </p:nvSpPr>
        <p:spPr>
          <a:xfrm>
            <a:off x="5393540" y="4746492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2AEEF3CA-9AF7-4ED3-9047-C274770A88B6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09017" y="4506782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Prostokąt 59">
            <a:extLst>
              <a:ext uri="{FF2B5EF4-FFF2-40B4-BE49-F238E27FC236}">
                <a16:creationId xmlns:a16="http://schemas.microsoft.com/office/drawing/2014/main" id="{BFEA4A11-E8D8-4D2B-877A-EA38F72F061D}"/>
              </a:ext>
            </a:extLst>
          </p:cNvPr>
          <p:cNvSpPr/>
          <p:nvPr/>
        </p:nvSpPr>
        <p:spPr>
          <a:xfrm>
            <a:off x="5545189" y="5213611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E072B515-1887-43A9-A8B3-E4DA8D1CBE47}"/>
              </a:ext>
            </a:extLst>
          </p:cNvPr>
          <p:cNvCxnSpPr>
            <a:cxnSpLocks/>
            <a:endCxn id="60" idx="0"/>
          </p:cNvCxnSpPr>
          <p:nvPr/>
        </p:nvCxnSpPr>
        <p:spPr>
          <a:xfrm rot="16200000" flipH="1">
            <a:off x="6420108" y="4914986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 prosty ze strzałką 80">
            <a:extLst>
              <a:ext uri="{FF2B5EF4-FFF2-40B4-BE49-F238E27FC236}">
                <a16:creationId xmlns:a16="http://schemas.microsoft.com/office/drawing/2014/main" id="{522AF469-9CE7-44A0-B4DB-885BC210416C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8976320" y="5092115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: łamany 93">
            <a:extLst>
              <a:ext uri="{FF2B5EF4-FFF2-40B4-BE49-F238E27FC236}">
                <a16:creationId xmlns:a16="http://schemas.microsoft.com/office/drawing/2014/main" id="{06493F02-2431-49D9-8C82-04B12AC7C370}"/>
              </a:ext>
            </a:extLst>
          </p:cNvPr>
          <p:cNvCxnSpPr>
            <a:cxnSpLocks/>
            <a:stCxn id="60" idx="2"/>
          </p:cNvCxnSpPr>
          <p:nvPr/>
        </p:nvCxnSpPr>
        <p:spPr>
          <a:xfrm rot="16200000" flipH="1">
            <a:off x="7779985" y="4445815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Łącznik prosty ze strzałką 95">
            <a:extLst>
              <a:ext uri="{FF2B5EF4-FFF2-40B4-BE49-F238E27FC236}">
                <a16:creationId xmlns:a16="http://schemas.microsoft.com/office/drawing/2014/main" id="{94081307-5C45-42E7-A067-8E5B590609BF}"/>
              </a:ext>
            </a:extLst>
          </p:cNvPr>
          <p:cNvCxnSpPr>
            <a:cxnSpLocks/>
          </p:cNvCxnSpPr>
          <p:nvPr/>
        </p:nvCxnSpPr>
        <p:spPr>
          <a:xfrm>
            <a:off x="5160596" y="5774641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68FE3E9D-A342-42F1-9535-83A1DA1B899A}"/>
              </a:ext>
            </a:extLst>
          </p:cNvPr>
          <p:cNvSpPr txBox="1"/>
          <p:nvPr/>
        </p:nvSpPr>
        <p:spPr>
          <a:xfrm>
            <a:off x="6355453" y="460260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5463C555-E194-49F3-9F42-6AE6BDEB7BB3}"/>
              </a:ext>
            </a:extLst>
          </p:cNvPr>
          <p:cNvSpPr txBox="1"/>
          <p:nvPr/>
        </p:nvSpPr>
        <p:spPr>
          <a:xfrm>
            <a:off x="5126737" y="45940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610599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2" grpId="0" animBg="1"/>
      <p:bldP spid="22" grpId="1" animBg="1"/>
      <p:bldP spid="25" grpId="0" animBg="1"/>
      <p:bldP spid="25" grpId="1" animBg="1"/>
      <p:bldP spid="26" grpId="0" animBg="1"/>
      <p:bldP spid="26" grpId="1" animBg="1"/>
      <p:bldP spid="30" grpId="0"/>
      <p:bldP spid="30" grpId="1"/>
      <p:bldP spid="31" grpId="0"/>
      <p:bldP spid="31" grpId="1"/>
      <p:bldP spid="34" grpId="0" animBg="1"/>
      <p:bldP spid="34" grpId="1" animBg="1"/>
      <p:bldP spid="60" grpId="0" animBg="1"/>
      <p:bldP spid="60" grpId="1" animBg="1"/>
      <p:bldP spid="105" grpId="0"/>
      <p:bldP spid="105" grpId="1"/>
      <p:bldP spid="107" grpId="0"/>
      <p:bldP spid="107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1AFE86F3-9D0A-45F6-808E-B6A7EB97F415}"/>
              </a:ext>
            </a:extLst>
          </p:cNvPr>
          <p:cNvSpPr/>
          <p:nvPr/>
        </p:nvSpPr>
        <p:spPr>
          <a:xfrm>
            <a:off x="2191998" y="177236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7DE4918-0967-4176-A6FC-9E7B859B35BA}"/>
              </a:ext>
            </a:extLst>
          </p:cNvPr>
          <p:cNvCxnSpPr>
            <a:cxnSpLocks/>
          </p:cNvCxnSpPr>
          <p:nvPr/>
        </p:nvCxnSpPr>
        <p:spPr>
          <a:xfrm flipH="1">
            <a:off x="2285739" y="177244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DAD3D35-97B9-4448-B7AE-FA6F4EDA3A4A}"/>
              </a:ext>
            </a:extLst>
          </p:cNvPr>
          <p:cNvCxnSpPr>
            <a:cxnSpLocks/>
          </p:cNvCxnSpPr>
          <p:nvPr/>
        </p:nvCxnSpPr>
        <p:spPr>
          <a:xfrm>
            <a:off x="2641036" y="204289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90DDC4F3-1E05-4E9C-97CF-5AE12FB76F31}"/>
              </a:ext>
            </a:extLst>
          </p:cNvPr>
          <p:cNvSpPr/>
          <p:nvPr/>
        </p:nvSpPr>
        <p:spPr>
          <a:xfrm>
            <a:off x="1802279" y="3300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2170DCDF-0CFA-4747-9FE1-0A3AF6924016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1203429" y="356491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DCC4BFC0-2C1F-438B-AFC8-1693CFEBBA4C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3458464" y="356491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E00A275-EA42-4726-AAF9-21311038D69B}"/>
              </a:ext>
            </a:extLst>
          </p:cNvPr>
          <p:cNvSpPr txBox="1"/>
          <p:nvPr/>
        </p:nvSpPr>
        <p:spPr>
          <a:xfrm>
            <a:off x="3390958" y="325650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F4F8250-BE61-4FDC-A1C9-C5D27572641D}"/>
              </a:ext>
            </a:extLst>
          </p:cNvPr>
          <p:cNvSpPr txBox="1"/>
          <p:nvPr/>
        </p:nvSpPr>
        <p:spPr>
          <a:xfrm>
            <a:off x="1550301" y="32461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7D885C8-BED6-42FF-8A96-B3FEDCCF2EBC}"/>
              </a:ext>
            </a:extLst>
          </p:cNvPr>
          <p:cNvCxnSpPr>
            <a:cxnSpLocks/>
          </p:cNvCxnSpPr>
          <p:nvPr/>
        </p:nvCxnSpPr>
        <p:spPr>
          <a:xfrm>
            <a:off x="2638139" y="158160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9370DA1A-559E-487A-B7A6-5CD887AC8054}"/>
              </a:ext>
            </a:extLst>
          </p:cNvPr>
          <p:cNvSpPr/>
          <p:nvPr/>
        </p:nvSpPr>
        <p:spPr>
          <a:xfrm>
            <a:off x="2158524" y="121419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CB22552-8279-4F7B-9BEE-AE63EC436CE6}"/>
              </a:ext>
            </a:extLst>
          </p:cNvPr>
          <p:cNvSpPr/>
          <p:nvPr/>
        </p:nvSpPr>
        <p:spPr>
          <a:xfrm>
            <a:off x="735110" y="461287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56A758BA-A017-4CB7-B32D-0B335A47FCE8}"/>
              </a:ext>
            </a:extLst>
          </p:cNvPr>
          <p:cNvSpPr/>
          <p:nvPr/>
        </p:nvSpPr>
        <p:spPr>
          <a:xfrm>
            <a:off x="74088" y="396856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A5115CFC-BA1E-4E0B-B963-05746D1954C1}"/>
              </a:ext>
            </a:extLst>
          </p:cNvPr>
          <p:cNvCxnSpPr>
            <a:cxnSpLocks/>
          </p:cNvCxnSpPr>
          <p:nvPr/>
        </p:nvCxnSpPr>
        <p:spPr>
          <a:xfrm flipH="1">
            <a:off x="2116297" y="396733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D906A58C-8E21-42B9-8B1E-83D1FFE0C96B}"/>
              </a:ext>
            </a:extLst>
          </p:cNvPr>
          <p:cNvSpPr/>
          <p:nvPr/>
        </p:nvSpPr>
        <p:spPr>
          <a:xfrm>
            <a:off x="1665340" y="224420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C3ECCC77-669F-480B-A881-08A83C8F144D}"/>
              </a:ext>
            </a:extLst>
          </p:cNvPr>
          <p:cNvCxnSpPr>
            <a:cxnSpLocks/>
          </p:cNvCxnSpPr>
          <p:nvPr/>
        </p:nvCxnSpPr>
        <p:spPr>
          <a:xfrm>
            <a:off x="2641036" y="302874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A9141392-9CB5-4EF5-92D9-0E4F359DC1B2}"/>
              </a:ext>
            </a:extLst>
          </p:cNvPr>
          <p:cNvSpPr/>
          <p:nvPr/>
        </p:nvSpPr>
        <p:spPr>
          <a:xfrm>
            <a:off x="4898622" y="4788963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1C251587-7EC5-4651-8330-150532990FA3}"/>
              </a:ext>
            </a:extLst>
          </p:cNvPr>
          <p:cNvCxnSpPr>
            <a:cxnSpLocks/>
          </p:cNvCxnSpPr>
          <p:nvPr/>
        </p:nvCxnSpPr>
        <p:spPr>
          <a:xfrm rot="10800000">
            <a:off x="2638139" y="3140969"/>
            <a:ext cx="4204704" cy="3189131"/>
          </a:xfrm>
          <a:prstGeom prst="bentConnector3">
            <a:avLst>
              <a:gd name="adj1" fmla="val -1139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B365C14-6E8A-4C25-8F83-9764739CB3C6}"/>
              </a:ext>
            </a:extLst>
          </p:cNvPr>
          <p:cNvCxnSpPr>
            <a:cxnSpLocks/>
          </p:cNvCxnSpPr>
          <p:nvPr/>
        </p:nvCxnSpPr>
        <p:spPr>
          <a:xfrm rot="5400000">
            <a:off x="1938592" y="5223928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0D9A87C2-AA80-4577-90A0-9DA8A5A201D9}"/>
              </a:ext>
            </a:extLst>
          </p:cNvPr>
          <p:cNvSpPr/>
          <p:nvPr/>
        </p:nvSpPr>
        <p:spPr>
          <a:xfrm>
            <a:off x="3882086" y="379819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3AF5AB7-86A6-4C56-80B2-5C502E1FE0A5}"/>
              </a:ext>
            </a:extLst>
          </p:cNvPr>
          <p:cNvCxnSpPr>
            <a:cxnSpLocks/>
          </p:cNvCxnSpPr>
          <p:nvPr/>
        </p:nvCxnSpPr>
        <p:spPr>
          <a:xfrm flipH="1">
            <a:off x="3979867" y="3796230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A961451A-0580-4425-8046-6D9C4E08B60A}"/>
              </a:ext>
            </a:extLst>
          </p:cNvPr>
          <p:cNvCxnSpPr>
            <a:cxnSpLocks/>
          </p:cNvCxnSpPr>
          <p:nvPr/>
        </p:nvCxnSpPr>
        <p:spPr>
          <a:xfrm>
            <a:off x="4311239" y="410628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E7DD254D-1331-45F0-ADD3-B5D808CBE8CD}"/>
              </a:ext>
            </a:extLst>
          </p:cNvPr>
          <p:cNvSpPr/>
          <p:nvPr/>
        </p:nvSpPr>
        <p:spPr>
          <a:xfrm>
            <a:off x="3853199" y="435548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AF253A9B-77FB-47B9-8189-682312BDD5DA}"/>
              </a:ext>
            </a:extLst>
          </p:cNvPr>
          <p:cNvSpPr/>
          <p:nvPr/>
        </p:nvSpPr>
        <p:spPr>
          <a:xfrm>
            <a:off x="5162385" y="5911777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F54FF0D1-AAF7-448D-A28A-792B1532411E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4834827" y="4510676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861016B7-89AB-46A6-9E4C-4CA72F8EA59A}"/>
              </a:ext>
            </a:extLst>
          </p:cNvPr>
          <p:cNvSpPr txBox="1"/>
          <p:nvPr/>
        </p:nvSpPr>
        <p:spPr>
          <a:xfrm>
            <a:off x="4759320" y="418548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414B44E9-3253-49C5-8E3B-72B1BB383AF5}"/>
              </a:ext>
            </a:extLst>
          </p:cNvPr>
          <p:cNvSpPr txBox="1"/>
          <p:nvPr/>
        </p:nvSpPr>
        <p:spPr>
          <a:xfrm>
            <a:off x="3553927" y="420234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4447A667-F5F2-41CB-B1C2-DCC26C3ECEA1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6418533" y="5905790"/>
            <a:ext cx="77943" cy="77067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7EA356AE-60A1-4156-B7AB-36CB414AEEA5}"/>
              </a:ext>
            </a:extLst>
          </p:cNvPr>
          <p:cNvCxnSpPr>
            <a:cxnSpLocks/>
          </p:cNvCxnSpPr>
          <p:nvPr/>
        </p:nvCxnSpPr>
        <p:spPr>
          <a:xfrm>
            <a:off x="1187323" y="437261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837883A2-3165-4D31-BD7C-67DF9AAA707A}"/>
              </a:ext>
            </a:extLst>
          </p:cNvPr>
          <p:cNvSpPr/>
          <p:nvPr/>
        </p:nvSpPr>
        <p:spPr>
          <a:xfrm>
            <a:off x="2489387" y="4750383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E711406A-4667-48C0-AFAF-CABDD11DC54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04864" y="4510673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rostokąt 33">
            <a:extLst>
              <a:ext uri="{FF2B5EF4-FFF2-40B4-BE49-F238E27FC236}">
                <a16:creationId xmlns:a16="http://schemas.microsoft.com/office/drawing/2014/main" id="{85F6C460-4477-4868-8617-7FBF418CA95F}"/>
              </a:ext>
            </a:extLst>
          </p:cNvPr>
          <p:cNvSpPr/>
          <p:nvPr/>
        </p:nvSpPr>
        <p:spPr>
          <a:xfrm>
            <a:off x="2641036" y="5217502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261FE2C5-268C-4906-982C-6804676BEAB3}"/>
              </a:ext>
            </a:extLst>
          </p:cNvPr>
          <p:cNvCxnSpPr>
            <a:cxnSpLocks/>
            <a:endCxn id="34" idx="0"/>
          </p:cNvCxnSpPr>
          <p:nvPr/>
        </p:nvCxnSpPr>
        <p:spPr>
          <a:xfrm rot="16200000" flipH="1">
            <a:off x="3515955" y="4918877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7564DC82-B4AA-4508-B8C7-79F5C256B83A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6072167" y="5096006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FB2D6673-910E-45B7-BFFF-CE98CE39829D}"/>
              </a:ext>
            </a:extLst>
          </p:cNvPr>
          <p:cNvCxnSpPr>
            <a:cxnSpLocks/>
            <a:stCxn id="34" idx="2"/>
          </p:cNvCxnSpPr>
          <p:nvPr/>
        </p:nvCxnSpPr>
        <p:spPr>
          <a:xfrm rot="16200000" flipH="1">
            <a:off x="4875832" y="4449706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386AA066-3553-4BBE-8BB1-60C95AC6E503}"/>
              </a:ext>
            </a:extLst>
          </p:cNvPr>
          <p:cNvCxnSpPr>
            <a:cxnSpLocks/>
          </p:cNvCxnSpPr>
          <p:nvPr/>
        </p:nvCxnSpPr>
        <p:spPr>
          <a:xfrm>
            <a:off x="2256443" y="5778532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DBB5D564-60CD-4485-9574-84235E5CD71F}"/>
              </a:ext>
            </a:extLst>
          </p:cNvPr>
          <p:cNvSpPr txBox="1"/>
          <p:nvPr/>
        </p:nvSpPr>
        <p:spPr>
          <a:xfrm>
            <a:off x="3451300" y="460649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6E9C66FF-A769-428B-BB80-C8FD67FA7B46}"/>
              </a:ext>
            </a:extLst>
          </p:cNvPr>
          <p:cNvSpPr txBox="1"/>
          <p:nvPr/>
        </p:nvSpPr>
        <p:spPr>
          <a:xfrm>
            <a:off x="2222584" y="459790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41" name="Tabela 12">
            <a:extLst>
              <a:ext uri="{FF2B5EF4-FFF2-40B4-BE49-F238E27FC236}">
                <a16:creationId xmlns:a16="http://schemas.microsoft.com/office/drawing/2014/main" id="{76BB49EA-5100-4166-9351-6275520ED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023098"/>
              </p:ext>
            </p:extLst>
          </p:nvPr>
        </p:nvGraphicFramePr>
        <p:xfrm>
          <a:off x="7410998" y="2476336"/>
          <a:ext cx="4706520" cy="35655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218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052966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suma_u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42" name="pole tekstowe 41">
            <a:extLst>
              <a:ext uri="{FF2B5EF4-FFF2-40B4-BE49-F238E27FC236}">
                <a16:creationId xmlns:a16="http://schemas.microsoft.com/office/drawing/2014/main" id="{65018DC9-05C0-439D-A175-40F4314C842C}"/>
              </a:ext>
            </a:extLst>
          </p:cNvPr>
          <p:cNvSpPr txBox="1"/>
          <p:nvPr/>
        </p:nvSpPr>
        <p:spPr>
          <a:xfrm>
            <a:off x="7563099" y="1378955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-6, 3, 0, -4, 7]</a:t>
            </a:r>
          </a:p>
        </p:txBody>
      </p:sp>
    </p:spTree>
    <p:extLst>
      <p:ext uri="{BB962C8B-B14F-4D97-AF65-F5344CB8AC3E}">
        <p14:creationId xmlns:p14="http://schemas.microsoft.com/office/powerpoint/2010/main" val="20492759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17" grpId="0" animBg="1"/>
      <p:bldP spid="19" grpId="0" animBg="1"/>
      <p:bldP spid="22" grpId="0" animBg="1"/>
      <p:bldP spid="25" grpId="0" animBg="1"/>
      <p:bldP spid="26" grpId="0" animBg="1"/>
      <p:bldP spid="28" grpId="0"/>
      <p:bldP spid="29" grpId="0"/>
      <p:bldP spid="32" grpId="0" animBg="1"/>
      <p:bldP spid="34" grpId="0" animBg="1"/>
      <p:bldP spid="39" grpId="0"/>
      <p:bldP spid="40" grpId="0"/>
      <p:bldP spid="4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 -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46</a:t>
            </a:fld>
            <a:endParaRPr lang="pl-PL" dirty="0"/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1FD3E91F-656A-47FE-A905-0612B93BE8A0}"/>
              </a:ext>
            </a:extLst>
          </p:cNvPr>
          <p:cNvSpPr/>
          <p:nvPr/>
        </p:nvSpPr>
        <p:spPr>
          <a:xfrm>
            <a:off x="7002858" y="194904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23211615-6C56-41A4-98CA-6D261768AEBC}"/>
              </a:ext>
            </a:extLst>
          </p:cNvPr>
          <p:cNvCxnSpPr>
            <a:cxnSpLocks/>
          </p:cNvCxnSpPr>
          <p:nvPr/>
        </p:nvCxnSpPr>
        <p:spPr>
          <a:xfrm flipH="1">
            <a:off x="7096599" y="194912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ze strzałką 44">
            <a:extLst>
              <a:ext uri="{FF2B5EF4-FFF2-40B4-BE49-F238E27FC236}">
                <a16:creationId xmlns:a16="http://schemas.microsoft.com/office/drawing/2014/main" id="{AF5DCB5D-ACCD-4652-817D-33F9475F7965}"/>
              </a:ext>
            </a:extLst>
          </p:cNvPr>
          <p:cNvCxnSpPr>
            <a:cxnSpLocks/>
          </p:cNvCxnSpPr>
          <p:nvPr/>
        </p:nvCxnSpPr>
        <p:spPr>
          <a:xfrm>
            <a:off x="7451896" y="221957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Sześciokąt 45">
            <a:extLst>
              <a:ext uri="{FF2B5EF4-FFF2-40B4-BE49-F238E27FC236}">
                <a16:creationId xmlns:a16="http://schemas.microsoft.com/office/drawing/2014/main" id="{42FECB0B-76BF-45AE-B1C7-94BE17C34608}"/>
              </a:ext>
            </a:extLst>
          </p:cNvPr>
          <p:cNvSpPr/>
          <p:nvPr/>
        </p:nvSpPr>
        <p:spPr>
          <a:xfrm>
            <a:off x="6613139" y="347715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7" name="Łącznik: łamany 46">
            <a:extLst>
              <a:ext uri="{FF2B5EF4-FFF2-40B4-BE49-F238E27FC236}">
                <a16:creationId xmlns:a16="http://schemas.microsoft.com/office/drawing/2014/main" id="{2453EEE0-2347-4DAB-9DDF-1709E9B42788}"/>
              </a:ext>
            </a:extLst>
          </p:cNvPr>
          <p:cNvCxnSpPr>
            <a:cxnSpLocks/>
            <a:stCxn id="46" idx="3"/>
            <a:endCxn id="54" idx="0"/>
          </p:cNvCxnSpPr>
          <p:nvPr/>
        </p:nvCxnSpPr>
        <p:spPr>
          <a:xfrm rot="10800000" flipV="1">
            <a:off x="6014289" y="374159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: łamany 47">
            <a:extLst>
              <a:ext uri="{FF2B5EF4-FFF2-40B4-BE49-F238E27FC236}">
                <a16:creationId xmlns:a16="http://schemas.microsoft.com/office/drawing/2014/main" id="{D401B19D-69E7-4040-B9FD-8318AA9FC2E1}"/>
              </a:ext>
            </a:extLst>
          </p:cNvPr>
          <p:cNvCxnSpPr>
            <a:cxnSpLocks/>
            <a:stCxn id="46" idx="0"/>
            <a:endCxn id="61" idx="0"/>
          </p:cNvCxnSpPr>
          <p:nvPr/>
        </p:nvCxnSpPr>
        <p:spPr>
          <a:xfrm>
            <a:off x="8269324" y="374159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9BEF75E6-21EA-4FF6-87D7-BB4461E4D1E8}"/>
              </a:ext>
            </a:extLst>
          </p:cNvPr>
          <p:cNvSpPr txBox="1"/>
          <p:nvPr/>
        </p:nvSpPr>
        <p:spPr>
          <a:xfrm>
            <a:off x="8201818" y="343318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F4F31905-9905-40BD-B009-AD725E01B1FA}"/>
              </a:ext>
            </a:extLst>
          </p:cNvPr>
          <p:cNvSpPr txBox="1"/>
          <p:nvPr/>
        </p:nvSpPr>
        <p:spPr>
          <a:xfrm>
            <a:off x="6361161" y="342283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1" name="Łącznik prosty ze strzałką 50">
            <a:extLst>
              <a:ext uri="{FF2B5EF4-FFF2-40B4-BE49-F238E27FC236}">
                <a16:creationId xmlns:a16="http://schemas.microsoft.com/office/drawing/2014/main" id="{28B74F7D-8449-44AB-AA44-987C347D6232}"/>
              </a:ext>
            </a:extLst>
          </p:cNvPr>
          <p:cNvCxnSpPr>
            <a:cxnSpLocks/>
          </p:cNvCxnSpPr>
          <p:nvPr/>
        </p:nvCxnSpPr>
        <p:spPr>
          <a:xfrm>
            <a:off x="7448999" y="175828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76846BD5-4DF0-4B37-A5CA-FA6FD42C5B7C}"/>
              </a:ext>
            </a:extLst>
          </p:cNvPr>
          <p:cNvSpPr/>
          <p:nvPr/>
        </p:nvSpPr>
        <p:spPr>
          <a:xfrm>
            <a:off x="6969384" y="139087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AACFF148-AEB3-41BC-B9E7-0BC3661CCA74}"/>
              </a:ext>
            </a:extLst>
          </p:cNvPr>
          <p:cNvSpPr/>
          <p:nvPr/>
        </p:nvSpPr>
        <p:spPr>
          <a:xfrm>
            <a:off x="5545970" y="478955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6993F702-C9B4-4E32-8232-A4FD4FAB4A0C}"/>
              </a:ext>
            </a:extLst>
          </p:cNvPr>
          <p:cNvSpPr/>
          <p:nvPr/>
        </p:nvSpPr>
        <p:spPr>
          <a:xfrm>
            <a:off x="4884948" y="414524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2B52CAFD-FBD0-47E1-830B-D0DDF2A1B989}"/>
              </a:ext>
            </a:extLst>
          </p:cNvPr>
          <p:cNvCxnSpPr>
            <a:cxnSpLocks/>
          </p:cNvCxnSpPr>
          <p:nvPr/>
        </p:nvCxnSpPr>
        <p:spPr>
          <a:xfrm flipH="1">
            <a:off x="6927157" y="414401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Prostokąt 55">
            <a:extLst>
              <a:ext uri="{FF2B5EF4-FFF2-40B4-BE49-F238E27FC236}">
                <a16:creationId xmlns:a16="http://schemas.microsoft.com/office/drawing/2014/main" id="{2ED1A4D6-86CA-4E47-9F4E-F05B6700D207}"/>
              </a:ext>
            </a:extLst>
          </p:cNvPr>
          <p:cNvSpPr/>
          <p:nvPr/>
        </p:nvSpPr>
        <p:spPr>
          <a:xfrm>
            <a:off x="6476200" y="242088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FC7FA531-7F93-4F90-95B1-E79369C4F5F3}"/>
              </a:ext>
            </a:extLst>
          </p:cNvPr>
          <p:cNvCxnSpPr>
            <a:cxnSpLocks/>
          </p:cNvCxnSpPr>
          <p:nvPr/>
        </p:nvCxnSpPr>
        <p:spPr>
          <a:xfrm>
            <a:off x="7451896" y="320542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Prostokąt 57">
            <a:extLst>
              <a:ext uri="{FF2B5EF4-FFF2-40B4-BE49-F238E27FC236}">
                <a16:creationId xmlns:a16="http://schemas.microsoft.com/office/drawing/2014/main" id="{034D16C2-B8AD-46E0-9CF1-6DEC79F909A7}"/>
              </a:ext>
            </a:extLst>
          </p:cNvPr>
          <p:cNvSpPr/>
          <p:nvPr/>
        </p:nvSpPr>
        <p:spPr>
          <a:xfrm>
            <a:off x="9436542" y="4985307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9B5C1846-6ED5-4B59-A9D2-CC5844582002}"/>
              </a:ext>
            </a:extLst>
          </p:cNvPr>
          <p:cNvCxnSpPr>
            <a:cxnSpLocks/>
          </p:cNvCxnSpPr>
          <p:nvPr/>
        </p:nvCxnSpPr>
        <p:spPr>
          <a:xfrm rot="10800000">
            <a:off x="7451901" y="3286734"/>
            <a:ext cx="4511249" cy="2843121"/>
          </a:xfrm>
          <a:prstGeom prst="bentConnector3">
            <a:avLst>
              <a:gd name="adj1" fmla="val -4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ównoległobok 60">
            <a:extLst>
              <a:ext uri="{FF2B5EF4-FFF2-40B4-BE49-F238E27FC236}">
                <a16:creationId xmlns:a16="http://schemas.microsoft.com/office/drawing/2014/main" id="{6DF631F7-7CA4-4300-B0D0-C27A4AC11489}"/>
              </a:ext>
            </a:extLst>
          </p:cNvPr>
          <p:cNvSpPr/>
          <p:nvPr/>
        </p:nvSpPr>
        <p:spPr>
          <a:xfrm>
            <a:off x="8692946" y="397487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2" name="Łącznik prosty 61">
            <a:extLst>
              <a:ext uri="{FF2B5EF4-FFF2-40B4-BE49-F238E27FC236}">
                <a16:creationId xmlns:a16="http://schemas.microsoft.com/office/drawing/2014/main" id="{07C67B94-17CF-47C6-B7BA-7F783BCEE280}"/>
              </a:ext>
            </a:extLst>
          </p:cNvPr>
          <p:cNvCxnSpPr>
            <a:cxnSpLocks/>
          </p:cNvCxnSpPr>
          <p:nvPr/>
        </p:nvCxnSpPr>
        <p:spPr>
          <a:xfrm flipH="1">
            <a:off x="8766260" y="397354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2741BC53-FCB6-4E32-9FC8-C74B0000A38F}"/>
              </a:ext>
            </a:extLst>
          </p:cNvPr>
          <p:cNvCxnSpPr>
            <a:cxnSpLocks/>
          </p:cNvCxnSpPr>
          <p:nvPr/>
        </p:nvCxnSpPr>
        <p:spPr>
          <a:xfrm>
            <a:off x="9122099" y="428296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Sześciokąt 63">
            <a:extLst>
              <a:ext uri="{FF2B5EF4-FFF2-40B4-BE49-F238E27FC236}">
                <a16:creationId xmlns:a16="http://schemas.microsoft.com/office/drawing/2014/main" id="{3BA69F04-8766-4493-8DB5-C44E083C8F3E}"/>
              </a:ext>
            </a:extLst>
          </p:cNvPr>
          <p:cNvSpPr/>
          <p:nvPr/>
        </p:nvSpPr>
        <p:spPr>
          <a:xfrm>
            <a:off x="8664059" y="453216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5" name="Prostokąt 64">
            <a:extLst>
              <a:ext uri="{FF2B5EF4-FFF2-40B4-BE49-F238E27FC236}">
                <a16:creationId xmlns:a16="http://schemas.microsoft.com/office/drawing/2014/main" id="{2347D1E8-D65E-4670-95D9-93291C0658B6}"/>
              </a:ext>
            </a:extLst>
          </p:cNvPr>
          <p:cNvSpPr/>
          <p:nvPr/>
        </p:nvSpPr>
        <p:spPr>
          <a:xfrm>
            <a:off x="9700305" y="562965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D287FF95-826E-4571-B5E5-26C36EEB085F}"/>
              </a:ext>
            </a:extLst>
          </p:cNvPr>
          <p:cNvCxnSpPr>
            <a:cxnSpLocks/>
            <a:stCxn id="64" idx="0"/>
            <a:endCxn id="58" idx="0"/>
          </p:cNvCxnSpPr>
          <p:nvPr/>
        </p:nvCxnSpPr>
        <p:spPr>
          <a:xfrm>
            <a:off x="9645687" y="4687356"/>
            <a:ext cx="964400" cy="2979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pole tekstowe 66">
            <a:extLst>
              <a:ext uri="{FF2B5EF4-FFF2-40B4-BE49-F238E27FC236}">
                <a16:creationId xmlns:a16="http://schemas.microsoft.com/office/drawing/2014/main" id="{6EC6E9B8-658D-4B35-B33A-0DBC3B10D29A}"/>
              </a:ext>
            </a:extLst>
          </p:cNvPr>
          <p:cNvSpPr txBox="1"/>
          <p:nvPr/>
        </p:nvSpPr>
        <p:spPr>
          <a:xfrm>
            <a:off x="9570180" y="436216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AA992376-95BC-44DF-A2DF-06B033A73EBC}"/>
              </a:ext>
            </a:extLst>
          </p:cNvPr>
          <p:cNvSpPr txBox="1"/>
          <p:nvPr/>
        </p:nvSpPr>
        <p:spPr>
          <a:xfrm>
            <a:off x="8364787" y="437902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9" name="Łącznik: łamany 68">
            <a:extLst>
              <a:ext uri="{FF2B5EF4-FFF2-40B4-BE49-F238E27FC236}">
                <a16:creationId xmlns:a16="http://schemas.microsoft.com/office/drawing/2014/main" id="{6A5044B5-9C00-4412-B980-80D0C0C7720D}"/>
              </a:ext>
            </a:extLst>
          </p:cNvPr>
          <p:cNvCxnSpPr>
            <a:cxnSpLocks/>
            <a:stCxn id="65" idx="2"/>
          </p:cNvCxnSpPr>
          <p:nvPr/>
        </p:nvCxnSpPr>
        <p:spPr>
          <a:xfrm rot="16200000" flipH="1">
            <a:off x="11206709" y="5373414"/>
            <a:ext cx="159818" cy="13530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F64E4C0F-1F04-4850-9CAF-96415E1C89F3}"/>
              </a:ext>
            </a:extLst>
          </p:cNvPr>
          <p:cNvCxnSpPr>
            <a:cxnSpLocks/>
          </p:cNvCxnSpPr>
          <p:nvPr/>
        </p:nvCxnSpPr>
        <p:spPr>
          <a:xfrm>
            <a:off x="5998183" y="45492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Łącznik: łamany 71">
            <a:extLst>
              <a:ext uri="{FF2B5EF4-FFF2-40B4-BE49-F238E27FC236}">
                <a16:creationId xmlns:a16="http://schemas.microsoft.com/office/drawing/2014/main" id="{BFCC7D94-0096-4B9B-9F6B-7F89198A9556}"/>
              </a:ext>
            </a:extLst>
          </p:cNvPr>
          <p:cNvCxnSpPr>
            <a:cxnSpLocks/>
            <a:endCxn id="73" idx="0"/>
          </p:cNvCxnSpPr>
          <p:nvPr/>
        </p:nvCxnSpPr>
        <p:spPr>
          <a:xfrm rot="10800000" flipV="1">
            <a:off x="7892363" y="4687355"/>
            <a:ext cx="771697" cy="2915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>
            <a:extLst>
              <a:ext uri="{FF2B5EF4-FFF2-40B4-BE49-F238E27FC236}">
                <a16:creationId xmlns:a16="http://schemas.microsoft.com/office/drawing/2014/main" id="{B0FDD36C-DE0E-4D60-AEA0-BB3D18176D58}"/>
              </a:ext>
            </a:extLst>
          </p:cNvPr>
          <p:cNvSpPr/>
          <p:nvPr/>
        </p:nvSpPr>
        <p:spPr>
          <a:xfrm>
            <a:off x="6702634" y="4978923"/>
            <a:ext cx="2379456" cy="3134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75" name="Łącznik prosty ze strzałką 74">
            <a:extLst>
              <a:ext uri="{FF2B5EF4-FFF2-40B4-BE49-F238E27FC236}">
                <a16:creationId xmlns:a16="http://schemas.microsoft.com/office/drawing/2014/main" id="{5999C389-EE80-46CC-BFA7-637A8AA7BE54}"/>
              </a:ext>
            </a:extLst>
          </p:cNvPr>
          <p:cNvCxnSpPr>
            <a:cxnSpLocks/>
            <a:stCxn id="58" idx="2"/>
            <a:endCxn id="65" idx="0"/>
          </p:cNvCxnSpPr>
          <p:nvPr/>
        </p:nvCxnSpPr>
        <p:spPr>
          <a:xfrm>
            <a:off x="10610087" y="5292350"/>
            <a:ext cx="0" cy="337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54C4A93F-22D4-4245-A28B-6B19BCF1CD88}"/>
              </a:ext>
            </a:extLst>
          </p:cNvPr>
          <p:cNvCxnSpPr>
            <a:cxnSpLocks/>
            <a:stCxn id="73" idx="2"/>
          </p:cNvCxnSpPr>
          <p:nvPr/>
        </p:nvCxnSpPr>
        <p:spPr>
          <a:xfrm rot="16200000" flipH="1">
            <a:off x="9176974" y="4007743"/>
            <a:ext cx="136380" cy="270560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Symbol zastępczy zawartości 3">
            <a:extLst>
              <a:ext uri="{FF2B5EF4-FFF2-40B4-BE49-F238E27FC236}">
                <a16:creationId xmlns:a16="http://schemas.microsoft.com/office/drawing/2014/main" id="{77CF74C6-AC8A-47C5-93B7-0C702313774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199"/>
            <a:ext cx="5088359" cy="376610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Zauważmy, że liczba zero nie zmienia wyniku algorytmu, niezależnie od tego, czy zostanie dodana do sumy liczb dodatnich, czy sumy liczb ujemnych </a:t>
            </a:r>
            <a:br>
              <a:rPr lang="pl-PL" dirty="0"/>
            </a:br>
            <a:r>
              <a:rPr lang="pl-PL" dirty="0"/>
              <a:t>(x + 0 = x).</a:t>
            </a:r>
          </a:p>
          <a:p>
            <a:endParaRPr lang="pl-PL" dirty="0"/>
          </a:p>
          <a:p>
            <a:r>
              <a:rPr lang="pl-PL" dirty="0"/>
              <a:t>W związku z tym algorytm można uprościć.</a:t>
            </a:r>
          </a:p>
          <a:p>
            <a:endParaRPr lang="pl-PL" b="0" i="0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04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9" grpId="0"/>
      <p:bldP spid="50" grpId="0"/>
      <p:bldP spid="52" grpId="0" animBg="1"/>
      <p:bldP spid="53" grpId="0" animBg="1"/>
      <p:bldP spid="54" grpId="0" animBg="1"/>
      <p:bldP spid="56" grpId="0" animBg="1"/>
      <p:bldP spid="58" grpId="0" animBg="1"/>
      <p:bldP spid="61" grpId="0" animBg="1"/>
      <p:bldP spid="64" grpId="0" animBg="1"/>
      <p:bldP spid="65" grpId="0" animBg="1"/>
      <p:bldP spid="67" grpId="0"/>
      <p:bldP spid="68" grpId="0"/>
      <p:bldP spid="7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47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8826" y="5569542"/>
            <a:ext cx="159869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7071041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7168822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500194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7006941" y="4092391"/>
            <a:ext cx="1001748" cy="340380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82339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1972FED3-270B-4866-A850-457EAF89A5E6}"/>
              </a:ext>
            </a:extLst>
          </p:cNvPr>
          <p:cNvSpPr/>
          <p:nvPr/>
        </p:nvSpPr>
        <p:spPr>
          <a:xfrm>
            <a:off x="5878858" y="4520929"/>
            <a:ext cx="1945334" cy="33891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830445" y="4437921"/>
            <a:ext cx="721094" cy="348368"/>
          </a:xfrm>
          <a:prstGeom prst="bentConnector3">
            <a:avLst>
              <a:gd name="adj1" fmla="val 112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D6B17BBC-5A8B-4453-BCDF-26D0DED824F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16149" y="4252755"/>
            <a:ext cx="481602" cy="268173"/>
          </a:xfrm>
          <a:prstGeom prst="bentConnector3">
            <a:avLst>
              <a:gd name="adj1" fmla="val 10010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Łącznik prosty ze strzałką 65">
            <a:extLst>
              <a:ext uri="{FF2B5EF4-FFF2-40B4-BE49-F238E27FC236}">
                <a16:creationId xmlns:a16="http://schemas.microsoft.com/office/drawing/2014/main" id="{DE554AF3-1F0F-422E-B3EA-D9AC22D000CB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7824192" y="4690384"/>
            <a:ext cx="54098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88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32" idx="3"/>
          </p:cNvCxnSpPr>
          <p:nvPr/>
        </p:nvCxnSpPr>
        <p:spPr>
          <a:xfrm rot="10800000" flipV="1">
            <a:off x="5648318" y="4690384"/>
            <a:ext cx="230541" cy="7064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5648313" y="5396842"/>
            <a:ext cx="2716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7933226" y="39477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6737387" y="393950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AD79D70F-7DDB-4C61-A63F-ECBFE8CDF9FF}"/>
              </a:ext>
            </a:extLst>
          </p:cNvPr>
          <p:cNvSpPr txBox="1"/>
          <p:nvPr/>
        </p:nvSpPr>
        <p:spPr>
          <a:xfrm>
            <a:off x="5626183" y="438811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5F43ADFE-98E5-487C-B56D-1FF41DE31CB1}"/>
              </a:ext>
            </a:extLst>
          </p:cNvPr>
          <p:cNvSpPr txBox="1"/>
          <p:nvPr/>
        </p:nvSpPr>
        <p:spPr>
          <a:xfrm>
            <a:off x="7720821" y="439654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5" name="Prostokąt 114">
            <a:extLst>
              <a:ext uri="{FF2B5EF4-FFF2-40B4-BE49-F238E27FC236}">
                <a16:creationId xmlns:a16="http://schemas.microsoft.com/office/drawing/2014/main" id="{654E66B2-400E-4DBA-81B3-74873816FC02}"/>
              </a:ext>
            </a:extLst>
          </p:cNvPr>
          <p:cNvSpPr/>
          <p:nvPr/>
        </p:nvSpPr>
        <p:spPr>
          <a:xfrm>
            <a:off x="5554076" y="3995500"/>
            <a:ext cx="3348466" cy="901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17" name="Łącznik prosty ze strzałką 116">
            <a:extLst>
              <a:ext uri="{FF2B5EF4-FFF2-40B4-BE49-F238E27FC236}">
                <a16:creationId xmlns:a16="http://schemas.microsoft.com/office/drawing/2014/main" id="{1083A1D3-4310-40CD-A78F-2F9B1C3FE2A7}"/>
              </a:ext>
            </a:extLst>
          </p:cNvPr>
          <p:cNvCxnSpPr>
            <a:cxnSpLocks/>
          </p:cNvCxnSpPr>
          <p:nvPr/>
        </p:nvCxnSpPr>
        <p:spPr>
          <a:xfrm flipV="1">
            <a:off x="8902542" y="3276114"/>
            <a:ext cx="981585" cy="7063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9" name="Symbol zastępczy zawartości 3">
            <a:extLst>
              <a:ext uri="{FF2B5EF4-FFF2-40B4-BE49-F238E27FC236}">
                <a16:creationId xmlns:a16="http://schemas.microsoft.com/office/drawing/2014/main" id="{7E3CC455-0A40-4137-B5E5-4D0D5A4517C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92344" y="1639226"/>
            <a:ext cx="2999656" cy="1849760"/>
          </a:xfrm>
        </p:spPr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Te dwa bloki można złączyć w jeden operatorem logicznym. Jakim?</a:t>
            </a:r>
          </a:p>
        </p:txBody>
      </p:sp>
    </p:spTree>
    <p:extLst>
      <p:ext uri="{BB962C8B-B14F-4D97-AF65-F5344CB8AC3E}">
        <p14:creationId xmlns:p14="http://schemas.microsoft.com/office/powerpoint/2010/main" val="3273443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5" grpId="0" animBg="1"/>
      <p:bldP spid="17" grpId="0" animBg="1"/>
      <p:bldP spid="19" grpId="0" animBg="1"/>
      <p:bldP spid="21" grpId="0" animBg="1"/>
      <p:bldP spid="24" grpId="0" animBg="1"/>
      <p:bldP spid="28" grpId="0" animBg="1"/>
      <p:bldP spid="31" grpId="0" animBg="1"/>
      <p:bldP spid="32" grpId="0" animBg="1"/>
      <p:bldP spid="106" grpId="0"/>
      <p:bldP spid="107" grpId="0"/>
      <p:bldP spid="108" grpId="0"/>
      <p:bldP spid="109" grpId="0"/>
      <p:bldP spid="115" grpId="0" animBg="1"/>
      <p:bldP spid="11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572794" cy="2393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2578" y="5563294"/>
            <a:ext cx="172365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6783439" y="352647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6881220" y="352450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227407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6984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stCxn id="28" idx="0"/>
            <a:endCxn id="21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76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6047808" y="4372087"/>
            <a:ext cx="146971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6047806" y="5396837"/>
            <a:ext cx="2317370" cy="12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8044057" y="40355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5958608" y="40428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0588573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6D5A9ACD-E5B7-41CD-A1AD-5D83186F8338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C48C8D47-FB0E-4123-A90B-0A41676DC5A8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E05368B5-1261-478B-AFCB-126C1A349459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C11CB42-385D-4897-8300-E9076A7E1EE5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4062785-B3E8-46C2-85CD-75DE346F9957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D9323EB8-75F1-4A26-BA09-04378E0CF14A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6647419" y="3287161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EA658C3-F6F0-4C58-B852-A6C0536AD872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4907C42-2CC3-4AB9-8431-E7AF1862BC1A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67A1622-4502-4234-AB55-039FAF881C0C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B10259F-7D58-4248-B6AA-D0ABD58C8153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6AFC5077-158D-4A17-98FD-C907B6708A7A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4B51944E-2303-437B-9F25-44720406C46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69175EC9-266F-4F82-81E6-B91A5877FB5E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EE133EFE-CEF7-47D4-AC5B-A6FC024D384C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AAC6F74B-D1A2-4144-B882-74DB296E05D4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6CD28096-B40E-4714-BA7F-44CD55686EDA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1A69EAC-9A6C-43C4-BF65-CA60CEA5D2EC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4AD1312-FFAC-4F42-9FCA-42F02E0CAE07}"/>
              </a:ext>
            </a:extLst>
          </p:cNvPr>
          <p:cNvCxnSpPr>
            <a:cxnSpLocks/>
            <a:stCxn id="27" idx="2"/>
          </p:cNvCxnSpPr>
          <p:nvPr/>
        </p:nvCxnSpPr>
        <p:spPr>
          <a:xfrm rot="16200000" flipH="1">
            <a:off x="8694677" y="5564154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0BDC4F20-FC17-4099-B6B0-961451B634B3}"/>
              </a:ext>
            </a:extLst>
          </p:cNvPr>
          <p:cNvSpPr/>
          <p:nvPr/>
        </p:nvSpPr>
        <p:spPr>
          <a:xfrm>
            <a:off x="6754507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E7F086DC-CE8E-4A17-B039-E22B799DA01A}"/>
              </a:ext>
            </a:extLst>
          </p:cNvPr>
          <p:cNvCxnSpPr>
            <a:cxnSpLocks/>
          </p:cNvCxnSpPr>
          <p:nvPr/>
        </p:nvCxnSpPr>
        <p:spPr>
          <a:xfrm flipH="1">
            <a:off x="6852288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F482918F-6182-4A10-81C5-4B54920A70D2}"/>
              </a:ext>
            </a:extLst>
          </p:cNvPr>
          <p:cNvCxnSpPr>
            <a:cxnSpLocks/>
          </p:cNvCxnSpPr>
          <p:nvPr/>
        </p:nvCxnSpPr>
        <p:spPr>
          <a:xfrm>
            <a:off x="7190537" y="3822500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A5D0F879-63CA-4EE8-BD9A-C282CCB18C24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2E0987DC-CFA2-4D49-9869-98EC8BDAF6EA}"/>
              </a:ext>
            </a:extLst>
          </p:cNvPr>
          <p:cNvSpPr/>
          <p:nvPr/>
        </p:nvSpPr>
        <p:spPr>
          <a:xfrm>
            <a:off x="7874383" y="5572802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446133-7E62-4FA3-ADC0-980E13B61F0F}"/>
              </a:ext>
            </a:extLst>
          </p:cNvPr>
          <p:cNvCxnSpPr>
            <a:cxnSpLocks/>
            <a:stCxn id="26" idx="0"/>
            <a:endCxn id="20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23B37621-C897-4EA4-8392-471A80F23CBD}"/>
              </a:ext>
            </a:extLst>
          </p:cNvPr>
          <p:cNvCxnSpPr>
            <a:cxnSpLocks/>
            <a:stCxn id="20" idx="2"/>
            <a:endCxn id="27" idx="0"/>
          </p:cNvCxnSpPr>
          <p:nvPr/>
        </p:nvCxnSpPr>
        <p:spPr>
          <a:xfrm>
            <a:off x="8365176" y="5293505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F400EC94-F3BB-46A2-B0A4-CC5FE01D2EBE}"/>
              </a:ext>
            </a:extLst>
          </p:cNvPr>
          <p:cNvCxnSpPr>
            <a:cxnSpLocks/>
            <a:stCxn id="26" idx="3"/>
          </p:cNvCxnSpPr>
          <p:nvPr/>
        </p:nvCxnSpPr>
        <p:spPr>
          <a:xfrm rot="10800000" flipV="1">
            <a:off x="6018960" y="4372087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02C70D5-07B0-450A-9B91-3554E4D9BA2A}"/>
              </a:ext>
            </a:extLst>
          </p:cNvPr>
          <p:cNvCxnSpPr>
            <a:cxnSpLocks/>
          </p:cNvCxnSpPr>
          <p:nvPr/>
        </p:nvCxnSpPr>
        <p:spPr>
          <a:xfrm>
            <a:off x="6018959" y="5396837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5D7D4930-DE01-4958-A36E-AE38E763CD1D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0758307-8E6A-4AAA-98B0-54D2E861182D}"/>
              </a:ext>
            </a:extLst>
          </p:cNvPr>
          <p:cNvSpPr txBox="1"/>
          <p:nvPr/>
        </p:nvSpPr>
        <p:spPr>
          <a:xfrm>
            <a:off x="8035230" y="40540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D2FFADFD-A4BD-45FE-A629-D8125DAB507A}"/>
              </a:ext>
            </a:extLst>
          </p:cNvPr>
          <p:cNvSpPr txBox="1"/>
          <p:nvPr/>
        </p:nvSpPr>
        <p:spPr>
          <a:xfrm>
            <a:off x="5959878" y="40540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708855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3" grpId="0"/>
      <p:bldP spid="33" grpId="1"/>
      <p:bldP spid="34" grpId="0"/>
      <p:bldP spid="34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50</a:t>
            </a:fld>
            <a:endParaRPr lang="pl-PL" dirty="0"/>
          </a:p>
        </p:txBody>
      </p:sp>
      <p:graphicFrame>
        <p:nvGraphicFramePr>
          <p:cNvPr id="35" name="Tabela 12">
            <a:extLst>
              <a:ext uri="{FF2B5EF4-FFF2-40B4-BE49-F238E27FC236}">
                <a16:creationId xmlns:a16="http://schemas.microsoft.com/office/drawing/2014/main" id="{1AA7AAE0-4F24-4643-88C9-5F2796ADB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678873"/>
              </p:ext>
            </p:extLst>
          </p:nvPr>
        </p:nvGraphicFramePr>
        <p:xfrm>
          <a:off x="6888088" y="2538525"/>
          <a:ext cx="3892101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436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44042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40988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130115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36" name="pole tekstowe 35">
            <a:extLst>
              <a:ext uri="{FF2B5EF4-FFF2-40B4-BE49-F238E27FC236}">
                <a16:creationId xmlns:a16="http://schemas.microsoft.com/office/drawing/2014/main" id="{48B9AAC2-296C-4281-9DEB-EF73EE5D9464}"/>
              </a:ext>
            </a:extLst>
          </p:cNvPr>
          <p:cNvSpPr txBox="1"/>
          <p:nvPr/>
        </p:nvSpPr>
        <p:spPr>
          <a:xfrm>
            <a:off x="6835708" y="1486653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3, -3, 0, -5]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72B8834F-5478-F377-1E77-DC94E57E82A5}"/>
              </a:ext>
            </a:extLst>
          </p:cNvPr>
          <p:cNvSpPr/>
          <p:nvPr/>
        </p:nvSpPr>
        <p:spPr>
          <a:xfrm>
            <a:off x="1885640" y="182496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A7B6F384-9863-538C-ABE6-8E4DAA04D520}"/>
              </a:ext>
            </a:extLst>
          </p:cNvPr>
          <p:cNvCxnSpPr>
            <a:cxnSpLocks/>
          </p:cNvCxnSpPr>
          <p:nvPr/>
        </p:nvCxnSpPr>
        <p:spPr>
          <a:xfrm flipH="1">
            <a:off x="1965982" y="182830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B3D79920-55F8-C872-0BCC-1CDDBC777AC6}"/>
              </a:ext>
            </a:extLst>
          </p:cNvPr>
          <p:cNvCxnSpPr>
            <a:cxnSpLocks/>
            <a:stCxn id="4" idx="4"/>
            <a:endCxn id="49" idx="0"/>
          </p:cNvCxnSpPr>
          <p:nvPr/>
        </p:nvCxnSpPr>
        <p:spPr>
          <a:xfrm>
            <a:off x="2331780" y="210166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2A98B690-343B-7618-3B7B-F410C9FDC8D8}"/>
              </a:ext>
            </a:extLst>
          </p:cNvPr>
          <p:cNvSpPr/>
          <p:nvPr/>
        </p:nvSpPr>
        <p:spPr>
          <a:xfrm>
            <a:off x="1488818" y="304894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26C44690-0851-7264-64EC-6E9D7C932B6E}"/>
              </a:ext>
            </a:extLst>
          </p:cNvPr>
          <p:cNvCxnSpPr>
            <a:cxnSpLocks/>
            <a:stCxn id="39" idx="3"/>
            <a:endCxn id="47" idx="0"/>
          </p:cNvCxnSpPr>
          <p:nvPr/>
        </p:nvCxnSpPr>
        <p:spPr>
          <a:xfrm rot="10800000" flipV="1">
            <a:off x="994468" y="3313382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44D0997E-AA7D-9C57-5C0F-6CB976A69F92}"/>
              </a:ext>
            </a:extLst>
          </p:cNvPr>
          <p:cNvCxnSpPr>
            <a:cxnSpLocks/>
            <a:stCxn id="39" idx="0"/>
            <a:endCxn id="54" idx="0"/>
          </p:cNvCxnSpPr>
          <p:nvPr/>
        </p:nvCxnSpPr>
        <p:spPr>
          <a:xfrm>
            <a:off x="3145003" y="3313382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F26B8BF2-AD66-4A39-51EE-08FFFC99319A}"/>
              </a:ext>
            </a:extLst>
          </p:cNvPr>
          <p:cNvSpPr txBox="1"/>
          <p:nvPr/>
        </p:nvSpPr>
        <p:spPr>
          <a:xfrm>
            <a:off x="3077497" y="300497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755DEFCB-48FE-1D47-8F39-C398BB2E865E}"/>
              </a:ext>
            </a:extLst>
          </p:cNvPr>
          <p:cNvSpPr txBox="1"/>
          <p:nvPr/>
        </p:nvSpPr>
        <p:spPr>
          <a:xfrm>
            <a:off x="1236840" y="29946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87E3E673-EEC8-EE9B-8DB8-3B8D4ADAC4EC}"/>
              </a:ext>
            </a:extLst>
          </p:cNvPr>
          <p:cNvCxnSpPr>
            <a:cxnSpLocks/>
            <a:stCxn id="45" idx="2"/>
            <a:endCxn id="4" idx="0"/>
          </p:cNvCxnSpPr>
          <p:nvPr/>
        </p:nvCxnSpPr>
        <p:spPr>
          <a:xfrm>
            <a:off x="2331780" y="158803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Prostokąt: zaokrąglone rogi 44">
            <a:extLst>
              <a:ext uri="{FF2B5EF4-FFF2-40B4-BE49-F238E27FC236}">
                <a16:creationId xmlns:a16="http://schemas.microsoft.com/office/drawing/2014/main" id="{C7036D0A-8F49-22B0-A010-CE26A7B2D53C}"/>
              </a:ext>
            </a:extLst>
          </p:cNvPr>
          <p:cNvSpPr/>
          <p:nvPr/>
        </p:nvSpPr>
        <p:spPr>
          <a:xfrm>
            <a:off x="1852165" y="121944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46" name="Prostokąt: zaokrąglone rogi 45">
            <a:extLst>
              <a:ext uri="{FF2B5EF4-FFF2-40B4-BE49-F238E27FC236}">
                <a16:creationId xmlns:a16="http://schemas.microsoft.com/office/drawing/2014/main" id="{7AE70911-FCEF-EA01-85CA-DC64194AA549}"/>
              </a:ext>
            </a:extLst>
          </p:cNvPr>
          <p:cNvSpPr/>
          <p:nvPr/>
        </p:nvSpPr>
        <p:spPr>
          <a:xfrm>
            <a:off x="542255" y="439697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4EE7F0B1-CAB8-B724-DF2B-0C7B609953F4}"/>
              </a:ext>
            </a:extLst>
          </p:cNvPr>
          <p:cNvSpPr/>
          <p:nvPr/>
        </p:nvSpPr>
        <p:spPr>
          <a:xfrm>
            <a:off x="191344" y="3717032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E0D328A-8594-AFC3-21E8-DC3D8014B3CF}"/>
              </a:ext>
            </a:extLst>
          </p:cNvPr>
          <p:cNvCxnSpPr>
            <a:cxnSpLocks/>
          </p:cNvCxnSpPr>
          <p:nvPr/>
        </p:nvCxnSpPr>
        <p:spPr>
          <a:xfrm flipH="1">
            <a:off x="1567264" y="371703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 48">
            <a:extLst>
              <a:ext uri="{FF2B5EF4-FFF2-40B4-BE49-F238E27FC236}">
                <a16:creationId xmlns:a16="http://schemas.microsoft.com/office/drawing/2014/main" id="{7F836892-2C75-7D72-A578-4990D8D10F80}"/>
              </a:ext>
            </a:extLst>
          </p:cNvPr>
          <p:cNvSpPr/>
          <p:nvPr/>
        </p:nvSpPr>
        <p:spPr>
          <a:xfrm>
            <a:off x="1518560" y="2375101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DF10D2BA-7375-5EF9-04B9-631C977ADC98}"/>
              </a:ext>
            </a:extLst>
          </p:cNvPr>
          <p:cNvCxnSpPr>
            <a:cxnSpLocks/>
          </p:cNvCxnSpPr>
          <p:nvPr/>
        </p:nvCxnSpPr>
        <p:spPr>
          <a:xfrm>
            <a:off x="2341450" y="274249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Prostokąt 50">
            <a:extLst>
              <a:ext uri="{FF2B5EF4-FFF2-40B4-BE49-F238E27FC236}">
                <a16:creationId xmlns:a16="http://schemas.microsoft.com/office/drawing/2014/main" id="{B6D8F072-0A58-0D58-FD14-274F16EFBDFE}"/>
              </a:ext>
            </a:extLst>
          </p:cNvPr>
          <p:cNvSpPr/>
          <p:nvPr/>
        </p:nvSpPr>
        <p:spPr>
          <a:xfrm>
            <a:off x="4105753" y="4998873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52" name="Łącznik: łamany 51">
            <a:extLst>
              <a:ext uri="{FF2B5EF4-FFF2-40B4-BE49-F238E27FC236}">
                <a16:creationId xmlns:a16="http://schemas.microsoft.com/office/drawing/2014/main" id="{84045662-657A-A802-C0EA-82BD2AFB05E0}"/>
              </a:ext>
            </a:extLst>
          </p:cNvPr>
          <p:cNvCxnSpPr>
            <a:cxnSpLocks/>
          </p:cNvCxnSpPr>
          <p:nvPr/>
        </p:nvCxnSpPr>
        <p:spPr>
          <a:xfrm rot="10800000">
            <a:off x="2341452" y="2865759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038DF67-934A-03FA-280F-D1719F5475BB}"/>
              </a:ext>
            </a:extLst>
          </p:cNvPr>
          <p:cNvCxnSpPr>
            <a:cxnSpLocks/>
            <a:stCxn id="58" idx="2"/>
          </p:cNvCxnSpPr>
          <p:nvPr/>
        </p:nvCxnSpPr>
        <p:spPr>
          <a:xfrm rot="16200000" flipH="1">
            <a:off x="5192261" y="5590375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C4659EF6-3529-E32E-A2F0-8EB92F150F94}"/>
              </a:ext>
            </a:extLst>
          </p:cNvPr>
          <p:cNvSpPr/>
          <p:nvPr/>
        </p:nvSpPr>
        <p:spPr>
          <a:xfrm>
            <a:off x="3252091" y="354666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5F64583B-0CC1-0CDD-5395-6D39B740A599}"/>
              </a:ext>
            </a:extLst>
          </p:cNvPr>
          <p:cNvCxnSpPr>
            <a:cxnSpLocks/>
          </p:cNvCxnSpPr>
          <p:nvPr/>
        </p:nvCxnSpPr>
        <p:spPr>
          <a:xfrm flipH="1">
            <a:off x="3349872" y="3544697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3AD5CC12-AD36-5A04-793E-4EFB1BEA2A43}"/>
              </a:ext>
            </a:extLst>
          </p:cNvPr>
          <p:cNvCxnSpPr>
            <a:cxnSpLocks/>
          </p:cNvCxnSpPr>
          <p:nvPr/>
        </p:nvCxnSpPr>
        <p:spPr>
          <a:xfrm>
            <a:off x="3688121" y="384872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Sześciokąt 56">
            <a:extLst>
              <a:ext uri="{FF2B5EF4-FFF2-40B4-BE49-F238E27FC236}">
                <a16:creationId xmlns:a16="http://schemas.microsoft.com/office/drawing/2014/main" id="{001E9087-9792-C227-1193-D79C9D3DA37A}"/>
              </a:ext>
            </a:extLst>
          </p:cNvPr>
          <p:cNvSpPr/>
          <p:nvPr/>
        </p:nvSpPr>
        <p:spPr>
          <a:xfrm>
            <a:off x="2692362" y="4118611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58" name="Prostokąt 57">
            <a:extLst>
              <a:ext uri="{FF2B5EF4-FFF2-40B4-BE49-F238E27FC236}">
                <a16:creationId xmlns:a16="http://schemas.microsoft.com/office/drawing/2014/main" id="{9108C3A1-03D0-448A-C6CE-B538767F4BAF}"/>
              </a:ext>
            </a:extLst>
          </p:cNvPr>
          <p:cNvSpPr/>
          <p:nvPr/>
        </p:nvSpPr>
        <p:spPr>
          <a:xfrm>
            <a:off x="4371967" y="559902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28E73CFC-1879-118E-EEBB-B7091AFFB3A3}"/>
              </a:ext>
            </a:extLst>
          </p:cNvPr>
          <p:cNvCxnSpPr>
            <a:cxnSpLocks/>
            <a:stCxn id="57" idx="0"/>
            <a:endCxn id="51" idx="0"/>
          </p:cNvCxnSpPr>
          <p:nvPr/>
        </p:nvCxnSpPr>
        <p:spPr>
          <a:xfrm>
            <a:off x="4638181" y="4398309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FF29C634-8F38-8CED-4265-F6EC80D07E92}"/>
              </a:ext>
            </a:extLst>
          </p:cNvPr>
          <p:cNvCxnSpPr>
            <a:cxnSpLocks/>
            <a:stCxn id="51" idx="2"/>
            <a:endCxn id="58" idx="0"/>
          </p:cNvCxnSpPr>
          <p:nvPr/>
        </p:nvCxnSpPr>
        <p:spPr>
          <a:xfrm>
            <a:off x="4862760" y="5319726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6DD3DBC0-ECE5-024B-0977-79C03D6FF3CB}"/>
              </a:ext>
            </a:extLst>
          </p:cNvPr>
          <p:cNvCxnSpPr>
            <a:cxnSpLocks/>
            <a:stCxn id="57" idx="3"/>
          </p:cNvCxnSpPr>
          <p:nvPr/>
        </p:nvCxnSpPr>
        <p:spPr>
          <a:xfrm rot="10800000" flipV="1">
            <a:off x="2516544" y="4398308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840B6403-9368-A8A8-51BD-0A11938CB815}"/>
              </a:ext>
            </a:extLst>
          </p:cNvPr>
          <p:cNvCxnSpPr>
            <a:cxnSpLocks/>
          </p:cNvCxnSpPr>
          <p:nvPr/>
        </p:nvCxnSpPr>
        <p:spPr>
          <a:xfrm>
            <a:off x="2516543" y="5423058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379B84A8-7113-8193-91DB-D7D319ADFF9E}"/>
              </a:ext>
            </a:extLst>
          </p:cNvPr>
          <p:cNvCxnSpPr>
            <a:cxnSpLocks/>
          </p:cNvCxnSpPr>
          <p:nvPr/>
        </p:nvCxnSpPr>
        <p:spPr>
          <a:xfrm>
            <a:off x="994468" y="412111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7986C928-EF4F-D949-1E58-F6D3B11A0C65}"/>
              </a:ext>
            </a:extLst>
          </p:cNvPr>
          <p:cNvSpPr txBox="1"/>
          <p:nvPr/>
        </p:nvSpPr>
        <p:spPr>
          <a:xfrm>
            <a:off x="4532814" y="408024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FA2B2B22-CEF4-6FDF-CAD0-DA0C94E49F20}"/>
              </a:ext>
            </a:extLst>
          </p:cNvPr>
          <p:cNvSpPr txBox="1"/>
          <p:nvPr/>
        </p:nvSpPr>
        <p:spPr>
          <a:xfrm>
            <a:off x="2457462" y="408024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710748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  <p:bldP spid="39" grpId="0" animBg="1"/>
      <p:bldP spid="42" grpId="0"/>
      <p:bldP spid="43" grpId="0"/>
      <p:bldP spid="45" grpId="0" animBg="1"/>
      <p:bldP spid="46" grpId="0" animBg="1"/>
      <p:bldP spid="47" grpId="0" animBg="1"/>
      <p:bldP spid="49" grpId="0" animBg="1"/>
      <p:bldP spid="51" grpId="0" animBg="1"/>
      <p:bldP spid="54" grpId="0" animBg="1"/>
      <p:bldP spid="57" grpId="0" animBg="1"/>
      <p:bldP spid="58" grpId="0" animBg="1"/>
      <p:bldP spid="64" grpId="0"/>
      <p:bldP spid="6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51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pl-PL" dirty="0"/>
                  <a:t>Wzór na średnią harmoniczną: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𝑠h</m:t>
                    </m:r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>
                          <m:fPr>
                            <m:ctrlP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den>
                    </m:f>
                  </m:oMath>
                </a14:m>
                <a:r>
                  <a:rPr lang="pl-PL" sz="2800" dirty="0"/>
                  <a:t>,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:r>
                  <a:rPr lang="pl-PL" dirty="0"/>
                  <a:t>gdzie:</a:t>
                </a:r>
              </a:p>
              <a:p>
                <a:pPr marL="0" indent="0">
                  <a:buNone/>
                </a:pPr>
                <a:r>
                  <a:rPr lang="pl-PL" i="1" dirty="0"/>
                  <a:t>n</a:t>
                </a:r>
                <a:r>
                  <a:rPr lang="pl-PL" dirty="0"/>
                  <a:t> - długość ciągu.</a:t>
                </a:r>
              </a:p>
              <a:p>
                <a:pPr marL="0" indent="0">
                  <a:buNone/>
                </a:pPr>
                <a:r>
                  <a:rPr lang="pl-PL" i="1" dirty="0"/>
                  <a:t>a1</a:t>
                </a:r>
                <a:r>
                  <a:rPr lang="pl-PL" dirty="0"/>
                  <a:t>, </a:t>
                </a:r>
                <a:r>
                  <a:rPr lang="pl-PL" i="1" dirty="0"/>
                  <a:t>a2</a:t>
                </a:r>
                <a:r>
                  <a:rPr lang="pl-PL" dirty="0"/>
                  <a:t>, …, </a:t>
                </a:r>
                <a:r>
                  <a:rPr lang="pl-PL" i="1" dirty="0" err="1"/>
                  <a:t>an</a:t>
                </a:r>
                <a:r>
                  <a:rPr lang="pl-PL" dirty="0"/>
                  <a:t> – kolejne wyrazy ciągu. 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Uwaga: średnią harmoniczną można obliczyć tylko dla liczb dodatnich.</a:t>
                </a: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  <a:blipFill>
                <a:blip r:embed="rId2"/>
                <a:stretch>
                  <a:fillRect l="-2228" t="-165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9CA9A63-EC00-4572-8D1E-C33457DFF480}"/>
              </a:ext>
            </a:extLst>
          </p:cNvPr>
          <p:cNvSpPr/>
          <p:nvPr/>
        </p:nvSpPr>
        <p:spPr>
          <a:xfrm>
            <a:off x="7374629" y="186142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0F93A1F1-DE5E-46B5-8321-44669CB6EA6D}"/>
              </a:ext>
            </a:extLst>
          </p:cNvPr>
          <p:cNvCxnSpPr>
            <a:cxnSpLocks/>
          </p:cNvCxnSpPr>
          <p:nvPr/>
        </p:nvCxnSpPr>
        <p:spPr>
          <a:xfrm flipH="1">
            <a:off x="7454971" y="186475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59E03A80-0766-4D82-BB85-3165530F0350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7820769" y="213812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391084A-65B2-48EE-8F41-072A280F8BCF}"/>
              </a:ext>
            </a:extLst>
          </p:cNvPr>
          <p:cNvSpPr/>
          <p:nvPr/>
        </p:nvSpPr>
        <p:spPr>
          <a:xfrm>
            <a:off x="6959311" y="322402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05B2463-741D-4F90-B8A6-0F98977DBF5E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6096001" y="3488459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712A3465-7479-4B70-A8E7-5AEAD695A47C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8615496" y="348845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7F21F1A-FCE2-4409-A0C3-AD892003D904}"/>
              </a:ext>
            </a:extLst>
          </p:cNvPr>
          <p:cNvSpPr txBox="1"/>
          <p:nvPr/>
        </p:nvSpPr>
        <p:spPr>
          <a:xfrm>
            <a:off x="8547990" y="318005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04DB386-EC1D-4833-816F-25B4EEBBD56B}"/>
              </a:ext>
            </a:extLst>
          </p:cNvPr>
          <p:cNvSpPr txBox="1"/>
          <p:nvPr/>
        </p:nvSpPr>
        <p:spPr>
          <a:xfrm>
            <a:off x="6707333" y="316969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F546BB6C-79DD-435E-98A2-96A6C2A0F6B4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7820769" y="162449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3D3EF0AE-AE03-45E2-A36E-C0990AF2A813}"/>
              </a:ext>
            </a:extLst>
          </p:cNvPr>
          <p:cNvSpPr/>
          <p:nvPr/>
        </p:nvSpPr>
        <p:spPr>
          <a:xfrm>
            <a:off x="7341154" y="125590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008611B7-FDAD-4BB1-8E18-328002532E22}"/>
              </a:ext>
            </a:extLst>
          </p:cNvPr>
          <p:cNvSpPr/>
          <p:nvPr/>
        </p:nvSpPr>
        <p:spPr>
          <a:xfrm>
            <a:off x="4694105" y="5852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C95B24D7-B1C5-4C00-B226-6A0740B8736E}"/>
              </a:ext>
            </a:extLst>
          </p:cNvPr>
          <p:cNvSpPr/>
          <p:nvPr/>
        </p:nvSpPr>
        <p:spPr>
          <a:xfrm>
            <a:off x="4565367" y="5210307"/>
            <a:ext cx="110310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46E79D2-37B9-4BA7-81B3-E25DB15B27CE}"/>
              </a:ext>
            </a:extLst>
          </p:cNvPr>
          <p:cNvCxnSpPr>
            <a:cxnSpLocks/>
          </p:cNvCxnSpPr>
          <p:nvPr/>
        </p:nvCxnSpPr>
        <p:spPr>
          <a:xfrm flipH="1">
            <a:off x="5457492" y="521030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007BC3AF-D2A1-4A57-88B4-92AE69DA7D2F}"/>
              </a:ext>
            </a:extLst>
          </p:cNvPr>
          <p:cNvSpPr/>
          <p:nvPr/>
        </p:nvSpPr>
        <p:spPr>
          <a:xfrm>
            <a:off x="7007549" y="241155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8C298CA1-B232-4E97-BADB-B904008B5F98}"/>
              </a:ext>
            </a:extLst>
          </p:cNvPr>
          <p:cNvCxnSpPr>
            <a:cxnSpLocks/>
          </p:cNvCxnSpPr>
          <p:nvPr/>
        </p:nvCxnSpPr>
        <p:spPr>
          <a:xfrm>
            <a:off x="7811943" y="291757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/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blipFill>
                <a:blip r:embed="rId3"/>
                <a:stretch>
                  <a:fillRect l="-1993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973D4238-FC83-4D39-BE3D-310B26F78CAF}"/>
              </a:ext>
            </a:extLst>
          </p:cNvPr>
          <p:cNvCxnSpPr>
            <a:cxnSpLocks/>
          </p:cNvCxnSpPr>
          <p:nvPr/>
        </p:nvCxnSpPr>
        <p:spPr>
          <a:xfrm rot="10800000">
            <a:off x="7816345" y="3033595"/>
            <a:ext cx="3820934" cy="3103975"/>
          </a:xfrm>
          <a:prstGeom prst="bentConnector3">
            <a:avLst>
              <a:gd name="adj1" fmla="val -170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8E69AD66-649B-40D0-A1A6-FD713A1984B5}"/>
              </a:ext>
            </a:extLst>
          </p:cNvPr>
          <p:cNvSpPr/>
          <p:nvPr/>
        </p:nvSpPr>
        <p:spPr>
          <a:xfrm>
            <a:off x="9039118" y="372173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C2B5C12C-9D02-44F0-9669-7B8C37C3C7A3}"/>
              </a:ext>
            </a:extLst>
          </p:cNvPr>
          <p:cNvCxnSpPr>
            <a:cxnSpLocks/>
          </p:cNvCxnSpPr>
          <p:nvPr/>
        </p:nvCxnSpPr>
        <p:spPr>
          <a:xfrm flipH="1">
            <a:off x="9136899" y="371977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0ED2CADC-B69A-431D-9C3A-45A07A72023B}"/>
              </a:ext>
            </a:extLst>
          </p:cNvPr>
          <p:cNvCxnSpPr>
            <a:cxnSpLocks/>
          </p:cNvCxnSpPr>
          <p:nvPr/>
        </p:nvCxnSpPr>
        <p:spPr>
          <a:xfrm>
            <a:off x="9468271" y="4029830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0283D21A-4AA4-4117-AE40-7AB57EF606B0}"/>
              </a:ext>
            </a:extLst>
          </p:cNvPr>
          <p:cNvSpPr/>
          <p:nvPr/>
        </p:nvSpPr>
        <p:spPr>
          <a:xfrm>
            <a:off x="8647799" y="425827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8F8CB34A-9C25-4973-B55F-AF24F41B7C1A}"/>
              </a:ext>
            </a:extLst>
          </p:cNvPr>
          <p:cNvSpPr/>
          <p:nvPr/>
        </p:nvSpPr>
        <p:spPr>
          <a:xfrm>
            <a:off x="9817715" y="563224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D17A4410-96D7-49D1-93AE-4F0198D0834D}"/>
              </a:ext>
            </a:extLst>
          </p:cNvPr>
          <p:cNvCxnSpPr>
            <a:cxnSpLocks/>
          </p:cNvCxnSpPr>
          <p:nvPr/>
        </p:nvCxnSpPr>
        <p:spPr>
          <a:xfrm>
            <a:off x="10711716" y="539345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5F3AD193-74A8-4202-9B12-E3D0BF42D62C}"/>
              </a:ext>
            </a:extLst>
          </p:cNvPr>
          <p:cNvCxnSpPr>
            <a:cxnSpLocks/>
            <a:endCxn id="20" idx="0"/>
          </p:cNvCxnSpPr>
          <p:nvPr/>
        </p:nvCxnSpPr>
        <p:spPr>
          <a:xfrm rot="16200000" flipH="1">
            <a:off x="10302710" y="4515565"/>
            <a:ext cx="426060" cy="423514"/>
          </a:xfrm>
          <a:prstGeom prst="bentConnector3">
            <a:avLst>
              <a:gd name="adj1" fmla="val 47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42294CA-B761-4447-88C9-B9C0D026268D}"/>
              </a:ext>
            </a:extLst>
          </p:cNvPr>
          <p:cNvSpPr txBox="1"/>
          <p:nvPr/>
        </p:nvSpPr>
        <p:spPr>
          <a:xfrm>
            <a:off x="10260097" y="418996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AEAFEEEE-F7EB-4BF2-8040-79F2D5559161}"/>
              </a:ext>
            </a:extLst>
          </p:cNvPr>
          <p:cNvSpPr txBox="1"/>
          <p:nvPr/>
        </p:nvSpPr>
        <p:spPr>
          <a:xfrm>
            <a:off x="8380495" y="41914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FBE128B4-D109-4679-BEBE-A6D3231ACFE0}"/>
              </a:ext>
            </a:extLst>
          </p:cNvPr>
          <p:cNvCxnSpPr>
            <a:cxnSpLocks/>
          </p:cNvCxnSpPr>
          <p:nvPr/>
        </p:nvCxnSpPr>
        <p:spPr>
          <a:xfrm>
            <a:off x="10711716" y="6006809"/>
            <a:ext cx="928900" cy="130760"/>
          </a:xfrm>
          <a:prstGeom prst="bentConnector3">
            <a:avLst>
              <a:gd name="adj1" fmla="val -24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C75B7513-D2AF-4ADF-BD22-0C8C7C0DEC49}"/>
              </a:ext>
            </a:extLst>
          </p:cNvPr>
          <p:cNvCxnSpPr>
            <a:cxnSpLocks/>
          </p:cNvCxnSpPr>
          <p:nvPr/>
        </p:nvCxnSpPr>
        <p:spPr>
          <a:xfrm>
            <a:off x="5146318" y="5611886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C96F4D97-2284-466B-8835-B01FE445A55A}"/>
              </a:ext>
            </a:extLst>
          </p:cNvPr>
          <p:cNvSpPr/>
          <p:nvPr/>
        </p:nvSpPr>
        <p:spPr>
          <a:xfrm>
            <a:off x="7093619" y="5159148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151794A-4E44-409B-9907-1D007F4B1B44}"/>
              </a:ext>
            </a:extLst>
          </p:cNvPr>
          <p:cNvCxnSpPr>
            <a:cxnSpLocks/>
          </p:cNvCxnSpPr>
          <p:nvPr/>
        </p:nvCxnSpPr>
        <p:spPr>
          <a:xfrm flipH="1">
            <a:off x="9136899" y="5159146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A0B1FA1-718F-4D9A-9C0A-2D6FBAC282D1}"/>
              </a:ext>
            </a:extLst>
          </p:cNvPr>
          <p:cNvCxnSpPr>
            <a:cxnSpLocks/>
            <a:stCxn id="47" idx="4"/>
          </p:cNvCxnSpPr>
          <p:nvPr/>
        </p:nvCxnSpPr>
        <p:spPr>
          <a:xfrm rot="16200000" flipH="1">
            <a:off x="9314737" y="4741883"/>
            <a:ext cx="353425" cy="244053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Łącznik: łamany 57">
            <a:extLst>
              <a:ext uri="{FF2B5EF4-FFF2-40B4-BE49-F238E27FC236}">
                <a16:creationId xmlns:a16="http://schemas.microsoft.com/office/drawing/2014/main" id="{6EAF2C32-2C07-443C-B5D9-40788FA4016A}"/>
              </a:ext>
            </a:extLst>
          </p:cNvPr>
          <p:cNvCxnSpPr>
            <a:cxnSpLocks/>
            <a:endCxn id="47" idx="0"/>
          </p:cNvCxnSpPr>
          <p:nvPr/>
        </p:nvCxnSpPr>
        <p:spPr>
          <a:xfrm rot="5400000">
            <a:off x="8141835" y="4646936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/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blipFill>
                <a:blip r:embed="rId4"/>
                <a:stretch>
                  <a:fillRect t="-1282" b="-384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Łącznik prosty ze strzałką 67">
            <a:extLst>
              <a:ext uri="{FF2B5EF4-FFF2-40B4-BE49-F238E27FC236}">
                <a16:creationId xmlns:a16="http://schemas.microsoft.com/office/drawing/2014/main" id="{3D9610CB-A6F7-4485-BADE-C3D655B65233}"/>
              </a:ext>
            </a:extLst>
          </p:cNvPr>
          <p:cNvCxnSpPr>
            <a:cxnSpLocks/>
          </p:cNvCxnSpPr>
          <p:nvPr/>
        </p:nvCxnSpPr>
        <p:spPr>
          <a:xfrm>
            <a:off x="5161092" y="4903258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Sześciokąt 21">
                <a:extLst>
                  <a:ext uri="{FF2B5EF4-FFF2-40B4-BE49-F238E27FC236}">
                    <a16:creationId xmlns:a16="http://schemas.microsoft.com/office/drawing/2014/main" id="{5216A23B-6F5F-1EB2-4C07-30FB1FF15731}"/>
                  </a:ext>
                </a:extLst>
              </p:cNvPr>
              <p:cNvSpPr/>
              <p:nvPr/>
            </p:nvSpPr>
            <p:spPr>
              <a:xfrm>
                <a:off x="5549488" y="3690573"/>
                <a:ext cx="1149121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 </a:t>
                </a:r>
                <a14:m>
                  <m:oMath xmlns:m="http://schemas.openxmlformats.org/officeDocument/2006/math">
                    <m:r>
                      <a:rPr lang="pl-PL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22" name="Sześciokąt 21">
                <a:extLst>
                  <a:ext uri="{FF2B5EF4-FFF2-40B4-BE49-F238E27FC236}">
                    <a16:creationId xmlns:a16="http://schemas.microsoft.com/office/drawing/2014/main" id="{5216A23B-6F5F-1EB2-4C07-30FB1FF15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9488" y="3690573"/>
                <a:ext cx="1149121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04826CE8-57EA-69D3-43C7-61F6EBFE5B52}"/>
              </a:ext>
            </a:extLst>
          </p:cNvPr>
          <p:cNvCxnSpPr>
            <a:cxnSpLocks/>
            <a:endCxn id="65" idx="0"/>
          </p:cNvCxnSpPr>
          <p:nvPr/>
        </p:nvCxnSpPr>
        <p:spPr>
          <a:xfrm rot="16200000" flipH="1">
            <a:off x="6556295" y="4083023"/>
            <a:ext cx="510132" cy="231458"/>
          </a:xfrm>
          <a:prstGeom prst="bentConnector3">
            <a:avLst>
              <a:gd name="adj1" fmla="val 22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ównoległobok 64">
            <a:extLst>
              <a:ext uri="{FF2B5EF4-FFF2-40B4-BE49-F238E27FC236}">
                <a16:creationId xmlns:a16="http://schemas.microsoft.com/office/drawing/2014/main" id="{A5107C5E-7CFB-21CF-A038-7BDB6CCB4E47}"/>
              </a:ext>
            </a:extLst>
          </p:cNvPr>
          <p:cNvSpPr/>
          <p:nvPr/>
        </p:nvSpPr>
        <p:spPr>
          <a:xfrm>
            <a:off x="6011513" y="4453818"/>
            <a:ext cx="183115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66" name="Łącznik prosty 65">
            <a:extLst>
              <a:ext uri="{FF2B5EF4-FFF2-40B4-BE49-F238E27FC236}">
                <a16:creationId xmlns:a16="http://schemas.microsoft.com/office/drawing/2014/main" id="{232C6DDE-5FE9-3622-3DFB-4D767AABCFDB}"/>
              </a:ext>
            </a:extLst>
          </p:cNvPr>
          <p:cNvCxnSpPr>
            <a:cxnSpLocks/>
          </p:cNvCxnSpPr>
          <p:nvPr/>
        </p:nvCxnSpPr>
        <p:spPr>
          <a:xfrm flipH="1">
            <a:off x="7620726" y="445381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C0C3E9E1-1CF4-1CE7-1572-53E8FAE128E8}"/>
              </a:ext>
            </a:extLst>
          </p:cNvPr>
          <p:cNvCxnSpPr>
            <a:cxnSpLocks/>
            <a:stCxn id="22" idx="3"/>
            <a:endCxn id="64" idx="0"/>
          </p:cNvCxnSpPr>
          <p:nvPr/>
        </p:nvCxnSpPr>
        <p:spPr>
          <a:xfrm rot="10800000" flipV="1">
            <a:off x="5171932" y="3955011"/>
            <a:ext cx="377557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Łącznik: łamany 73">
            <a:extLst>
              <a:ext uri="{FF2B5EF4-FFF2-40B4-BE49-F238E27FC236}">
                <a16:creationId xmlns:a16="http://schemas.microsoft.com/office/drawing/2014/main" id="{11C7F20E-56BD-F8BA-5AEB-27766F6A568C}"/>
              </a:ext>
            </a:extLst>
          </p:cNvPr>
          <p:cNvCxnSpPr>
            <a:cxnSpLocks/>
            <a:stCxn id="65" idx="4"/>
          </p:cNvCxnSpPr>
          <p:nvPr/>
        </p:nvCxnSpPr>
        <p:spPr>
          <a:xfrm rot="5400000">
            <a:off x="5626503" y="4375214"/>
            <a:ext cx="820405" cy="17807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778C7AEA-838B-878E-1305-23446E6FE801}"/>
              </a:ext>
            </a:extLst>
          </p:cNvPr>
          <p:cNvSpPr txBox="1"/>
          <p:nvPr/>
        </p:nvSpPr>
        <p:spPr>
          <a:xfrm>
            <a:off x="6633418" y="365446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35933C0A-EB9B-23E4-52A8-D72A4366FA6F}"/>
              </a:ext>
            </a:extLst>
          </p:cNvPr>
          <p:cNvSpPr txBox="1"/>
          <p:nvPr/>
        </p:nvSpPr>
        <p:spPr>
          <a:xfrm>
            <a:off x="5243448" y="365021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162894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1" grpId="0"/>
      <p:bldP spid="31" grpId="1"/>
      <p:bldP spid="32" grpId="0"/>
      <p:bldP spid="32" grpId="1"/>
      <p:bldP spid="47" grpId="0" animBg="1"/>
      <p:bldP spid="47" grpId="1" animBg="1"/>
      <p:bldP spid="64" grpId="0" animBg="1"/>
      <p:bldP spid="64" grpId="1" animBg="1"/>
      <p:bldP spid="22" grpId="0" animBg="1"/>
      <p:bldP spid="22" grpId="1" animBg="1"/>
      <p:bldP spid="65" grpId="0" animBg="1"/>
      <p:bldP spid="65" grpId="1" animBg="1"/>
      <p:bldP spid="80" grpId="0"/>
      <p:bldP spid="80" grpId="1"/>
      <p:bldP spid="81" grpId="0"/>
      <p:bldP spid="81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2CA535-FB54-45AF-B0BC-B47CC2BF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EB676F0-32C9-445B-85C7-741CA545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21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u="sng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605790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212000" r="-375658" b="-387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315152" r="-375658" b="-29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502020" r="-375658" b="-1040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264085" t="-590099" r="-209155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175254" t="-590099" r="-678" b="-19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0" name="pole tekstowe 39">
            <a:extLst>
              <a:ext uri="{FF2B5EF4-FFF2-40B4-BE49-F238E27FC236}">
                <a16:creationId xmlns:a16="http://schemas.microsoft.com/office/drawing/2014/main" id="{5AEE698E-4E92-437F-8FEA-8480B8A96A3B}"/>
              </a:ext>
            </a:extLst>
          </p:cNvPr>
          <p:cNvSpPr txBox="1"/>
          <p:nvPr/>
        </p:nvSpPr>
        <p:spPr>
          <a:xfrm>
            <a:off x="7329251" y="1121158"/>
            <a:ext cx="44373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1, 3, 15, 0, 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9FCA8890-B6ED-FD6C-F6DB-EE667AC2402F}"/>
              </a:ext>
            </a:extLst>
          </p:cNvPr>
          <p:cNvSpPr/>
          <p:nvPr/>
        </p:nvSpPr>
        <p:spPr>
          <a:xfrm>
            <a:off x="2766504" y="189690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55002E5F-8BFE-A1AD-DBC3-9CA31E4E5DFA}"/>
              </a:ext>
            </a:extLst>
          </p:cNvPr>
          <p:cNvCxnSpPr>
            <a:cxnSpLocks/>
          </p:cNvCxnSpPr>
          <p:nvPr/>
        </p:nvCxnSpPr>
        <p:spPr>
          <a:xfrm flipH="1">
            <a:off x="2846846" y="190023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ze strzałką 41">
            <a:extLst>
              <a:ext uri="{FF2B5EF4-FFF2-40B4-BE49-F238E27FC236}">
                <a16:creationId xmlns:a16="http://schemas.microsoft.com/office/drawing/2014/main" id="{DC903B49-8531-FCC8-D6DF-E69479447FA0}"/>
              </a:ext>
            </a:extLst>
          </p:cNvPr>
          <p:cNvCxnSpPr>
            <a:cxnSpLocks/>
            <a:stCxn id="4" idx="4"/>
            <a:endCxn id="53" idx="0"/>
          </p:cNvCxnSpPr>
          <p:nvPr/>
        </p:nvCxnSpPr>
        <p:spPr>
          <a:xfrm>
            <a:off x="3212644" y="217360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77D571EF-BF53-1542-40D1-FEDE6F755370}"/>
              </a:ext>
            </a:extLst>
          </p:cNvPr>
          <p:cNvSpPr/>
          <p:nvPr/>
        </p:nvSpPr>
        <p:spPr>
          <a:xfrm>
            <a:off x="2351186" y="325950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CD4302AF-B70D-9E82-F9F5-9FAEB662A09D}"/>
              </a:ext>
            </a:extLst>
          </p:cNvPr>
          <p:cNvCxnSpPr>
            <a:cxnSpLocks/>
            <a:stCxn id="43" idx="3"/>
          </p:cNvCxnSpPr>
          <p:nvPr/>
        </p:nvCxnSpPr>
        <p:spPr>
          <a:xfrm rot="10800000" flipV="1">
            <a:off x="1487876" y="3523940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8362249D-7032-836F-CBC7-E3E202115D6A}"/>
              </a:ext>
            </a:extLst>
          </p:cNvPr>
          <p:cNvCxnSpPr>
            <a:cxnSpLocks/>
            <a:stCxn id="43" idx="0"/>
            <a:endCxn id="57" idx="0"/>
          </p:cNvCxnSpPr>
          <p:nvPr/>
        </p:nvCxnSpPr>
        <p:spPr>
          <a:xfrm>
            <a:off x="4007371" y="352394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2F42DD90-25B9-D829-0FD7-FC4F2586B817}"/>
              </a:ext>
            </a:extLst>
          </p:cNvPr>
          <p:cNvSpPr txBox="1"/>
          <p:nvPr/>
        </p:nvSpPr>
        <p:spPr>
          <a:xfrm>
            <a:off x="3939865" y="321553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6F5B4D04-AE39-D268-DD27-D4A266EEEBA9}"/>
              </a:ext>
            </a:extLst>
          </p:cNvPr>
          <p:cNvSpPr txBox="1"/>
          <p:nvPr/>
        </p:nvSpPr>
        <p:spPr>
          <a:xfrm>
            <a:off x="2099208" y="320517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CF6B24FF-E240-DEA7-B71B-BC386939B71D}"/>
              </a:ext>
            </a:extLst>
          </p:cNvPr>
          <p:cNvCxnSpPr>
            <a:cxnSpLocks/>
            <a:stCxn id="49" idx="2"/>
            <a:endCxn id="4" idx="0"/>
          </p:cNvCxnSpPr>
          <p:nvPr/>
        </p:nvCxnSpPr>
        <p:spPr>
          <a:xfrm>
            <a:off x="3212644" y="165997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: zaokrąglone rogi 48">
            <a:extLst>
              <a:ext uri="{FF2B5EF4-FFF2-40B4-BE49-F238E27FC236}">
                <a16:creationId xmlns:a16="http://schemas.microsoft.com/office/drawing/2014/main" id="{FEB38428-6376-F0B3-663F-9D8D3737B036}"/>
              </a:ext>
            </a:extLst>
          </p:cNvPr>
          <p:cNvSpPr/>
          <p:nvPr/>
        </p:nvSpPr>
        <p:spPr>
          <a:xfrm>
            <a:off x="2733029" y="129138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0" name="Prostokąt: zaokrąglone rogi 49">
            <a:extLst>
              <a:ext uri="{FF2B5EF4-FFF2-40B4-BE49-F238E27FC236}">
                <a16:creationId xmlns:a16="http://schemas.microsoft.com/office/drawing/2014/main" id="{D3D75C77-1320-1303-8BC0-A9A3F8CDF39A}"/>
              </a:ext>
            </a:extLst>
          </p:cNvPr>
          <p:cNvSpPr/>
          <p:nvPr/>
        </p:nvSpPr>
        <p:spPr>
          <a:xfrm>
            <a:off x="155920" y="587690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1" name="Równoległobok 50">
            <a:extLst>
              <a:ext uri="{FF2B5EF4-FFF2-40B4-BE49-F238E27FC236}">
                <a16:creationId xmlns:a16="http://schemas.microsoft.com/office/drawing/2014/main" id="{F452C1A3-FD00-DFB4-9DFF-59D7DA9052ED}"/>
              </a:ext>
            </a:extLst>
          </p:cNvPr>
          <p:cNvSpPr/>
          <p:nvPr/>
        </p:nvSpPr>
        <p:spPr>
          <a:xfrm>
            <a:off x="155920" y="5245788"/>
            <a:ext cx="90442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2" name="Łącznik prosty 51">
            <a:extLst>
              <a:ext uri="{FF2B5EF4-FFF2-40B4-BE49-F238E27FC236}">
                <a16:creationId xmlns:a16="http://schemas.microsoft.com/office/drawing/2014/main" id="{C726B3D8-7688-C8A3-92B8-969D3067CCCB}"/>
              </a:ext>
            </a:extLst>
          </p:cNvPr>
          <p:cNvCxnSpPr>
            <a:cxnSpLocks/>
          </p:cNvCxnSpPr>
          <p:nvPr/>
        </p:nvCxnSpPr>
        <p:spPr>
          <a:xfrm flipH="1">
            <a:off x="849367" y="524578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>
            <a:extLst>
              <a:ext uri="{FF2B5EF4-FFF2-40B4-BE49-F238E27FC236}">
                <a16:creationId xmlns:a16="http://schemas.microsoft.com/office/drawing/2014/main" id="{2194621E-E81D-D5A2-D86A-29FFD9B3833C}"/>
              </a:ext>
            </a:extLst>
          </p:cNvPr>
          <p:cNvSpPr/>
          <p:nvPr/>
        </p:nvSpPr>
        <p:spPr>
          <a:xfrm>
            <a:off x="2399424" y="244703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id="{52DD275B-CA87-28F4-0BBB-9FD26266AA07}"/>
              </a:ext>
            </a:extLst>
          </p:cNvPr>
          <p:cNvCxnSpPr>
            <a:cxnSpLocks/>
          </p:cNvCxnSpPr>
          <p:nvPr/>
        </p:nvCxnSpPr>
        <p:spPr>
          <a:xfrm>
            <a:off x="3203818" y="295305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/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blipFill>
                <a:blip r:embed="rId4"/>
                <a:stretch>
                  <a:fillRect l="-1661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Łącznik: łamany 55">
            <a:extLst>
              <a:ext uri="{FF2B5EF4-FFF2-40B4-BE49-F238E27FC236}">
                <a16:creationId xmlns:a16="http://schemas.microsoft.com/office/drawing/2014/main" id="{A1325BAD-055A-AF31-0607-CA06E2315BEE}"/>
              </a:ext>
            </a:extLst>
          </p:cNvPr>
          <p:cNvCxnSpPr>
            <a:cxnSpLocks/>
          </p:cNvCxnSpPr>
          <p:nvPr/>
        </p:nvCxnSpPr>
        <p:spPr>
          <a:xfrm rot="10800000">
            <a:off x="3208221" y="3069078"/>
            <a:ext cx="3797183" cy="3110007"/>
          </a:xfrm>
          <a:prstGeom prst="bentConnector3">
            <a:avLst>
              <a:gd name="adj1" fmla="val 2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ównoległobok 56">
            <a:extLst>
              <a:ext uri="{FF2B5EF4-FFF2-40B4-BE49-F238E27FC236}">
                <a16:creationId xmlns:a16="http://schemas.microsoft.com/office/drawing/2014/main" id="{4F44E65E-9178-47B1-B0DF-C7B0C73C98E7}"/>
              </a:ext>
            </a:extLst>
          </p:cNvPr>
          <p:cNvSpPr/>
          <p:nvPr/>
        </p:nvSpPr>
        <p:spPr>
          <a:xfrm>
            <a:off x="4430993" y="375722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C7533545-2A44-11D6-B59D-0CA07FA1AE41}"/>
              </a:ext>
            </a:extLst>
          </p:cNvPr>
          <p:cNvCxnSpPr>
            <a:cxnSpLocks/>
          </p:cNvCxnSpPr>
          <p:nvPr/>
        </p:nvCxnSpPr>
        <p:spPr>
          <a:xfrm flipH="1">
            <a:off x="4528774" y="375525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93AB19AE-D8A4-126D-2329-8AE4CD98BB82}"/>
              </a:ext>
            </a:extLst>
          </p:cNvPr>
          <p:cNvCxnSpPr>
            <a:cxnSpLocks/>
          </p:cNvCxnSpPr>
          <p:nvPr/>
        </p:nvCxnSpPr>
        <p:spPr>
          <a:xfrm>
            <a:off x="4860146" y="4065311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Sześciokąt 59">
            <a:extLst>
              <a:ext uri="{FF2B5EF4-FFF2-40B4-BE49-F238E27FC236}">
                <a16:creationId xmlns:a16="http://schemas.microsoft.com/office/drawing/2014/main" id="{EAC67FC1-7376-C562-8824-A776E1AB90FA}"/>
              </a:ext>
            </a:extLst>
          </p:cNvPr>
          <p:cNvSpPr/>
          <p:nvPr/>
        </p:nvSpPr>
        <p:spPr>
          <a:xfrm>
            <a:off x="4039674" y="42937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1" name="Prostokąt 60">
            <a:extLst>
              <a:ext uri="{FF2B5EF4-FFF2-40B4-BE49-F238E27FC236}">
                <a16:creationId xmlns:a16="http://schemas.microsoft.com/office/drawing/2014/main" id="{60C2C280-BE82-264E-EA8E-BDE2125BD1DF}"/>
              </a:ext>
            </a:extLst>
          </p:cNvPr>
          <p:cNvSpPr/>
          <p:nvPr/>
        </p:nvSpPr>
        <p:spPr>
          <a:xfrm>
            <a:off x="5107926" y="5675827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4A5F2609-6C2F-B72E-CDE6-477496C089F1}"/>
              </a:ext>
            </a:extLst>
          </p:cNvPr>
          <p:cNvCxnSpPr>
            <a:cxnSpLocks/>
          </p:cNvCxnSpPr>
          <p:nvPr/>
        </p:nvCxnSpPr>
        <p:spPr>
          <a:xfrm>
            <a:off x="6016118" y="5421896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FFA5AE21-B61A-E281-0FE7-C3DD321002A6}"/>
              </a:ext>
            </a:extLst>
          </p:cNvPr>
          <p:cNvCxnSpPr>
            <a:cxnSpLocks/>
            <a:endCxn id="55" idx="0"/>
          </p:cNvCxnSpPr>
          <p:nvPr/>
        </p:nvCxnSpPr>
        <p:spPr>
          <a:xfrm rot="16200000" flipH="1">
            <a:off x="5645401" y="4603525"/>
            <a:ext cx="422764" cy="321849"/>
          </a:xfrm>
          <a:prstGeom prst="bentConnector3">
            <a:avLst>
              <a:gd name="adj1" fmla="val -227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150F0B8B-209B-346C-D0A8-487AED3579E3}"/>
              </a:ext>
            </a:extLst>
          </p:cNvPr>
          <p:cNvSpPr txBox="1"/>
          <p:nvPr/>
        </p:nvSpPr>
        <p:spPr>
          <a:xfrm>
            <a:off x="5651972" y="422544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4811C1AB-A994-5E89-E997-C1B825963C13}"/>
              </a:ext>
            </a:extLst>
          </p:cNvPr>
          <p:cNvSpPr txBox="1"/>
          <p:nvPr/>
        </p:nvSpPr>
        <p:spPr>
          <a:xfrm>
            <a:off x="3772370" y="422689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B0BA8519-7DE0-492A-47F3-EF1049C86263}"/>
              </a:ext>
            </a:extLst>
          </p:cNvPr>
          <p:cNvCxnSpPr>
            <a:cxnSpLocks/>
          </p:cNvCxnSpPr>
          <p:nvPr/>
        </p:nvCxnSpPr>
        <p:spPr>
          <a:xfrm>
            <a:off x="6103591" y="6042290"/>
            <a:ext cx="901812" cy="136794"/>
          </a:xfrm>
          <a:prstGeom prst="bentConnector3">
            <a:avLst>
              <a:gd name="adj1" fmla="val -91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30E4E9D9-666E-B7BF-F853-21B01121D02D}"/>
              </a:ext>
            </a:extLst>
          </p:cNvPr>
          <p:cNvCxnSpPr>
            <a:cxnSpLocks/>
          </p:cNvCxnSpPr>
          <p:nvPr/>
        </p:nvCxnSpPr>
        <p:spPr>
          <a:xfrm>
            <a:off x="552966" y="564200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ównoległobok 67">
            <a:extLst>
              <a:ext uri="{FF2B5EF4-FFF2-40B4-BE49-F238E27FC236}">
                <a16:creationId xmlns:a16="http://schemas.microsoft.com/office/drawing/2014/main" id="{7057F018-2384-3294-03FE-B30C6133AB25}"/>
              </a:ext>
            </a:extLst>
          </p:cNvPr>
          <p:cNvSpPr/>
          <p:nvPr/>
        </p:nvSpPr>
        <p:spPr>
          <a:xfrm>
            <a:off x="2485494" y="5194629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69" name="Łącznik prosty 68">
            <a:extLst>
              <a:ext uri="{FF2B5EF4-FFF2-40B4-BE49-F238E27FC236}">
                <a16:creationId xmlns:a16="http://schemas.microsoft.com/office/drawing/2014/main" id="{05AC30E6-1057-8DF6-44C1-FE7212118B4A}"/>
              </a:ext>
            </a:extLst>
          </p:cNvPr>
          <p:cNvCxnSpPr>
            <a:cxnSpLocks/>
          </p:cNvCxnSpPr>
          <p:nvPr/>
        </p:nvCxnSpPr>
        <p:spPr>
          <a:xfrm flipH="1">
            <a:off x="4528774" y="5194627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3809433A-0433-3D48-8F0A-6241F0FD14FB}"/>
              </a:ext>
            </a:extLst>
          </p:cNvPr>
          <p:cNvCxnSpPr>
            <a:cxnSpLocks/>
            <a:stCxn id="68" idx="4"/>
          </p:cNvCxnSpPr>
          <p:nvPr/>
        </p:nvCxnSpPr>
        <p:spPr>
          <a:xfrm rot="16200000" flipH="1">
            <a:off x="4660506" y="4823471"/>
            <a:ext cx="358165" cy="23530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B64E7F53-AFB2-6217-736C-44AABD71A88B}"/>
              </a:ext>
            </a:extLst>
          </p:cNvPr>
          <p:cNvCxnSpPr>
            <a:cxnSpLocks/>
            <a:endCxn id="68" idx="0"/>
          </p:cNvCxnSpPr>
          <p:nvPr/>
        </p:nvCxnSpPr>
        <p:spPr>
          <a:xfrm rot="5400000">
            <a:off x="3533710" y="4682417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/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blipFill>
                <a:blip r:embed="rId5"/>
                <a:stretch>
                  <a:fillRect l="-3911" b="-253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BE2FCB71-E3D2-3E8D-6C0B-29543DE1B8BF}"/>
              </a:ext>
            </a:extLst>
          </p:cNvPr>
          <p:cNvCxnSpPr>
            <a:cxnSpLocks/>
          </p:cNvCxnSpPr>
          <p:nvPr/>
        </p:nvCxnSpPr>
        <p:spPr>
          <a:xfrm>
            <a:off x="552967" y="4938739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Sześciokąt 73">
            <a:extLst>
              <a:ext uri="{FF2B5EF4-FFF2-40B4-BE49-F238E27FC236}">
                <a16:creationId xmlns:a16="http://schemas.microsoft.com/office/drawing/2014/main" id="{FC8B75FD-4CC5-FEBE-4673-371C8D0013C2}"/>
              </a:ext>
            </a:extLst>
          </p:cNvPr>
          <p:cNvSpPr/>
          <p:nvPr/>
        </p:nvSpPr>
        <p:spPr>
          <a:xfrm>
            <a:off x="941363" y="3726054"/>
            <a:ext cx="1149121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&lt; 0</a:t>
            </a:r>
          </a:p>
        </p:txBody>
      </p:sp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64F2E4CE-35E8-D7FB-8703-CBB61987983A}"/>
              </a:ext>
            </a:extLst>
          </p:cNvPr>
          <p:cNvCxnSpPr>
            <a:cxnSpLocks/>
            <a:endCxn id="76" idx="0"/>
          </p:cNvCxnSpPr>
          <p:nvPr/>
        </p:nvCxnSpPr>
        <p:spPr>
          <a:xfrm rot="16200000" flipH="1">
            <a:off x="1948170" y="4118504"/>
            <a:ext cx="510132" cy="231458"/>
          </a:xfrm>
          <a:prstGeom prst="bentConnector3">
            <a:avLst>
              <a:gd name="adj1" fmla="val 22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35914E26-99C7-5366-DE7E-8F43215663D1}"/>
              </a:ext>
            </a:extLst>
          </p:cNvPr>
          <p:cNvSpPr/>
          <p:nvPr/>
        </p:nvSpPr>
        <p:spPr>
          <a:xfrm>
            <a:off x="1403388" y="4489299"/>
            <a:ext cx="183115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18D5111F-E226-17BD-D38F-31663A6AE2F1}"/>
              </a:ext>
            </a:extLst>
          </p:cNvPr>
          <p:cNvCxnSpPr>
            <a:cxnSpLocks/>
          </p:cNvCxnSpPr>
          <p:nvPr/>
        </p:nvCxnSpPr>
        <p:spPr>
          <a:xfrm flipH="1">
            <a:off x="3012601" y="448929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: łamany 77">
            <a:extLst>
              <a:ext uri="{FF2B5EF4-FFF2-40B4-BE49-F238E27FC236}">
                <a16:creationId xmlns:a16="http://schemas.microsoft.com/office/drawing/2014/main" id="{231CC8D9-E9A3-CDA9-4120-12DAE9DE90CD}"/>
              </a:ext>
            </a:extLst>
          </p:cNvPr>
          <p:cNvCxnSpPr>
            <a:cxnSpLocks/>
            <a:stCxn id="74" idx="3"/>
            <a:endCxn id="72" idx="0"/>
          </p:cNvCxnSpPr>
          <p:nvPr/>
        </p:nvCxnSpPr>
        <p:spPr>
          <a:xfrm rot="10800000" flipV="1">
            <a:off x="622293" y="3990492"/>
            <a:ext cx="319070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: łamany 78">
            <a:extLst>
              <a:ext uri="{FF2B5EF4-FFF2-40B4-BE49-F238E27FC236}">
                <a16:creationId xmlns:a16="http://schemas.microsoft.com/office/drawing/2014/main" id="{5387586C-DF23-4D87-44CA-D29B6A24CF12}"/>
              </a:ext>
            </a:extLst>
          </p:cNvPr>
          <p:cNvCxnSpPr>
            <a:cxnSpLocks/>
            <a:stCxn id="76" idx="4"/>
          </p:cNvCxnSpPr>
          <p:nvPr/>
        </p:nvCxnSpPr>
        <p:spPr>
          <a:xfrm rot="5400000">
            <a:off x="1016392" y="4428981"/>
            <a:ext cx="840676" cy="17644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F350A340-C9C6-9647-1B4A-517D884DB7A7}"/>
              </a:ext>
            </a:extLst>
          </p:cNvPr>
          <p:cNvSpPr txBox="1"/>
          <p:nvPr/>
        </p:nvSpPr>
        <p:spPr>
          <a:xfrm>
            <a:off x="2025293" y="368994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CD5DAA57-9D6F-295F-C39B-D23DC2CBC506}"/>
              </a:ext>
            </a:extLst>
          </p:cNvPr>
          <p:cNvSpPr txBox="1"/>
          <p:nvPr/>
        </p:nvSpPr>
        <p:spPr>
          <a:xfrm>
            <a:off x="635323" y="36856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301837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" grpId="0" animBg="1"/>
      <p:bldP spid="43" grpId="0" animBg="1"/>
      <p:bldP spid="46" grpId="0"/>
      <p:bldP spid="47" grpId="0"/>
      <p:bldP spid="49" grpId="0" animBg="1"/>
      <p:bldP spid="50" grpId="0" animBg="1"/>
      <p:bldP spid="51" grpId="0" animBg="1"/>
      <p:bldP spid="53" grpId="0" animBg="1"/>
      <p:bldP spid="55" grpId="0" animBg="1"/>
      <p:bldP spid="57" grpId="0" animBg="1"/>
      <p:bldP spid="60" grpId="0" animBg="1"/>
      <p:bldP spid="61" grpId="0" animBg="1"/>
      <p:bldP spid="64" grpId="0"/>
      <p:bldP spid="65" grpId="0"/>
      <p:bldP spid="68" grpId="0" animBg="1"/>
      <p:bldP spid="72" grpId="0" animBg="1"/>
      <p:bldP spid="74" grpId="0" animBg="1"/>
      <p:bldP spid="76" grpId="0" animBg="1"/>
      <p:bldP spid="80" grpId="0"/>
      <p:bldP spid="8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0E48AB0-58D3-41B2-86B7-1D195755476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Liczba doskonała – liczba naturalna, która jest sumą wszystkich swych dzielników właściwych.</a:t>
            </a:r>
          </a:p>
          <a:p>
            <a:endParaRPr lang="pl-PL" dirty="0"/>
          </a:p>
          <a:p>
            <a:r>
              <a:rPr lang="pl-PL" dirty="0"/>
              <a:t>Dzielnik właściwy – liczba, która dzieli daną liczbę bez reszty i jest od niej mniejsza.</a:t>
            </a:r>
          </a:p>
        </p:txBody>
      </p:sp>
    </p:spTree>
    <p:extLst>
      <p:ext uri="{BB962C8B-B14F-4D97-AF65-F5344CB8AC3E}">
        <p14:creationId xmlns:p14="http://schemas.microsoft.com/office/powerpoint/2010/main" val="4126549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5494382" y="1862916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5574724" y="1866249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b="0" i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4289052" y="2723160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6744073" y="271883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6676567" y="241042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4835910" y="24000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5940522" y="1625982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5460907" y="125739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4767174" y="581310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711625" y="4831895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4566396" y="4831895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5940520" y="214794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7604469" y="3601682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7604469" y="349093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8347627" y="50059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8117069" y="3873884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7712040" y="4471063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7712041" y="5478833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8055176" y="356457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6872817" y="355900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6912735" y="2962055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7823174" y="4297313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4673862" y="4222991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5753424" y="4831649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7422423" y="4831649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8331973" y="5629747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9120373" y="4659464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9451160" y="5361123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48571" y="3873881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9466813" y="5984965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endCxn id="47" idx="1"/>
          </p:cNvCxnSpPr>
          <p:nvPr/>
        </p:nvCxnSpPr>
        <p:spPr>
          <a:xfrm rot="16200000" flipH="1">
            <a:off x="6360190" y="4430490"/>
            <a:ext cx="450460" cy="351858"/>
          </a:xfrm>
          <a:prstGeom prst="bentConnector3">
            <a:avLst>
              <a:gd name="adj1" fmla="val 94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74533" y="4392781"/>
            <a:ext cx="899329" cy="4404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5675360" y="4777324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3871347" y="5233296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3695842" y="3200034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4635823" y="3200034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2380782" y="3795101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2574202" y="5674005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9199838" y="414966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6325894" y="406717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4397080" y="4077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7580865" y="415517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13884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8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25" grpId="0" animBg="1"/>
      <p:bldP spid="25" grpId="1" animBg="1"/>
      <p:bldP spid="26" grpId="0" animBg="1"/>
      <p:bldP spid="26" grpId="1" animBg="1"/>
      <p:bldP spid="32" grpId="0"/>
      <p:bldP spid="32" grpId="1"/>
      <p:bldP spid="33" grpId="0"/>
      <p:bldP spid="33" grpId="1"/>
      <p:bldP spid="34" grpId="0" animBg="1"/>
      <p:bldP spid="34" grpId="1" animBg="1"/>
      <p:bldP spid="39" grpId="0" animBg="1"/>
      <p:bldP spid="39" grpId="1" animBg="1"/>
      <p:bldP spid="43" grpId="0" animBg="1"/>
      <p:bldP spid="43" grpId="1" animBg="1"/>
      <p:bldP spid="47" grpId="0" animBg="1"/>
      <p:bldP spid="47" grpId="1" animBg="1"/>
      <p:bldP spid="65" grpId="0" animBg="1"/>
      <p:bldP spid="65" grpId="1" animBg="1"/>
      <p:bldP spid="131" grpId="0" animBg="1"/>
      <p:bldP spid="131" grpId="1" animBg="1"/>
      <p:bldP spid="144" grpId="0"/>
      <p:bldP spid="144" grpId="1"/>
      <p:bldP spid="145" grpId="0"/>
      <p:bldP spid="145" grpId="1"/>
      <p:bldP spid="146" grpId="0"/>
      <p:bldP spid="146" grpId="1"/>
      <p:bldP spid="148" grpId="0"/>
      <p:bldP spid="148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5659552" y="3892342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597659" y="358303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415300" y="357745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91054" y="3892339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62528" y="41034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61500" y="408888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60" name="Prostokąt 159">
            <a:extLst>
              <a:ext uri="{FF2B5EF4-FFF2-40B4-BE49-F238E27FC236}">
                <a16:creationId xmlns:a16="http://schemas.microsoft.com/office/drawing/2014/main" id="{2A8A30D0-2AD8-416C-A3BB-F47A5B976875}"/>
              </a:ext>
            </a:extLst>
          </p:cNvPr>
          <p:cNvSpPr/>
          <p:nvPr/>
        </p:nvSpPr>
        <p:spPr>
          <a:xfrm>
            <a:off x="4449573" y="3660302"/>
            <a:ext cx="1453052" cy="505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61" name="Łącznik prosty ze strzałką 160">
            <a:extLst>
              <a:ext uri="{FF2B5EF4-FFF2-40B4-BE49-F238E27FC236}">
                <a16:creationId xmlns:a16="http://schemas.microsoft.com/office/drawing/2014/main" id="{00099651-865C-4A4C-9FB3-F9204C209E56}"/>
              </a:ext>
            </a:extLst>
          </p:cNvPr>
          <p:cNvCxnSpPr>
            <a:cxnSpLocks/>
          </p:cNvCxnSpPr>
          <p:nvPr/>
        </p:nvCxnSpPr>
        <p:spPr>
          <a:xfrm flipV="1">
            <a:off x="5898881" y="2632581"/>
            <a:ext cx="2330502" cy="9921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Zauważmy, że liczby większe niż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x</m:t>
                        </m:r>
                      </m:num>
                      <m:den>
                        <m: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800" b="0" i="0" dirty="0">
                    <a:solidFill>
                      <a:schemeClr val="tx1"/>
                    </a:solidFill>
                    <a:effectLst/>
                    <a:ea typeface="Cambria" panose="02040503050406030204" pitchFamily="18" charset="0"/>
                  </a:rPr>
                  <a:t> </a:t>
                </a: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nie mogą być dzielnikami właściwymi liczby x.</a:t>
                </a:r>
              </a:p>
              <a:p>
                <a:pPr marL="0" indent="0">
                  <a:buNone/>
                </a:pPr>
                <a:endParaRPr lang="pl-PL" dirty="0">
                  <a:solidFill>
                    <a:srgbClr val="000000"/>
                  </a:solidFill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  <a:blipFill>
                <a:blip r:embed="rId4"/>
                <a:stretch>
                  <a:fillRect l="-2683" t="-8582" r="-74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pole tekstowe 60">
            <a:extLst>
              <a:ext uri="{FF2B5EF4-FFF2-40B4-BE49-F238E27FC236}">
                <a16:creationId xmlns:a16="http://schemas.microsoft.com/office/drawing/2014/main" id="{6F4C1288-C473-4FF4-8FE4-B02E53982FE7}"/>
              </a:ext>
            </a:extLst>
          </p:cNvPr>
          <p:cNvSpPr txBox="1"/>
          <p:nvPr/>
        </p:nvSpPr>
        <p:spPr>
          <a:xfrm>
            <a:off x="8317587" y="2735079"/>
            <a:ext cx="386807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Algorytm można więc zoptymalizować zapisując ten warunek inaczej.</a:t>
            </a:r>
          </a:p>
        </p:txBody>
      </p:sp>
    </p:spTree>
    <p:extLst>
      <p:ext uri="{BB962C8B-B14F-4D97-AF65-F5344CB8AC3E}">
        <p14:creationId xmlns:p14="http://schemas.microsoft.com/office/powerpoint/2010/main" val="1656615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25" grpId="0" animBg="1"/>
      <p:bldP spid="26" grpId="0" animBg="1"/>
      <p:bldP spid="32" grpId="0"/>
      <p:bldP spid="33" grpId="0"/>
      <p:bldP spid="34" grpId="0" animBg="1"/>
      <p:bldP spid="39" grpId="0" animBg="1"/>
      <p:bldP spid="43" grpId="0" animBg="1"/>
      <p:bldP spid="47" grpId="0" animBg="1"/>
      <p:bldP spid="65" grpId="0" animBg="1"/>
      <p:bldP spid="131" grpId="0" animBg="1"/>
      <p:bldP spid="144" grpId="0"/>
      <p:bldP spid="145" grpId="0"/>
      <p:bldP spid="146" grpId="0"/>
      <p:bldP spid="148" grpId="0"/>
      <p:bldP spid="160" grpId="0" animBg="1"/>
      <p:bldP spid="162" grpId="0" build="p"/>
      <p:bldP spid="6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 – wersja zoptymalizowana.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56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b="0" i="0" dirty="0">
                    <a:solidFill>
                      <a:srgbClr val="4D515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i</m:t>
                    </m:r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blipFill>
                <a:blip r:embed="rId4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  <a:stCxn id="25" idx="0"/>
          </p:cNvCxnSpPr>
          <p:nvPr/>
        </p:nvCxnSpPr>
        <p:spPr>
          <a:xfrm>
            <a:off x="5765208" y="3973305"/>
            <a:ext cx="330792" cy="3424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655247" y="366030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331357" y="36604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  <a:stCxn id="25" idx="3"/>
          </p:cNvCxnSpPr>
          <p:nvPr/>
        </p:nvCxnSpPr>
        <p:spPr>
          <a:xfrm rot="10800000" flipV="1">
            <a:off x="3062418" y="3973305"/>
            <a:ext cx="1515470" cy="271042"/>
          </a:xfrm>
          <a:prstGeom prst="bentConnector3">
            <a:avLst>
              <a:gd name="adj1" fmla="val 9994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52908" y="410087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75418" y="409828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54" name="Tabela 12">
            <a:extLst>
              <a:ext uri="{FF2B5EF4-FFF2-40B4-BE49-F238E27FC236}">
                <a16:creationId xmlns:a16="http://schemas.microsoft.com/office/drawing/2014/main" id="{5C0D7BB1-0BED-4777-8704-064790A85CA6}"/>
              </a:ext>
            </a:extLst>
          </p:cNvPr>
          <p:cNvGraphicFramePr>
            <a:graphicFrameLocks noGrp="1"/>
          </p:cNvGraphicFramePr>
          <p:nvPr/>
        </p:nvGraphicFramePr>
        <p:xfrm>
          <a:off x="8501941" y="1190549"/>
          <a:ext cx="3573375" cy="49628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111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7132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76869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1205069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282327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6616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8831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61098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1312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doskonała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631212"/>
                  </a:ext>
                </a:extLst>
              </a:tr>
            </a:tbl>
          </a:graphicData>
        </a:graphic>
      </p:graphicFrame>
      <p:sp>
        <p:nvSpPr>
          <p:cNvPr id="55" name="pole tekstowe 54">
            <a:extLst>
              <a:ext uri="{FF2B5EF4-FFF2-40B4-BE49-F238E27FC236}">
                <a16:creationId xmlns:a16="http://schemas.microsoft.com/office/drawing/2014/main" id="{530B3E01-4E08-4156-AB90-F1E6D55A48E9}"/>
              </a:ext>
            </a:extLst>
          </p:cNvPr>
          <p:cNvSpPr txBox="1"/>
          <p:nvPr/>
        </p:nvSpPr>
        <p:spPr>
          <a:xfrm>
            <a:off x="4680943" y="1189366"/>
            <a:ext cx="390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[28]</a:t>
            </a:r>
          </a:p>
        </p:txBody>
      </p:sp>
      <p:sp>
        <p:nvSpPr>
          <p:cNvPr id="66" name="Prostokąt 65">
            <a:extLst>
              <a:ext uri="{FF2B5EF4-FFF2-40B4-BE49-F238E27FC236}">
                <a16:creationId xmlns:a16="http://schemas.microsoft.com/office/drawing/2014/main" id="{BE97640F-D73F-40AB-A7A6-7E0D8CD8FEC8}"/>
              </a:ext>
            </a:extLst>
          </p:cNvPr>
          <p:cNvSpPr/>
          <p:nvPr/>
        </p:nvSpPr>
        <p:spPr>
          <a:xfrm>
            <a:off x="4377471" y="3666160"/>
            <a:ext cx="1515471" cy="5601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4949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A1AF99-2284-49C4-8B0D-A6C76375C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13. Co wypisze algorytm, jeśli na wejście podane zostaną liczby [-1, 1, 3, 5, 5]? Narysuj tabelę pamięci.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604C03E-66C3-499E-B8E4-406562C14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57</a:t>
            </a:fld>
            <a:endParaRPr lang="pl-PL" dirty="0"/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50382AC8-492C-4AF4-81E8-4283815661B4}"/>
              </a:ext>
            </a:extLst>
          </p:cNvPr>
          <p:cNvSpPr/>
          <p:nvPr/>
        </p:nvSpPr>
        <p:spPr>
          <a:xfrm>
            <a:off x="3027193" y="1918997"/>
            <a:ext cx="892280" cy="30503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686535AA-9908-461D-89E1-F12C93939256}"/>
              </a:ext>
            </a:extLst>
          </p:cNvPr>
          <p:cNvCxnSpPr>
            <a:cxnSpLocks/>
          </p:cNvCxnSpPr>
          <p:nvPr/>
        </p:nvCxnSpPr>
        <p:spPr>
          <a:xfrm flipH="1">
            <a:off x="3107536" y="1922330"/>
            <a:ext cx="85677" cy="2940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D5F48B69-FEA2-4871-8DBA-F78C2A494EA7}"/>
              </a:ext>
            </a:extLst>
          </p:cNvPr>
          <p:cNvCxnSpPr>
            <a:cxnSpLocks/>
            <a:stCxn id="7" idx="4"/>
            <a:endCxn id="20" idx="0"/>
          </p:cNvCxnSpPr>
          <p:nvPr/>
        </p:nvCxnSpPr>
        <p:spPr>
          <a:xfrm>
            <a:off x="3473333" y="2224035"/>
            <a:ext cx="2" cy="245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Sześciokąt 9">
                <a:extLst>
                  <a:ext uri="{FF2B5EF4-FFF2-40B4-BE49-F238E27FC236}">
                    <a16:creationId xmlns:a16="http://schemas.microsoft.com/office/drawing/2014/main" id="{5335A32B-183A-4EA5-BC52-8748FE70A741}"/>
                  </a:ext>
                </a:extLst>
              </p:cNvPr>
              <p:cNvSpPr/>
              <p:nvPr/>
            </p:nvSpPr>
            <p:spPr>
              <a:xfrm>
                <a:off x="2630371" y="3284984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pl-PL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Sześciokąt 9">
                <a:extLst>
                  <a:ext uri="{FF2B5EF4-FFF2-40B4-BE49-F238E27FC236}">
                    <a16:creationId xmlns:a16="http://schemas.microsoft.com/office/drawing/2014/main" id="{5335A32B-183A-4EA5-BC52-8748FE70A7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3284984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B6176988-3E61-4499-9037-83C34F822D5F}"/>
              </a:ext>
            </a:extLst>
          </p:cNvPr>
          <p:cNvCxnSpPr>
            <a:cxnSpLocks/>
            <a:stCxn id="10" idx="3"/>
            <a:endCxn id="50" idx="0"/>
          </p:cNvCxnSpPr>
          <p:nvPr/>
        </p:nvCxnSpPr>
        <p:spPr>
          <a:xfrm rot="10800000" flipV="1">
            <a:off x="2126135" y="3549422"/>
            <a:ext cx="504237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20C01833-4CE8-482C-8E55-34874D613F61}"/>
              </a:ext>
            </a:extLst>
          </p:cNvPr>
          <p:cNvCxnSpPr>
            <a:cxnSpLocks/>
            <a:stCxn id="10" idx="0"/>
            <a:endCxn id="25" idx="0"/>
          </p:cNvCxnSpPr>
          <p:nvPr/>
        </p:nvCxnSpPr>
        <p:spPr>
          <a:xfrm>
            <a:off x="4286556" y="3549422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984A28F-70A9-482C-99F8-5FC10BC9E24F}"/>
              </a:ext>
            </a:extLst>
          </p:cNvPr>
          <p:cNvSpPr txBox="1"/>
          <p:nvPr/>
        </p:nvSpPr>
        <p:spPr>
          <a:xfrm>
            <a:off x="4219050" y="324101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78D19EA-6CAD-4052-AB8E-9C61E456F624}"/>
              </a:ext>
            </a:extLst>
          </p:cNvPr>
          <p:cNvSpPr txBox="1"/>
          <p:nvPr/>
        </p:nvSpPr>
        <p:spPr>
          <a:xfrm>
            <a:off x="2378393" y="32306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828F497C-AA26-425B-8566-29F255E7EDB1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3473333" y="168206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CF607BE9-4818-4379-AA07-393FE67BCE0E}"/>
              </a:ext>
            </a:extLst>
          </p:cNvPr>
          <p:cNvSpPr/>
          <p:nvPr/>
        </p:nvSpPr>
        <p:spPr>
          <a:xfrm>
            <a:off x="2993718" y="131347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83A315C3-D750-46A9-962D-8B440C5A305B}"/>
              </a:ext>
            </a:extLst>
          </p:cNvPr>
          <p:cNvSpPr/>
          <p:nvPr/>
        </p:nvSpPr>
        <p:spPr>
          <a:xfrm>
            <a:off x="1664691" y="506237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AB8C824C-6806-4345-AA2C-223D5384ADA4}"/>
              </a:ext>
            </a:extLst>
          </p:cNvPr>
          <p:cNvSpPr/>
          <p:nvPr/>
        </p:nvSpPr>
        <p:spPr>
          <a:xfrm>
            <a:off x="2660113" y="2469129"/>
            <a:ext cx="1626443" cy="5288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 3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 = 0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55F7CCAE-8403-47F3-A372-7BB81E0A300A}"/>
              </a:ext>
            </a:extLst>
          </p:cNvPr>
          <p:cNvCxnSpPr>
            <a:cxnSpLocks/>
          </p:cNvCxnSpPr>
          <p:nvPr/>
        </p:nvCxnSpPr>
        <p:spPr>
          <a:xfrm>
            <a:off x="3473333" y="29980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9906E0FD-C5AA-4A8D-BF0D-3AA0A1AEFEEC}"/>
              </a:ext>
            </a:extLst>
          </p:cNvPr>
          <p:cNvSpPr/>
          <p:nvPr/>
        </p:nvSpPr>
        <p:spPr>
          <a:xfrm>
            <a:off x="4648538" y="4348303"/>
            <a:ext cx="10667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 x  + 1</a:t>
            </a:r>
          </a:p>
        </p:txBody>
      </p: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F17C949-B104-4AB6-9BFE-A151D8CDAAE7}"/>
              </a:ext>
            </a:extLst>
          </p:cNvPr>
          <p:cNvCxnSpPr>
            <a:cxnSpLocks/>
          </p:cNvCxnSpPr>
          <p:nvPr/>
        </p:nvCxnSpPr>
        <p:spPr>
          <a:xfrm rot="10800000">
            <a:off x="3473331" y="3102247"/>
            <a:ext cx="2313935" cy="2304256"/>
          </a:xfrm>
          <a:prstGeom prst="bentConnector3">
            <a:avLst>
              <a:gd name="adj1" fmla="val -1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ównoległobok 24">
            <a:extLst>
              <a:ext uri="{FF2B5EF4-FFF2-40B4-BE49-F238E27FC236}">
                <a16:creationId xmlns:a16="http://schemas.microsoft.com/office/drawing/2014/main" id="{1201AF43-5CF4-4296-A78F-7F33F811FE88}"/>
              </a:ext>
            </a:extLst>
          </p:cNvPr>
          <p:cNvSpPr/>
          <p:nvPr/>
        </p:nvSpPr>
        <p:spPr>
          <a:xfrm>
            <a:off x="4710178" y="378270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 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870CB680-724D-4945-BCA1-734BAD24A327}"/>
              </a:ext>
            </a:extLst>
          </p:cNvPr>
          <p:cNvCxnSpPr>
            <a:cxnSpLocks/>
          </p:cNvCxnSpPr>
          <p:nvPr/>
        </p:nvCxnSpPr>
        <p:spPr>
          <a:xfrm flipH="1">
            <a:off x="4798805" y="377854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853A99E-B448-47C4-9BF2-FDF2AD2F51A2}"/>
              </a:ext>
            </a:extLst>
          </p:cNvPr>
          <p:cNvCxnSpPr>
            <a:cxnSpLocks/>
          </p:cNvCxnSpPr>
          <p:nvPr/>
        </p:nvCxnSpPr>
        <p:spPr>
          <a:xfrm>
            <a:off x="5139331" y="4090793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C511853-BDF7-4428-A4B8-BCA5F1E23BC3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5140240" y="4666724"/>
            <a:ext cx="6712" cy="35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E7B224DD-4387-460F-9E65-4ABB4BC55E5D}"/>
              </a:ext>
            </a:extLst>
          </p:cNvPr>
          <p:cNvCxnSpPr>
            <a:cxnSpLocks/>
            <a:stCxn id="43" idx="4"/>
          </p:cNvCxnSpPr>
          <p:nvPr/>
        </p:nvCxnSpPr>
        <p:spPr>
          <a:xfrm rot="16200000" flipH="1">
            <a:off x="5433683" y="5052921"/>
            <a:ext cx="66851" cy="64031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037EF3D0-B144-4CED-8576-35AEB54CE3DF}"/>
              </a:ext>
            </a:extLst>
          </p:cNvPr>
          <p:cNvCxnSpPr>
            <a:cxnSpLocks/>
            <a:stCxn id="62" idx="4"/>
          </p:cNvCxnSpPr>
          <p:nvPr/>
        </p:nvCxnSpPr>
        <p:spPr>
          <a:xfrm>
            <a:off x="2114585" y="4800650"/>
            <a:ext cx="2" cy="249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ównoległobok 42">
                <a:extLst>
                  <a:ext uri="{FF2B5EF4-FFF2-40B4-BE49-F238E27FC236}">
                    <a16:creationId xmlns:a16="http://schemas.microsoft.com/office/drawing/2014/main" id="{CC2DAB2A-3122-4603-8E4D-F92D7A5B900F}"/>
                  </a:ext>
                </a:extLst>
              </p:cNvPr>
              <p:cNvSpPr/>
              <p:nvPr/>
            </p:nvSpPr>
            <p:spPr>
              <a:xfrm>
                <a:off x="4692209" y="5018812"/>
                <a:ext cx="909485" cy="320840"/>
              </a:xfrm>
              <a:prstGeom prst="parallelogram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ównoległobok 42">
                <a:extLst>
                  <a:ext uri="{FF2B5EF4-FFF2-40B4-BE49-F238E27FC236}">
                    <a16:creationId xmlns:a16="http://schemas.microsoft.com/office/drawing/2014/main" id="{CC2DAB2A-3122-4603-8E4D-F92D7A5B90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209" y="5018812"/>
                <a:ext cx="909485" cy="320840"/>
              </a:xfrm>
              <a:prstGeom prst="parallelogram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9C767D04-B93E-4EBD-82F5-2B4A146F4B81}"/>
              </a:ext>
            </a:extLst>
          </p:cNvPr>
          <p:cNvCxnSpPr>
            <a:cxnSpLocks/>
          </p:cNvCxnSpPr>
          <p:nvPr/>
        </p:nvCxnSpPr>
        <p:spPr>
          <a:xfrm flipH="1">
            <a:off x="5426660" y="5027873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ównoległobok 49">
                <a:extLst>
                  <a:ext uri="{FF2B5EF4-FFF2-40B4-BE49-F238E27FC236}">
                    <a16:creationId xmlns:a16="http://schemas.microsoft.com/office/drawing/2014/main" id="{EE620504-2FE3-4614-A8BE-DDB5C19BCD3C}"/>
                  </a:ext>
                </a:extLst>
              </p:cNvPr>
              <p:cNvSpPr/>
              <p:nvPr/>
            </p:nvSpPr>
            <p:spPr>
              <a:xfrm>
                <a:off x="1671391" y="3953072"/>
                <a:ext cx="909485" cy="320840"/>
              </a:xfrm>
              <a:prstGeom prst="parallelogram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y</m:t>
                      </m:r>
                      <m: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0" name="Równoległobok 49">
                <a:extLst>
                  <a:ext uri="{FF2B5EF4-FFF2-40B4-BE49-F238E27FC236}">
                    <a16:creationId xmlns:a16="http://schemas.microsoft.com/office/drawing/2014/main" id="{EE620504-2FE3-4614-A8BE-DDB5C19BCD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391" y="3953072"/>
                <a:ext cx="909485" cy="320840"/>
              </a:xfrm>
              <a:prstGeom prst="parallelogram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Łącznik prosty 50">
            <a:extLst>
              <a:ext uri="{FF2B5EF4-FFF2-40B4-BE49-F238E27FC236}">
                <a16:creationId xmlns:a16="http://schemas.microsoft.com/office/drawing/2014/main" id="{6EF28B80-417D-414B-BAB0-6254B63E4235}"/>
              </a:ext>
            </a:extLst>
          </p:cNvPr>
          <p:cNvCxnSpPr>
            <a:cxnSpLocks/>
          </p:cNvCxnSpPr>
          <p:nvPr/>
        </p:nvCxnSpPr>
        <p:spPr>
          <a:xfrm flipH="1">
            <a:off x="2406410" y="3953071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ównoległobok 61">
            <a:extLst>
              <a:ext uri="{FF2B5EF4-FFF2-40B4-BE49-F238E27FC236}">
                <a16:creationId xmlns:a16="http://schemas.microsoft.com/office/drawing/2014/main" id="{0C14847F-CA99-4CE2-80B7-FBC04771EF5E}"/>
              </a:ext>
            </a:extLst>
          </p:cNvPr>
          <p:cNvSpPr/>
          <p:nvPr/>
        </p:nvSpPr>
        <p:spPr>
          <a:xfrm>
            <a:off x="1659842" y="4479810"/>
            <a:ext cx="909485" cy="32084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</a:t>
            </a:r>
          </a:p>
        </p:txBody>
      </p: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962F51A4-CE9C-4FAA-A6C8-9B239CC73881}"/>
              </a:ext>
            </a:extLst>
          </p:cNvPr>
          <p:cNvCxnSpPr>
            <a:cxnSpLocks/>
          </p:cNvCxnSpPr>
          <p:nvPr/>
        </p:nvCxnSpPr>
        <p:spPr>
          <a:xfrm flipH="1">
            <a:off x="2394960" y="4472514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945F19B1-E18F-4485-A759-D15A55C88711}"/>
              </a:ext>
            </a:extLst>
          </p:cNvPr>
          <p:cNvCxnSpPr>
            <a:cxnSpLocks/>
          </p:cNvCxnSpPr>
          <p:nvPr/>
        </p:nvCxnSpPr>
        <p:spPr>
          <a:xfrm flipH="1">
            <a:off x="2114587" y="4280014"/>
            <a:ext cx="5774" cy="193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8" name="Tabela 12">
            <a:extLst>
              <a:ext uri="{FF2B5EF4-FFF2-40B4-BE49-F238E27FC236}">
                <a16:creationId xmlns:a16="http://schemas.microsoft.com/office/drawing/2014/main" id="{F29659DF-65A4-4715-9FD6-DF875B36D4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660248"/>
              </p:ext>
            </p:extLst>
          </p:nvPr>
        </p:nvGraphicFramePr>
        <p:xfrm>
          <a:off x="7223667" y="1929678"/>
          <a:ext cx="2997182" cy="3147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533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623611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052966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A5F4434-86ED-F66B-2F99-F276232D1E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23648" y="5217945"/>
            <a:ext cx="3797219" cy="76482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pl-PL" dirty="0">
                <a:solidFill>
                  <a:srgbClr val="000000"/>
                </a:solidFill>
                <a:ea typeface="Cambria" panose="02040503050406030204" pitchFamily="18" charset="0"/>
              </a:rPr>
              <a:t>Odpowiedź:</a:t>
            </a:r>
          </a:p>
          <a:p>
            <a:pPr marL="0" indent="0">
              <a:buNone/>
            </a:pPr>
            <a:r>
              <a:rPr lang="pl-PL" u="sng" dirty="0">
                <a:solidFill>
                  <a:srgbClr val="000000"/>
                </a:solidFill>
                <a:ea typeface="Cambria" panose="02040503050406030204" pitchFamily="18" charset="0"/>
              </a:rPr>
              <a:t>Algorytm wypisze: -4 -5 -6 -7 1 5</a:t>
            </a:r>
            <a:endParaRPr lang="pl-PL" b="0" i="0" u="sng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9304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14.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58</a:t>
            </a:fld>
            <a:endParaRPr lang="pl-PL" dirty="0"/>
          </a:p>
        </p:txBody>
      </p:sp>
      <p:sp>
        <p:nvSpPr>
          <p:cNvPr id="62" name="Równoległobok 61">
            <a:extLst>
              <a:ext uri="{FF2B5EF4-FFF2-40B4-BE49-F238E27FC236}">
                <a16:creationId xmlns:a16="http://schemas.microsoft.com/office/drawing/2014/main" id="{248EC525-645D-7BD0-45D2-8AFB2E5B6473}"/>
              </a:ext>
            </a:extLst>
          </p:cNvPr>
          <p:cNvSpPr/>
          <p:nvPr/>
        </p:nvSpPr>
        <p:spPr>
          <a:xfrm>
            <a:off x="5256067" y="18183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0DCA1F54-51E7-1DB1-8628-1C790EAF3CC9}"/>
              </a:ext>
            </a:extLst>
          </p:cNvPr>
          <p:cNvCxnSpPr>
            <a:cxnSpLocks/>
          </p:cNvCxnSpPr>
          <p:nvPr/>
        </p:nvCxnSpPr>
        <p:spPr>
          <a:xfrm flipH="1">
            <a:off x="5336409" y="1821703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9BE3F51C-7425-A7B5-8235-DE38F3791B25}"/>
              </a:ext>
            </a:extLst>
          </p:cNvPr>
          <p:cNvCxnSpPr>
            <a:cxnSpLocks/>
          </p:cNvCxnSpPr>
          <p:nvPr/>
        </p:nvCxnSpPr>
        <p:spPr>
          <a:xfrm>
            <a:off x="5697780" y="2095068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Sześciokąt 64">
            <a:extLst>
              <a:ext uri="{FF2B5EF4-FFF2-40B4-BE49-F238E27FC236}">
                <a16:creationId xmlns:a16="http://schemas.microsoft.com/office/drawing/2014/main" id="{3891DE64-507A-4BA7-E9B8-F41C013A8CE1}"/>
              </a:ext>
            </a:extLst>
          </p:cNvPr>
          <p:cNvSpPr/>
          <p:nvPr/>
        </p:nvSpPr>
        <p:spPr>
          <a:xfrm>
            <a:off x="4859243" y="33941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45E5FAEE-E934-8BD3-73C2-DDCDA43C91C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360027" y="3658312"/>
            <a:ext cx="495783" cy="247992"/>
          </a:xfrm>
          <a:prstGeom prst="bentConnector3">
            <a:avLst>
              <a:gd name="adj1" fmla="val 9940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Łącznik: łamany 66">
            <a:extLst>
              <a:ext uri="{FF2B5EF4-FFF2-40B4-BE49-F238E27FC236}">
                <a16:creationId xmlns:a16="http://schemas.microsoft.com/office/drawing/2014/main" id="{1324FFCB-DB76-C741-FF50-1B6FBC842BF7}"/>
              </a:ext>
            </a:extLst>
          </p:cNvPr>
          <p:cNvCxnSpPr>
            <a:cxnSpLocks/>
            <a:stCxn id="65" idx="0"/>
            <a:endCxn id="76" idx="0"/>
          </p:cNvCxnSpPr>
          <p:nvPr/>
        </p:nvCxnSpPr>
        <p:spPr>
          <a:xfrm>
            <a:off x="6515428" y="3658598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D60719A7-2A7A-B40C-7C67-6B2A894B7D34}"/>
              </a:ext>
            </a:extLst>
          </p:cNvPr>
          <p:cNvSpPr txBox="1"/>
          <p:nvPr/>
        </p:nvSpPr>
        <p:spPr>
          <a:xfrm>
            <a:off x="6447922" y="335019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85EB68C9-8C16-52EC-CDA8-47E85B42343A}"/>
              </a:ext>
            </a:extLst>
          </p:cNvPr>
          <p:cNvSpPr txBox="1"/>
          <p:nvPr/>
        </p:nvSpPr>
        <p:spPr>
          <a:xfrm>
            <a:off x="4607265" y="33398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D7D56EA3-C62B-9A6B-A3E5-18F9E82C2291}"/>
              </a:ext>
            </a:extLst>
          </p:cNvPr>
          <p:cNvCxnSpPr>
            <a:cxnSpLocks/>
            <a:stCxn id="71" idx="2"/>
            <a:endCxn id="62" idx="0"/>
          </p:cNvCxnSpPr>
          <p:nvPr/>
        </p:nvCxnSpPr>
        <p:spPr>
          <a:xfrm>
            <a:off x="5702207" y="1581436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Prostokąt: zaokrąglone rogi 70">
            <a:extLst>
              <a:ext uri="{FF2B5EF4-FFF2-40B4-BE49-F238E27FC236}">
                <a16:creationId xmlns:a16="http://schemas.microsoft.com/office/drawing/2014/main" id="{D0E46CFB-9996-1A74-C60B-D8CE0E781607}"/>
              </a:ext>
            </a:extLst>
          </p:cNvPr>
          <p:cNvSpPr/>
          <p:nvPr/>
        </p:nvSpPr>
        <p:spPr>
          <a:xfrm>
            <a:off x="5222592" y="121285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id="{D772F4C4-CF0D-11E8-93FE-339C23872340}"/>
              </a:ext>
            </a:extLst>
          </p:cNvPr>
          <p:cNvSpPr/>
          <p:nvPr/>
        </p:nvSpPr>
        <p:spPr>
          <a:xfrm>
            <a:off x="4888985" y="2305570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6A130518-9213-EBDC-0C0C-7F48924947B9}"/>
              </a:ext>
            </a:extLst>
          </p:cNvPr>
          <p:cNvCxnSpPr>
            <a:cxnSpLocks/>
            <a:stCxn id="72" idx="2"/>
          </p:cNvCxnSpPr>
          <p:nvPr/>
        </p:nvCxnSpPr>
        <p:spPr>
          <a:xfrm flipH="1">
            <a:off x="5697780" y="3125966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/>
              <p:nvPr/>
            </p:nvSpPr>
            <p:spPr>
              <a:xfrm>
                <a:off x="6093137" y="5018444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137" y="5018444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60" r="-247" b="-132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EA7D623C-89BE-2908-010B-1F76D43D7B12}"/>
              </a:ext>
            </a:extLst>
          </p:cNvPr>
          <p:cNvCxnSpPr>
            <a:cxnSpLocks/>
          </p:cNvCxnSpPr>
          <p:nvPr/>
        </p:nvCxnSpPr>
        <p:spPr>
          <a:xfrm rot="16200000" flipV="1">
            <a:off x="5630669" y="3327186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4AC54FBE-EAED-B1C3-72E4-62EA0ACC94F3}"/>
              </a:ext>
            </a:extLst>
          </p:cNvPr>
          <p:cNvSpPr/>
          <p:nvPr/>
        </p:nvSpPr>
        <p:spPr>
          <a:xfrm>
            <a:off x="6883362" y="389174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5D22D0CB-E46C-D676-F8C5-80E053CF15EC}"/>
              </a:ext>
            </a:extLst>
          </p:cNvPr>
          <p:cNvCxnSpPr>
            <a:cxnSpLocks/>
          </p:cNvCxnSpPr>
          <p:nvPr/>
        </p:nvCxnSpPr>
        <p:spPr>
          <a:xfrm flipH="1">
            <a:off x="6981144" y="3889778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89EEB229-B4A7-9F67-76BB-031F6D06AB23}"/>
              </a:ext>
            </a:extLst>
          </p:cNvPr>
          <p:cNvCxnSpPr>
            <a:cxnSpLocks/>
            <a:stCxn id="76" idx="4"/>
            <a:endCxn id="82" idx="0"/>
          </p:cNvCxnSpPr>
          <p:nvPr/>
        </p:nvCxnSpPr>
        <p:spPr>
          <a:xfrm>
            <a:off x="7320136" y="4193802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Prostokąt 78">
            <a:extLst>
              <a:ext uri="{FF2B5EF4-FFF2-40B4-BE49-F238E27FC236}">
                <a16:creationId xmlns:a16="http://schemas.microsoft.com/office/drawing/2014/main" id="{54278371-C60E-79F7-6BC6-6B58B9869F50}"/>
              </a:ext>
            </a:extLst>
          </p:cNvPr>
          <p:cNvSpPr/>
          <p:nvPr/>
        </p:nvSpPr>
        <p:spPr>
          <a:xfrm>
            <a:off x="6410354" y="5814765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80" name="Łącznik prosty ze strzałką 79">
            <a:extLst>
              <a:ext uri="{FF2B5EF4-FFF2-40B4-BE49-F238E27FC236}">
                <a16:creationId xmlns:a16="http://schemas.microsoft.com/office/drawing/2014/main" id="{940AF33A-98C8-5688-7C79-0FDAA9CA83B3}"/>
              </a:ext>
            </a:extLst>
          </p:cNvPr>
          <p:cNvCxnSpPr>
            <a:cxnSpLocks/>
            <a:stCxn id="74" idx="2"/>
            <a:endCxn id="79" idx="0"/>
          </p:cNvCxnSpPr>
          <p:nvPr/>
        </p:nvCxnSpPr>
        <p:spPr>
          <a:xfrm>
            <a:off x="7319143" y="5647537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: łamany 80">
            <a:extLst>
              <a:ext uri="{FF2B5EF4-FFF2-40B4-BE49-F238E27FC236}">
                <a16:creationId xmlns:a16="http://schemas.microsoft.com/office/drawing/2014/main" id="{A41C21B5-76B3-522E-E74C-D2645697F8DF}"/>
              </a:ext>
            </a:extLst>
          </p:cNvPr>
          <p:cNvCxnSpPr>
            <a:cxnSpLocks/>
            <a:stCxn id="79" idx="2"/>
          </p:cNvCxnSpPr>
          <p:nvPr/>
        </p:nvCxnSpPr>
        <p:spPr>
          <a:xfrm rot="16200000" flipH="1">
            <a:off x="7904247" y="5600764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ównoległobok 81">
            <a:extLst>
              <a:ext uri="{FF2B5EF4-FFF2-40B4-BE49-F238E27FC236}">
                <a16:creationId xmlns:a16="http://schemas.microsoft.com/office/drawing/2014/main" id="{08D86EF0-EBF3-A05E-3024-CD469D8CA2C7}"/>
              </a:ext>
            </a:extLst>
          </p:cNvPr>
          <p:cNvSpPr/>
          <p:nvPr/>
        </p:nvSpPr>
        <p:spPr>
          <a:xfrm>
            <a:off x="6883363" y="445291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id="{6D4E6FE2-910B-2080-E225-45D25E3074ED}"/>
              </a:ext>
            </a:extLst>
          </p:cNvPr>
          <p:cNvCxnSpPr>
            <a:cxnSpLocks/>
          </p:cNvCxnSpPr>
          <p:nvPr/>
        </p:nvCxnSpPr>
        <p:spPr>
          <a:xfrm flipH="1">
            <a:off x="6981144" y="445094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Łącznik prosty ze strzałką 83">
            <a:extLst>
              <a:ext uri="{FF2B5EF4-FFF2-40B4-BE49-F238E27FC236}">
                <a16:creationId xmlns:a16="http://schemas.microsoft.com/office/drawing/2014/main" id="{C31E8494-E4DA-F16F-AED0-D79888936BC0}"/>
              </a:ext>
            </a:extLst>
          </p:cNvPr>
          <p:cNvCxnSpPr>
            <a:cxnSpLocks/>
            <a:stCxn id="82" idx="4"/>
            <a:endCxn id="74" idx="0"/>
          </p:cNvCxnSpPr>
          <p:nvPr/>
        </p:nvCxnSpPr>
        <p:spPr>
          <a:xfrm flipH="1">
            <a:off x="7319143" y="4754969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Prostokąt: zaokrąglone rogi 84">
            <a:extLst>
              <a:ext uri="{FF2B5EF4-FFF2-40B4-BE49-F238E27FC236}">
                <a16:creationId xmlns:a16="http://schemas.microsoft.com/office/drawing/2014/main" id="{16D6FBE6-952D-EDFE-7CE7-1EA2423EEF31}"/>
              </a:ext>
            </a:extLst>
          </p:cNvPr>
          <p:cNvSpPr/>
          <p:nvPr/>
        </p:nvSpPr>
        <p:spPr>
          <a:xfrm>
            <a:off x="3000540" y="5976182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86" name="Równoległobok 85">
            <a:extLst>
              <a:ext uri="{FF2B5EF4-FFF2-40B4-BE49-F238E27FC236}">
                <a16:creationId xmlns:a16="http://schemas.microsoft.com/office/drawing/2014/main" id="{3D0F3AA2-94AD-8175-1533-796CBC262E61}"/>
              </a:ext>
            </a:extLst>
          </p:cNvPr>
          <p:cNvSpPr/>
          <p:nvPr/>
        </p:nvSpPr>
        <p:spPr>
          <a:xfrm>
            <a:off x="2624392" y="5327113"/>
            <a:ext cx="1565413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87" name="Łącznik prosty 86">
            <a:extLst>
              <a:ext uri="{FF2B5EF4-FFF2-40B4-BE49-F238E27FC236}">
                <a16:creationId xmlns:a16="http://schemas.microsoft.com/office/drawing/2014/main" id="{122B97B4-8033-70A7-3E6D-688C5A3D99EF}"/>
              </a:ext>
            </a:extLst>
          </p:cNvPr>
          <p:cNvCxnSpPr>
            <a:cxnSpLocks/>
          </p:cNvCxnSpPr>
          <p:nvPr/>
        </p:nvCxnSpPr>
        <p:spPr>
          <a:xfrm flipH="1">
            <a:off x="3943881" y="5327112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Łącznik prosty ze strzałką 87">
            <a:extLst>
              <a:ext uri="{FF2B5EF4-FFF2-40B4-BE49-F238E27FC236}">
                <a16:creationId xmlns:a16="http://schemas.microsoft.com/office/drawing/2014/main" id="{820F56FE-7EE9-2C98-48D6-7B7B2DDCB9D0}"/>
              </a:ext>
            </a:extLst>
          </p:cNvPr>
          <p:cNvCxnSpPr>
            <a:cxnSpLocks/>
          </p:cNvCxnSpPr>
          <p:nvPr/>
        </p:nvCxnSpPr>
        <p:spPr>
          <a:xfrm>
            <a:off x="3452753" y="5735925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/>
              <p:nvPr/>
            </p:nvSpPr>
            <p:spPr>
              <a:xfrm>
                <a:off x="2675757" y="4557503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757" y="4557503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Łącznik prosty ze strzałką 89">
            <a:extLst>
              <a:ext uri="{FF2B5EF4-FFF2-40B4-BE49-F238E27FC236}">
                <a16:creationId xmlns:a16="http://schemas.microsoft.com/office/drawing/2014/main" id="{1D21B450-0532-3C48-8586-1D7673660382}"/>
              </a:ext>
            </a:extLst>
          </p:cNvPr>
          <p:cNvCxnSpPr>
            <a:cxnSpLocks/>
          </p:cNvCxnSpPr>
          <p:nvPr/>
        </p:nvCxnSpPr>
        <p:spPr>
          <a:xfrm>
            <a:off x="3452753" y="5025795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eściokąt 3">
                <a:extLst>
                  <a:ext uri="{FF2B5EF4-FFF2-40B4-BE49-F238E27FC236}">
                    <a16:creationId xmlns:a16="http://schemas.microsoft.com/office/drawing/2014/main" id="{86F6F247-B859-63A4-FDC6-17DCFA335271}"/>
                  </a:ext>
                </a:extLst>
              </p:cNvPr>
              <p:cNvSpPr/>
              <p:nvPr/>
            </p:nvSpPr>
            <p:spPr>
              <a:xfrm>
                <a:off x="3785466" y="3906304"/>
                <a:ext cx="1149121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 </a:t>
                </a:r>
                <a14:m>
                  <m:oMath xmlns:m="http://schemas.openxmlformats.org/officeDocument/2006/math">
                    <m:r>
                      <a:rPr lang="pl-PL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4" name="Sześciokąt 3">
                <a:extLst>
                  <a:ext uri="{FF2B5EF4-FFF2-40B4-BE49-F238E27FC236}">
                    <a16:creationId xmlns:a16="http://schemas.microsoft.com/office/drawing/2014/main" id="{86F6F247-B859-63A4-FDC6-17DCFA3352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466" y="3906304"/>
                <a:ext cx="1149121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Łącznik: łamany 4">
            <a:extLst>
              <a:ext uri="{FF2B5EF4-FFF2-40B4-BE49-F238E27FC236}">
                <a16:creationId xmlns:a16="http://schemas.microsoft.com/office/drawing/2014/main" id="{C0B45CA1-14BE-CCE1-9699-F8F5A9A187F3}"/>
              </a:ext>
            </a:extLst>
          </p:cNvPr>
          <p:cNvCxnSpPr>
            <a:cxnSpLocks/>
            <a:stCxn id="4" idx="3"/>
            <a:endCxn id="89" idx="0"/>
          </p:cNvCxnSpPr>
          <p:nvPr/>
        </p:nvCxnSpPr>
        <p:spPr>
          <a:xfrm rot="10800000" flipV="1">
            <a:off x="3458464" y="4170741"/>
            <a:ext cx="327003" cy="3867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8965827-7C41-73D4-944B-D430E49E5411}"/>
              </a:ext>
            </a:extLst>
          </p:cNvPr>
          <p:cNvSpPr txBox="1"/>
          <p:nvPr/>
        </p:nvSpPr>
        <p:spPr>
          <a:xfrm>
            <a:off x="4855804" y="387288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B418795-E171-8959-CEEB-BCA1B71A7CCA}"/>
              </a:ext>
            </a:extLst>
          </p:cNvPr>
          <p:cNvSpPr txBox="1"/>
          <p:nvPr/>
        </p:nvSpPr>
        <p:spPr>
          <a:xfrm>
            <a:off x="3515916" y="386233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F8C34B51-36DE-A9B4-9780-BD4160EA862C}"/>
              </a:ext>
            </a:extLst>
          </p:cNvPr>
          <p:cNvCxnSpPr>
            <a:cxnSpLocks/>
            <a:stCxn id="4" idx="0"/>
            <a:endCxn id="15" idx="0"/>
          </p:cNvCxnSpPr>
          <p:nvPr/>
        </p:nvCxnSpPr>
        <p:spPr>
          <a:xfrm>
            <a:off x="4934587" y="4170742"/>
            <a:ext cx="274640" cy="39176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34039368-82D5-0CCB-0EB8-F81BD5C0D56F}"/>
              </a:ext>
            </a:extLst>
          </p:cNvPr>
          <p:cNvSpPr/>
          <p:nvPr/>
        </p:nvSpPr>
        <p:spPr>
          <a:xfrm>
            <a:off x="4303369" y="4562505"/>
            <a:ext cx="1811716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A00661E-D576-39DA-5904-95F9F49E7EB9}"/>
              </a:ext>
            </a:extLst>
          </p:cNvPr>
          <p:cNvSpPr txBox="1"/>
          <p:nvPr/>
        </p:nvSpPr>
        <p:spPr>
          <a:xfrm>
            <a:off x="7956612" y="1574665"/>
            <a:ext cx="223224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dirty="0" err="1"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 – suma liczb</a:t>
            </a:r>
          </a:p>
          <a:p>
            <a:r>
              <a:rPr lang="pl-PL" dirty="0" err="1"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 – suma wag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381F6A3F-A19F-1ABE-6618-D97D39E31AF4}"/>
              </a:ext>
            </a:extLst>
          </p:cNvPr>
          <p:cNvCxnSpPr>
            <a:cxnSpLocks/>
          </p:cNvCxnSpPr>
          <p:nvPr/>
        </p:nvCxnSpPr>
        <p:spPr>
          <a:xfrm flipH="1">
            <a:off x="5868154" y="4562589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8AA6648C-9DB9-2C64-C8D4-CEA937D6CC32}"/>
              </a:ext>
            </a:extLst>
          </p:cNvPr>
          <p:cNvCxnSpPr>
            <a:cxnSpLocks/>
            <a:stCxn id="15" idx="4"/>
          </p:cNvCxnSpPr>
          <p:nvPr/>
        </p:nvCxnSpPr>
        <p:spPr>
          <a:xfrm rot="5400000">
            <a:off x="3941603" y="4547141"/>
            <a:ext cx="788970" cy="174627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349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5" grpId="0" animBg="1"/>
      <p:bldP spid="65" grpId="1" animBg="1"/>
      <p:bldP spid="68" grpId="0"/>
      <p:bldP spid="68" grpId="1"/>
      <p:bldP spid="69" grpId="0"/>
      <p:bldP spid="69" grpId="1"/>
      <p:bldP spid="71" grpId="0" animBg="1"/>
      <p:bldP spid="71" grpId="1" animBg="1"/>
      <p:bldP spid="72" grpId="0" animBg="1"/>
      <p:bldP spid="72" grpId="1" animBg="1"/>
      <p:bldP spid="74" grpId="0" animBg="1"/>
      <p:bldP spid="74" grpId="1" animBg="1"/>
      <p:bldP spid="76" grpId="0" animBg="1"/>
      <p:bldP spid="76" grpId="1" animBg="1"/>
      <p:bldP spid="79" grpId="0" animBg="1"/>
      <p:bldP spid="79" grpId="1" animBg="1"/>
      <p:bldP spid="82" grpId="0" animBg="1"/>
      <p:bldP spid="82" grpId="1" animBg="1"/>
      <p:bldP spid="85" grpId="0" animBg="1"/>
      <p:bldP spid="85" grpId="1" animBg="1"/>
      <p:bldP spid="86" grpId="0" animBg="1"/>
      <p:bldP spid="86" grpId="1" animBg="1"/>
      <p:bldP spid="89" grpId="0" animBg="1"/>
      <p:bldP spid="89" grpId="1" animBg="1"/>
      <p:bldP spid="4" grpId="0" animBg="1"/>
      <p:bldP spid="4" grpId="1" animBg="1"/>
      <p:bldP spid="6" grpId="0"/>
      <p:bldP spid="6" grpId="1"/>
      <p:bldP spid="7" grpId="0"/>
      <p:bldP spid="7" grpId="1"/>
      <p:bldP spid="15" grpId="0" animBg="1"/>
      <p:bldP spid="15" grpId="1" animBg="1"/>
      <p:bldP spid="25" grpId="0" animBg="1"/>
      <p:bldP spid="25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14.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59</a:t>
            </a:fld>
            <a:endParaRPr lang="pl-PL" dirty="0"/>
          </a:p>
        </p:txBody>
      </p:sp>
      <p:graphicFrame>
        <p:nvGraphicFramePr>
          <p:cNvPr id="15" name="Tabela 12">
            <a:extLst>
              <a:ext uri="{FF2B5EF4-FFF2-40B4-BE49-F238E27FC236}">
                <a16:creationId xmlns:a16="http://schemas.microsoft.com/office/drawing/2014/main" id="{884D7DD9-A525-57C1-8D5A-21ED3D95A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500410"/>
              </p:ext>
            </p:extLst>
          </p:nvPr>
        </p:nvGraphicFramePr>
        <p:xfrm>
          <a:off x="6067330" y="2425194"/>
          <a:ext cx="6001044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993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1232577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362625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2443677483"/>
                    </a:ext>
                  </a:extLst>
                </a:gridCol>
                <a:gridCol w="658526">
                  <a:extLst>
                    <a:ext uri="{9D8B030D-6E8A-4147-A177-3AD203B41FA5}">
                      <a16:colId xmlns:a16="http://schemas.microsoft.com/office/drawing/2014/main" val="3255173934"/>
                    </a:ext>
                  </a:extLst>
                </a:gridCol>
                <a:gridCol w="976531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suma_liczb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suma_wag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sw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9708564-71BE-9E84-8294-281D866EF9BF}"/>
              </a:ext>
            </a:extLst>
          </p:cNvPr>
          <p:cNvSpPr txBox="1"/>
          <p:nvPr/>
        </p:nvSpPr>
        <p:spPr>
          <a:xfrm>
            <a:off x="6556230" y="1337821"/>
            <a:ext cx="50134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4.5, 3, 4, 5, 3.5, 2]</a:t>
            </a:r>
          </a:p>
        </p:txBody>
      </p:sp>
      <p:sp>
        <p:nvSpPr>
          <p:cNvPr id="71" name="Równoległobok 70">
            <a:extLst>
              <a:ext uri="{FF2B5EF4-FFF2-40B4-BE49-F238E27FC236}">
                <a16:creationId xmlns:a16="http://schemas.microsoft.com/office/drawing/2014/main" id="{FFCAD2E0-D16C-4D07-D207-D1364060652A}"/>
              </a:ext>
            </a:extLst>
          </p:cNvPr>
          <p:cNvSpPr/>
          <p:nvPr/>
        </p:nvSpPr>
        <p:spPr>
          <a:xfrm>
            <a:off x="2591771" y="177950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72" name="Łącznik prosty 71">
            <a:extLst>
              <a:ext uri="{FF2B5EF4-FFF2-40B4-BE49-F238E27FC236}">
                <a16:creationId xmlns:a16="http://schemas.microsoft.com/office/drawing/2014/main" id="{D49EA5C0-B443-063F-E860-6E84EF9CE35E}"/>
              </a:ext>
            </a:extLst>
          </p:cNvPr>
          <p:cNvCxnSpPr>
            <a:cxnSpLocks/>
          </p:cNvCxnSpPr>
          <p:nvPr/>
        </p:nvCxnSpPr>
        <p:spPr>
          <a:xfrm flipH="1">
            <a:off x="2672113" y="178283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672A3F92-1397-0A73-2E97-5E83C26F8ACD}"/>
              </a:ext>
            </a:extLst>
          </p:cNvPr>
          <p:cNvCxnSpPr>
            <a:cxnSpLocks/>
          </p:cNvCxnSpPr>
          <p:nvPr/>
        </p:nvCxnSpPr>
        <p:spPr>
          <a:xfrm>
            <a:off x="3033484" y="2056202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Sześciokąt 73">
            <a:extLst>
              <a:ext uri="{FF2B5EF4-FFF2-40B4-BE49-F238E27FC236}">
                <a16:creationId xmlns:a16="http://schemas.microsoft.com/office/drawing/2014/main" id="{F280FC78-7BB0-BE5B-63A9-6BAE95400E14}"/>
              </a:ext>
            </a:extLst>
          </p:cNvPr>
          <p:cNvSpPr/>
          <p:nvPr/>
        </p:nvSpPr>
        <p:spPr>
          <a:xfrm>
            <a:off x="2194947" y="335529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71C86735-357E-6697-0FB7-343E64242973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95731" y="3619446"/>
            <a:ext cx="495783" cy="247992"/>
          </a:xfrm>
          <a:prstGeom prst="bentConnector3">
            <a:avLst>
              <a:gd name="adj1" fmla="val 9940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15F16A43-DC37-FA88-2A1F-7D685CE0163B}"/>
              </a:ext>
            </a:extLst>
          </p:cNvPr>
          <p:cNvCxnSpPr>
            <a:cxnSpLocks/>
            <a:stCxn id="74" idx="0"/>
            <a:endCxn id="85" idx="0"/>
          </p:cNvCxnSpPr>
          <p:nvPr/>
        </p:nvCxnSpPr>
        <p:spPr>
          <a:xfrm>
            <a:off x="3851132" y="3619732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pole tekstowe 76">
            <a:extLst>
              <a:ext uri="{FF2B5EF4-FFF2-40B4-BE49-F238E27FC236}">
                <a16:creationId xmlns:a16="http://schemas.microsoft.com/office/drawing/2014/main" id="{7A06B63E-4CA3-DDC9-A07F-8AE4022E89BE}"/>
              </a:ext>
            </a:extLst>
          </p:cNvPr>
          <p:cNvSpPr txBox="1"/>
          <p:nvPr/>
        </p:nvSpPr>
        <p:spPr>
          <a:xfrm>
            <a:off x="3783626" y="331132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id="{9132586C-211E-9DC2-5152-C90F4FF49CAF}"/>
              </a:ext>
            </a:extLst>
          </p:cNvPr>
          <p:cNvSpPr txBox="1"/>
          <p:nvPr/>
        </p:nvSpPr>
        <p:spPr>
          <a:xfrm>
            <a:off x="1942969" y="330096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BF7F35C3-CC1C-1A98-F24F-51B9117B055F}"/>
              </a:ext>
            </a:extLst>
          </p:cNvPr>
          <p:cNvCxnSpPr>
            <a:cxnSpLocks/>
            <a:stCxn id="80" idx="2"/>
            <a:endCxn id="71" idx="0"/>
          </p:cNvCxnSpPr>
          <p:nvPr/>
        </p:nvCxnSpPr>
        <p:spPr>
          <a:xfrm>
            <a:off x="3037911" y="154257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rostokąt: zaokrąglone rogi 79">
            <a:extLst>
              <a:ext uri="{FF2B5EF4-FFF2-40B4-BE49-F238E27FC236}">
                <a16:creationId xmlns:a16="http://schemas.microsoft.com/office/drawing/2014/main" id="{67465205-242D-46C6-6B76-4A11F5E460C1}"/>
              </a:ext>
            </a:extLst>
          </p:cNvPr>
          <p:cNvSpPr/>
          <p:nvPr/>
        </p:nvSpPr>
        <p:spPr>
          <a:xfrm>
            <a:off x="2558296" y="117398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81" name="Prostokąt 80">
            <a:extLst>
              <a:ext uri="{FF2B5EF4-FFF2-40B4-BE49-F238E27FC236}">
                <a16:creationId xmlns:a16="http://schemas.microsoft.com/office/drawing/2014/main" id="{CF4EC98F-F2C8-63D0-CE2F-40D1CACF2CB0}"/>
              </a:ext>
            </a:extLst>
          </p:cNvPr>
          <p:cNvSpPr/>
          <p:nvPr/>
        </p:nvSpPr>
        <p:spPr>
          <a:xfrm>
            <a:off x="2224689" y="2266704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82" name="Łącznik prosty ze strzałką 81">
            <a:extLst>
              <a:ext uri="{FF2B5EF4-FFF2-40B4-BE49-F238E27FC236}">
                <a16:creationId xmlns:a16="http://schemas.microsoft.com/office/drawing/2014/main" id="{DA5B0A69-491E-0E35-C2BB-64F0AC08BF27}"/>
              </a:ext>
            </a:extLst>
          </p:cNvPr>
          <p:cNvCxnSpPr>
            <a:cxnSpLocks/>
            <a:stCxn id="81" idx="2"/>
          </p:cNvCxnSpPr>
          <p:nvPr/>
        </p:nvCxnSpPr>
        <p:spPr>
          <a:xfrm flipH="1">
            <a:off x="3033484" y="3087100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Prostokąt 82">
                <a:extLst>
                  <a:ext uri="{FF2B5EF4-FFF2-40B4-BE49-F238E27FC236}">
                    <a16:creationId xmlns:a16="http://schemas.microsoft.com/office/drawing/2014/main" id="{9BA86620-9C80-FB32-7B30-C5EF35B6F7DD}"/>
                  </a:ext>
                </a:extLst>
              </p:cNvPr>
              <p:cNvSpPr/>
              <p:nvPr/>
            </p:nvSpPr>
            <p:spPr>
              <a:xfrm>
                <a:off x="3428841" y="4979578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83" name="Prostokąt 82">
                <a:extLst>
                  <a:ext uri="{FF2B5EF4-FFF2-40B4-BE49-F238E27FC236}">
                    <a16:creationId xmlns:a16="http://schemas.microsoft.com/office/drawing/2014/main" id="{9BA86620-9C80-FB32-7B30-C5EF35B6F7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841" y="4979578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724" t="-6604" r="-246" b="-132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Łącznik: łamany 83">
            <a:extLst>
              <a:ext uri="{FF2B5EF4-FFF2-40B4-BE49-F238E27FC236}">
                <a16:creationId xmlns:a16="http://schemas.microsoft.com/office/drawing/2014/main" id="{BA95A76C-DA96-7683-DCBB-D2CEAA06E5B4}"/>
              </a:ext>
            </a:extLst>
          </p:cNvPr>
          <p:cNvCxnSpPr>
            <a:cxnSpLocks/>
          </p:cNvCxnSpPr>
          <p:nvPr/>
        </p:nvCxnSpPr>
        <p:spPr>
          <a:xfrm rot="16200000" flipV="1">
            <a:off x="2966373" y="3288320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Równoległobok 84">
            <a:extLst>
              <a:ext uri="{FF2B5EF4-FFF2-40B4-BE49-F238E27FC236}">
                <a16:creationId xmlns:a16="http://schemas.microsoft.com/office/drawing/2014/main" id="{F0FFA57B-B0D3-2480-C2CC-103B4D4E3C78}"/>
              </a:ext>
            </a:extLst>
          </p:cNvPr>
          <p:cNvSpPr/>
          <p:nvPr/>
        </p:nvSpPr>
        <p:spPr>
          <a:xfrm>
            <a:off x="4219066" y="3852877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86" name="Łącznik prosty 85">
            <a:extLst>
              <a:ext uri="{FF2B5EF4-FFF2-40B4-BE49-F238E27FC236}">
                <a16:creationId xmlns:a16="http://schemas.microsoft.com/office/drawing/2014/main" id="{F205CDE4-25A9-907E-9E91-F179DF5ACDA2}"/>
              </a:ext>
            </a:extLst>
          </p:cNvPr>
          <p:cNvCxnSpPr>
            <a:cxnSpLocks/>
          </p:cNvCxnSpPr>
          <p:nvPr/>
        </p:nvCxnSpPr>
        <p:spPr>
          <a:xfrm flipH="1">
            <a:off x="4316848" y="3850912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B31332E3-6BA9-181F-92BD-303E1ED795A0}"/>
              </a:ext>
            </a:extLst>
          </p:cNvPr>
          <p:cNvCxnSpPr>
            <a:cxnSpLocks/>
            <a:stCxn id="85" idx="4"/>
            <a:endCxn id="91" idx="0"/>
          </p:cNvCxnSpPr>
          <p:nvPr/>
        </p:nvCxnSpPr>
        <p:spPr>
          <a:xfrm>
            <a:off x="4655840" y="4154936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Prostokąt 87">
            <a:extLst>
              <a:ext uri="{FF2B5EF4-FFF2-40B4-BE49-F238E27FC236}">
                <a16:creationId xmlns:a16="http://schemas.microsoft.com/office/drawing/2014/main" id="{BB6B5FCD-DFE4-2F64-9A35-1C3CB41BABD8}"/>
              </a:ext>
            </a:extLst>
          </p:cNvPr>
          <p:cNvSpPr/>
          <p:nvPr/>
        </p:nvSpPr>
        <p:spPr>
          <a:xfrm>
            <a:off x="3746058" y="5775899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89" name="Łącznik prosty ze strzałką 88">
            <a:extLst>
              <a:ext uri="{FF2B5EF4-FFF2-40B4-BE49-F238E27FC236}">
                <a16:creationId xmlns:a16="http://schemas.microsoft.com/office/drawing/2014/main" id="{9C40DDDB-E1BC-BD9F-BB18-B4A84AE314ED}"/>
              </a:ext>
            </a:extLst>
          </p:cNvPr>
          <p:cNvCxnSpPr>
            <a:cxnSpLocks/>
            <a:stCxn id="83" idx="2"/>
            <a:endCxn id="88" idx="0"/>
          </p:cNvCxnSpPr>
          <p:nvPr/>
        </p:nvCxnSpPr>
        <p:spPr>
          <a:xfrm>
            <a:off x="4654847" y="5608671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Łącznik: łamany 89">
            <a:extLst>
              <a:ext uri="{FF2B5EF4-FFF2-40B4-BE49-F238E27FC236}">
                <a16:creationId xmlns:a16="http://schemas.microsoft.com/office/drawing/2014/main" id="{C9E58491-BBFC-D676-CA00-97B7422AA9C6}"/>
              </a:ext>
            </a:extLst>
          </p:cNvPr>
          <p:cNvCxnSpPr>
            <a:cxnSpLocks/>
            <a:stCxn id="88" idx="2"/>
          </p:cNvCxnSpPr>
          <p:nvPr/>
        </p:nvCxnSpPr>
        <p:spPr>
          <a:xfrm rot="16200000" flipH="1">
            <a:off x="5239951" y="5561898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ównoległobok 90">
            <a:extLst>
              <a:ext uri="{FF2B5EF4-FFF2-40B4-BE49-F238E27FC236}">
                <a16:creationId xmlns:a16="http://schemas.microsoft.com/office/drawing/2014/main" id="{9DEFB739-A590-56E4-1404-0C4E60A058CF}"/>
              </a:ext>
            </a:extLst>
          </p:cNvPr>
          <p:cNvSpPr/>
          <p:nvPr/>
        </p:nvSpPr>
        <p:spPr>
          <a:xfrm>
            <a:off x="4219067" y="4414044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92" name="Łącznik prosty 91">
            <a:extLst>
              <a:ext uri="{FF2B5EF4-FFF2-40B4-BE49-F238E27FC236}">
                <a16:creationId xmlns:a16="http://schemas.microsoft.com/office/drawing/2014/main" id="{3B4B2931-8346-1942-1CB1-4FD4A9B4DA7D}"/>
              </a:ext>
            </a:extLst>
          </p:cNvPr>
          <p:cNvCxnSpPr>
            <a:cxnSpLocks/>
          </p:cNvCxnSpPr>
          <p:nvPr/>
        </p:nvCxnSpPr>
        <p:spPr>
          <a:xfrm flipH="1">
            <a:off x="4316848" y="4412079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Łącznik prosty ze strzałką 92">
            <a:extLst>
              <a:ext uri="{FF2B5EF4-FFF2-40B4-BE49-F238E27FC236}">
                <a16:creationId xmlns:a16="http://schemas.microsoft.com/office/drawing/2014/main" id="{79210F20-D4CB-698E-99F2-8122D4937A63}"/>
              </a:ext>
            </a:extLst>
          </p:cNvPr>
          <p:cNvCxnSpPr>
            <a:cxnSpLocks/>
            <a:stCxn id="91" idx="4"/>
            <a:endCxn id="83" idx="0"/>
          </p:cNvCxnSpPr>
          <p:nvPr/>
        </p:nvCxnSpPr>
        <p:spPr>
          <a:xfrm flipH="1">
            <a:off x="4654847" y="4716103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Prostokąt: zaokrąglone rogi 93">
            <a:extLst>
              <a:ext uri="{FF2B5EF4-FFF2-40B4-BE49-F238E27FC236}">
                <a16:creationId xmlns:a16="http://schemas.microsoft.com/office/drawing/2014/main" id="{51BE5E45-1AE8-608D-8693-FB474E9250F7}"/>
              </a:ext>
            </a:extLst>
          </p:cNvPr>
          <p:cNvSpPr/>
          <p:nvPr/>
        </p:nvSpPr>
        <p:spPr>
          <a:xfrm>
            <a:off x="336244" y="593731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95" name="Równoległobok 94">
            <a:extLst>
              <a:ext uri="{FF2B5EF4-FFF2-40B4-BE49-F238E27FC236}">
                <a16:creationId xmlns:a16="http://schemas.microsoft.com/office/drawing/2014/main" id="{1C043690-D46C-BE0A-038A-DE7DD9875711}"/>
              </a:ext>
            </a:extLst>
          </p:cNvPr>
          <p:cNvSpPr/>
          <p:nvPr/>
        </p:nvSpPr>
        <p:spPr>
          <a:xfrm>
            <a:off x="193275" y="5288247"/>
            <a:ext cx="133223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96" name="Łącznik prosty 95">
            <a:extLst>
              <a:ext uri="{FF2B5EF4-FFF2-40B4-BE49-F238E27FC236}">
                <a16:creationId xmlns:a16="http://schemas.microsoft.com/office/drawing/2014/main" id="{17ECE5CE-A101-D4EC-1125-1A98E2F19DEB}"/>
              </a:ext>
            </a:extLst>
          </p:cNvPr>
          <p:cNvCxnSpPr>
            <a:cxnSpLocks/>
          </p:cNvCxnSpPr>
          <p:nvPr/>
        </p:nvCxnSpPr>
        <p:spPr>
          <a:xfrm flipH="1">
            <a:off x="1279585" y="5288246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Łącznik prosty ze strzałką 96">
            <a:extLst>
              <a:ext uri="{FF2B5EF4-FFF2-40B4-BE49-F238E27FC236}">
                <a16:creationId xmlns:a16="http://schemas.microsoft.com/office/drawing/2014/main" id="{808E70F7-E826-F375-D6A6-D31802B35CFE}"/>
              </a:ext>
            </a:extLst>
          </p:cNvPr>
          <p:cNvCxnSpPr>
            <a:cxnSpLocks/>
          </p:cNvCxnSpPr>
          <p:nvPr/>
        </p:nvCxnSpPr>
        <p:spPr>
          <a:xfrm>
            <a:off x="859392" y="5689825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Prostokąt 97">
                <a:extLst>
                  <a:ext uri="{FF2B5EF4-FFF2-40B4-BE49-F238E27FC236}">
                    <a16:creationId xmlns:a16="http://schemas.microsoft.com/office/drawing/2014/main" id="{EB97A1E7-BF4B-9BCC-7A5D-CB6115C53028}"/>
                  </a:ext>
                </a:extLst>
              </p:cNvPr>
              <p:cNvSpPr/>
              <p:nvPr/>
            </p:nvSpPr>
            <p:spPr>
              <a:xfrm>
                <a:off x="193275" y="4518637"/>
                <a:ext cx="1383597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98" name="Prostokąt 97">
                <a:extLst>
                  <a:ext uri="{FF2B5EF4-FFF2-40B4-BE49-F238E27FC236}">
                    <a16:creationId xmlns:a16="http://schemas.microsoft.com/office/drawing/2014/main" id="{EB97A1E7-BF4B-9BCC-7A5D-CB6115C530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5" y="4518637"/>
                <a:ext cx="1383597" cy="463290"/>
              </a:xfrm>
              <a:prstGeom prst="rect">
                <a:avLst/>
              </a:prstGeom>
              <a:blipFill>
                <a:blip r:embed="rId3"/>
                <a:stretch>
                  <a:fillRect l="-1304"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Łącznik prosty ze strzałką 98">
            <a:extLst>
              <a:ext uri="{FF2B5EF4-FFF2-40B4-BE49-F238E27FC236}">
                <a16:creationId xmlns:a16="http://schemas.microsoft.com/office/drawing/2014/main" id="{84A82C80-3A72-F17A-3E5D-2F20A6264A25}"/>
              </a:ext>
            </a:extLst>
          </p:cNvPr>
          <p:cNvCxnSpPr>
            <a:cxnSpLocks/>
          </p:cNvCxnSpPr>
          <p:nvPr/>
        </p:nvCxnSpPr>
        <p:spPr>
          <a:xfrm>
            <a:off x="867650" y="4986929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Sześciokąt 99">
                <a:extLst>
                  <a:ext uri="{FF2B5EF4-FFF2-40B4-BE49-F238E27FC236}">
                    <a16:creationId xmlns:a16="http://schemas.microsoft.com/office/drawing/2014/main" id="{CCADAA26-916B-8EA9-70F2-74FC6E3786BA}"/>
                  </a:ext>
                </a:extLst>
              </p:cNvPr>
              <p:cNvSpPr/>
              <p:nvPr/>
            </p:nvSpPr>
            <p:spPr>
              <a:xfrm>
                <a:off x="1121170" y="3867438"/>
                <a:ext cx="1149121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 </a:t>
                </a:r>
                <a14:m>
                  <m:oMath xmlns:m="http://schemas.openxmlformats.org/officeDocument/2006/math">
                    <m:r>
                      <a:rPr lang="pl-PL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100" name="Sześciokąt 99">
                <a:extLst>
                  <a:ext uri="{FF2B5EF4-FFF2-40B4-BE49-F238E27FC236}">
                    <a16:creationId xmlns:a16="http://schemas.microsoft.com/office/drawing/2014/main" id="{CCADAA26-916B-8EA9-70F2-74FC6E3786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170" y="3867438"/>
                <a:ext cx="1149121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Łącznik: łamany 100">
            <a:extLst>
              <a:ext uri="{FF2B5EF4-FFF2-40B4-BE49-F238E27FC236}">
                <a16:creationId xmlns:a16="http://schemas.microsoft.com/office/drawing/2014/main" id="{A3E691D2-574B-CC4A-D097-5EA90F75FABC}"/>
              </a:ext>
            </a:extLst>
          </p:cNvPr>
          <p:cNvCxnSpPr>
            <a:cxnSpLocks/>
            <a:stCxn id="100" idx="3"/>
            <a:endCxn id="98" idx="0"/>
          </p:cNvCxnSpPr>
          <p:nvPr/>
        </p:nvCxnSpPr>
        <p:spPr>
          <a:xfrm rot="10800000" flipV="1">
            <a:off x="885074" y="4131875"/>
            <a:ext cx="236096" cy="3867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pole tekstowe 101">
            <a:extLst>
              <a:ext uri="{FF2B5EF4-FFF2-40B4-BE49-F238E27FC236}">
                <a16:creationId xmlns:a16="http://schemas.microsoft.com/office/drawing/2014/main" id="{9D435913-6ADB-B976-5F56-F9BF0C942A4B}"/>
              </a:ext>
            </a:extLst>
          </p:cNvPr>
          <p:cNvSpPr txBox="1"/>
          <p:nvPr/>
        </p:nvSpPr>
        <p:spPr>
          <a:xfrm>
            <a:off x="2191508" y="383401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3" name="pole tekstowe 102">
            <a:extLst>
              <a:ext uri="{FF2B5EF4-FFF2-40B4-BE49-F238E27FC236}">
                <a16:creationId xmlns:a16="http://schemas.microsoft.com/office/drawing/2014/main" id="{0CF52546-7428-F772-F7BD-223979A78A9D}"/>
              </a:ext>
            </a:extLst>
          </p:cNvPr>
          <p:cNvSpPr txBox="1"/>
          <p:nvPr/>
        </p:nvSpPr>
        <p:spPr>
          <a:xfrm>
            <a:off x="851620" y="382346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04" name="Łącznik: łamany 103">
            <a:extLst>
              <a:ext uri="{FF2B5EF4-FFF2-40B4-BE49-F238E27FC236}">
                <a16:creationId xmlns:a16="http://schemas.microsoft.com/office/drawing/2014/main" id="{9C4E189E-BF36-CA9F-0A8A-443B497F9143}"/>
              </a:ext>
            </a:extLst>
          </p:cNvPr>
          <p:cNvCxnSpPr>
            <a:cxnSpLocks/>
            <a:stCxn id="100" idx="0"/>
            <a:endCxn id="105" idx="0"/>
          </p:cNvCxnSpPr>
          <p:nvPr/>
        </p:nvCxnSpPr>
        <p:spPr>
          <a:xfrm>
            <a:off x="2270291" y="4131876"/>
            <a:ext cx="274640" cy="39176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Równoległobok 104">
            <a:extLst>
              <a:ext uri="{FF2B5EF4-FFF2-40B4-BE49-F238E27FC236}">
                <a16:creationId xmlns:a16="http://schemas.microsoft.com/office/drawing/2014/main" id="{57BA3474-4702-8DB5-BA40-2DAC7B25FEEA}"/>
              </a:ext>
            </a:extLst>
          </p:cNvPr>
          <p:cNvSpPr/>
          <p:nvPr/>
        </p:nvSpPr>
        <p:spPr>
          <a:xfrm>
            <a:off x="1639073" y="4523639"/>
            <a:ext cx="1811716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106" name="Łącznik prosty 105">
            <a:extLst>
              <a:ext uri="{FF2B5EF4-FFF2-40B4-BE49-F238E27FC236}">
                <a16:creationId xmlns:a16="http://schemas.microsoft.com/office/drawing/2014/main" id="{9461F366-7DCF-938A-062F-4CD77CE3E739}"/>
              </a:ext>
            </a:extLst>
          </p:cNvPr>
          <p:cNvCxnSpPr>
            <a:cxnSpLocks/>
          </p:cNvCxnSpPr>
          <p:nvPr/>
        </p:nvCxnSpPr>
        <p:spPr>
          <a:xfrm flipH="1">
            <a:off x="3203858" y="4523723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Łącznik: łamany 106">
            <a:extLst>
              <a:ext uri="{FF2B5EF4-FFF2-40B4-BE49-F238E27FC236}">
                <a16:creationId xmlns:a16="http://schemas.microsoft.com/office/drawing/2014/main" id="{DBECA5CD-2E1E-FA91-DF27-809E59BF2B85}"/>
              </a:ext>
            </a:extLst>
          </p:cNvPr>
          <p:cNvCxnSpPr>
            <a:cxnSpLocks/>
            <a:stCxn id="105" idx="4"/>
          </p:cNvCxnSpPr>
          <p:nvPr/>
        </p:nvCxnSpPr>
        <p:spPr>
          <a:xfrm rot="5400000">
            <a:off x="1311806" y="4542774"/>
            <a:ext cx="788970" cy="167728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322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1" grpId="0" animBg="1"/>
      <p:bldP spid="74" grpId="0" animBg="1"/>
      <p:bldP spid="77" grpId="0"/>
      <p:bldP spid="78" grpId="0"/>
      <p:bldP spid="80" grpId="0" animBg="1"/>
      <p:bldP spid="81" grpId="0" animBg="1"/>
      <p:bldP spid="83" grpId="0" animBg="1"/>
      <p:bldP spid="85" grpId="0" animBg="1"/>
      <p:bldP spid="88" grpId="0" animBg="1"/>
      <p:bldP spid="91" grpId="0" animBg="1"/>
      <p:bldP spid="94" grpId="0" animBg="1"/>
      <p:bldP spid="95" grpId="0" animBg="1"/>
      <p:bldP spid="98" grpId="0" animBg="1"/>
      <p:bldP spid="100" grpId="0" animBg="1"/>
      <p:bldP spid="102" grpId="0"/>
      <p:bldP spid="103" grpId="0"/>
      <p:bldP spid="10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4612</Words>
  <Application>Microsoft Office PowerPoint</Application>
  <PresentationFormat>Panoramiczny</PresentationFormat>
  <Paragraphs>1211</Paragraphs>
  <Slides>59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59</vt:i4>
      </vt:variant>
    </vt:vector>
  </HeadingPairs>
  <TitlesOfParts>
    <vt:vector size="69" baseType="lpstr">
      <vt:lpstr>arial</vt:lpstr>
      <vt:lpstr>Bookman Old Style</vt:lpstr>
      <vt:lpstr>Calibri</vt:lpstr>
      <vt:lpstr>Cambria</vt:lpstr>
      <vt:lpstr>Cambria Math</vt:lpstr>
      <vt:lpstr>Courier New</vt:lpstr>
      <vt:lpstr>Gill Sans MT</vt:lpstr>
      <vt:lpstr>Wingdings</vt:lpstr>
      <vt:lpstr>Wingdings 3</vt:lpstr>
      <vt:lpstr>Początek</vt:lpstr>
      <vt:lpstr>Kodowanie danych i algorytmy - wykład w ramach przedmiotu „Informatyka I” (EE-DI)</vt:lpstr>
      <vt:lpstr>Informatyka</vt:lpstr>
      <vt:lpstr>Informatyka</vt:lpstr>
      <vt:lpstr>Pozycyjne systemy liczbowe</vt:lpstr>
      <vt:lpstr>Pozycyjne systemy liczbowe</vt:lpstr>
      <vt:lpstr>Zapis liczb dziesiątkowych w systemie dwójkowym</vt:lpstr>
      <vt:lpstr>Zapis liczb dwójkowych w systemie dziesiątkowym</vt:lpstr>
      <vt:lpstr>Zapis liczb dziesiątkowych w systemie szesnastkowym</vt:lpstr>
      <vt:lpstr>Jak obliczyć resztę z dzielenia przez 16</vt:lpstr>
      <vt:lpstr>Zapis liczb szesnastkowych w systemie dziesiątkowym</vt:lpstr>
      <vt:lpstr>Zapis liczb dwójkowych w systemie szesnastkowym</vt:lpstr>
      <vt:lpstr>Zapis liczb szesnastkowych w systemie dwójkowym</vt:lpstr>
      <vt:lpstr>Zapis liczb ze znakiem</vt:lpstr>
      <vt:lpstr>Kodowanie ZM, U1, U2</vt:lpstr>
      <vt:lpstr>Kodowanie ZM (znak-moduł)</vt:lpstr>
      <vt:lpstr>Kodowanie U1 (uzupełnień do jedności)</vt:lpstr>
      <vt:lpstr>Kodowanie U2 (uzupełnień do dwóch)</vt:lpstr>
      <vt:lpstr>Kodowanie U2 – przykład 1</vt:lpstr>
      <vt:lpstr>Pomoc do kroku 4 – tabliczka dodawania liczb binarnych</vt:lpstr>
      <vt:lpstr>Kodowanie U2 – przykład 2</vt:lpstr>
      <vt:lpstr>Kodowanie liczb zmiennoprzecinkowych</vt:lpstr>
      <vt:lpstr>Kodowanie zgodne ze standardem IEEE 754</vt:lpstr>
      <vt:lpstr>Kodowanie zgodne ze standardem IEEE 754 - przykład</vt:lpstr>
      <vt:lpstr>Kodowanie tekstów</vt:lpstr>
      <vt:lpstr>Czym jest algorytm?</vt:lpstr>
      <vt:lpstr>Pseudokod (pseudojęzyk)</vt:lpstr>
      <vt:lpstr>Przykład algorytmu w pseudokodzie</vt:lpstr>
      <vt:lpstr>Schematy blokowe</vt:lpstr>
      <vt:lpstr>Schematy blokowe</vt:lpstr>
      <vt:lpstr>Schematy blokowe</vt:lpstr>
      <vt:lpstr>Zad. 1. Algorytm obliczający wartość wyrażenia y=a/√(a∙b).</vt:lpstr>
      <vt:lpstr>Zad. 1. Algorytm obliczający wartość wyrażenia y=a/√(a∙b).</vt:lpstr>
      <vt:lpstr>Zad. 2. Algorytm sprawdzający czy dana liczba dzieli się przez 3.</vt:lpstr>
      <vt:lpstr>Zad. 3. Algorytm sprawdzający czy dana liczba oznacza rok przestępny.</vt:lpstr>
      <vt:lpstr>Zad. 3. Algorytm sprawdzający czy dana liczba oznacza rok przestępny – wersja alternatywna.</vt:lpstr>
      <vt:lpstr>Zad. 4. Dane są liczby a, b, c. Opracuj algorytm sprawdzający czy mogą one być bokami trójkąta.</vt:lpstr>
      <vt:lpstr>Pętle</vt:lpstr>
      <vt:lpstr>Zad. 5. Algorytm wczytujący n-elementowy ciąg liczb i obliczający sumę jego elementów.</vt:lpstr>
      <vt:lpstr>Zad. 5. Algorytm wczytujący n-elementowy ciąg liczb i obliczający sumę jego elementów.</vt:lpstr>
      <vt:lpstr>Zad. 6. Algorytm wczytujący n-elementowy ciąg liczb i obliczający sumę wszystkich liczb parzystych ciągu.</vt:lpstr>
      <vt:lpstr>Zad. 6. Algorytm wczytujący n-elementowy ciąg liczb i obliczający sumę wszystkich liczb parzystych ciągu.</vt:lpstr>
      <vt:lpstr>Zad. 7. Algorytm wczytujący n-elementowy ciąg liczb i obliczający iloczyn jego elementów.</vt:lpstr>
      <vt:lpstr>Zad. 7. Algorytm wczytujący n-elementowy ciąg liczb i obliczający iloczyn jego elementów.</vt:lpstr>
      <vt:lpstr>Zad. 8. Algorytm wczytujący n-elementowy ciąg liczb i obliczający sumę liczb dodatnich i sumę liczb ujemnych.</vt:lpstr>
      <vt:lpstr>Zad. 8. Algorytm wczytujący n-elementowy ciąg i obliczający sumę liczb dodatnich i sumę liczb ujemnych.</vt:lpstr>
      <vt:lpstr>Zad. 8. Algorytm wczytujący n-elementowy ciąg i obliczający sumę liczb dodatnich i sumę liczb ujemnych - wersja alternatywna.</vt:lpstr>
      <vt:lpstr>Zad. 9. Algorytm wczytujący n-elementowy ciąg i wyznaczający największy wyraz ciągu.</vt:lpstr>
      <vt:lpstr>Zad. 9. Algorytm wczytujący n-elementowy ciąg i wyznaczający największy wyraz ciągu – wersja alternatywna.</vt:lpstr>
      <vt:lpstr>Zad. 10. Algorytm wczytujący n-elementowy ciąg i wyznaczający najmniejszy wyraz ciągu.</vt:lpstr>
      <vt:lpstr>Zad. 10. Algorytm wczytujący n-elementowy ciąg i wyznaczający najmniejszy wyraz ciągu.</vt:lpstr>
      <vt:lpstr>Zad. 11. Algorytm wczytujący n-elementowy ciąg i obliczający średnią harmoniczną wszystkich jego elementów.</vt:lpstr>
      <vt:lpstr>Zad. 11. Algorytm wczytujący n-elementowy ciąg i obliczający średnią harmoniczną wszystkich jego elementów.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 – wersja zoptymalizowana.</vt:lpstr>
      <vt:lpstr>Zad. 13. Co wypisze algorytm, jeśli na wejście podane zostaną liczby [-1, 1, 3, 5, 5]? Narysuj tabelę pamięci.</vt:lpstr>
      <vt:lpstr>Zad. 14. Algorytm wczytujący n-elementowy ciąg liczb oraz wag  i obliczający ważoną średnią arytmetyczną podanych liczb.</vt:lpstr>
      <vt:lpstr>Zad. 14. Algorytm wczytujący n-elementowy ciąg liczb oraz wag  i obliczający ważoną średnią arytmetyczną podanych liczb.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2025-01-28T21:22:26Z</dcterms:created>
  <dcterms:modified xsi:type="dcterms:W3CDTF">2025-01-28T21:23:00Z</dcterms:modified>
</cp:coreProperties>
</file>