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1"/>
  </p:sldMasterIdLst>
  <p:notesMasterIdLst>
    <p:notesMasterId r:id="rId235"/>
  </p:notesMasterIdLst>
  <p:sldIdLst>
    <p:sldId id="256" r:id="rId2"/>
    <p:sldId id="258" r:id="rId3"/>
    <p:sldId id="257" r:id="rId4"/>
    <p:sldId id="259" r:id="rId5"/>
    <p:sldId id="260" r:id="rId6"/>
    <p:sldId id="261" r:id="rId7"/>
    <p:sldId id="309" r:id="rId8"/>
    <p:sldId id="262" r:id="rId9"/>
    <p:sldId id="265" r:id="rId10"/>
    <p:sldId id="264" r:id="rId11"/>
    <p:sldId id="500" r:id="rId12"/>
    <p:sldId id="456" r:id="rId13"/>
    <p:sldId id="29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81" r:id="rId26"/>
    <p:sldId id="282" r:id="rId27"/>
    <p:sldId id="280" r:id="rId28"/>
    <p:sldId id="290" r:id="rId29"/>
    <p:sldId id="275" r:id="rId30"/>
    <p:sldId id="277" r:id="rId31"/>
    <p:sldId id="283" r:id="rId32"/>
    <p:sldId id="263" r:id="rId33"/>
    <p:sldId id="284" r:id="rId34"/>
    <p:sldId id="285" r:id="rId35"/>
    <p:sldId id="286" r:id="rId36"/>
    <p:sldId id="293" r:id="rId37"/>
    <p:sldId id="294" r:id="rId38"/>
    <p:sldId id="432" r:id="rId39"/>
    <p:sldId id="289" r:id="rId40"/>
    <p:sldId id="295" r:id="rId41"/>
    <p:sldId id="296" r:id="rId42"/>
    <p:sldId id="297" r:id="rId43"/>
    <p:sldId id="298" r:id="rId44"/>
    <p:sldId id="299" r:id="rId45"/>
    <p:sldId id="501" r:id="rId46"/>
    <p:sldId id="443" r:id="rId47"/>
    <p:sldId id="300" r:id="rId48"/>
    <p:sldId id="304" r:id="rId49"/>
    <p:sldId id="301" r:id="rId50"/>
    <p:sldId id="302" r:id="rId51"/>
    <p:sldId id="303" r:id="rId52"/>
    <p:sldId id="305" r:id="rId53"/>
    <p:sldId id="310" r:id="rId54"/>
    <p:sldId id="307" r:id="rId55"/>
    <p:sldId id="502" r:id="rId56"/>
    <p:sldId id="462" r:id="rId57"/>
    <p:sldId id="463" r:id="rId58"/>
    <p:sldId id="465" r:id="rId59"/>
    <p:sldId id="306" r:id="rId60"/>
    <p:sldId id="311" r:id="rId61"/>
    <p:sldId id="312" r:id="rId62"/>
    <p:sldId id="316" r:id="rId63"/>
    <p:sldId id="317" r:id="rId64"/>
    <p:sldId id="314" r:id="rId65"/>
    <p:sldId id="318" r:id="rId66"/>
    <p:sldId id="315" r:id="rId67"/>
    <p:sldId id="324" r:id="rId68"/>
    <p:sldId id="325" r:id="rId69"/>
    <p:sldId id="326" r:id="rId70"/>
    <p:sldId id="327" r:id="rId71"/>
    <p:sldId id="322" r:id="rId72"/>
    <p:sldId id="313" r:id="rId73"/>
    <p:sldId id="483" r:id="rId74"/>
    <p:sldId id="328" r:id="rId75"/>
    <p:sldId id="329" r:id="rId76"/>
    <p:sldId id="330" r:id="rId77"/>
    <p:sldId id="472" r:id="rId78"/>
    <p:sldId id="336" r:id="rId79"/>
    <p:sldId id="331" r:id="rId80"/>
    <p:sldId id="332" r:id="rId81"/>
    <p:sldId id="448" r:id="rId82"/>
    <p:sldId id="334" r:id="rId83"/>
    <p:sldId id="347" r:id="rId84"/>
    <p:sldId id="348" r:id="rId85"/>
    <p:sldId id="350" r:id="rId86"/>
    <p:sldId id="441" r:id="rId87"/>
    <p:sldId id="349" r:id="rId88"/>
    <p:sldId id="440" r:id="rId89"/>
    <p:sldId id="474" r:id="rId90"/>
    <p:sldId id="476" r:id="rId91"/>
    <p:sldId id="337" r:id="rId92"/>
    <p:sldId id="338" r:id="rId93"/>
    <p:sldId id="339" r:id="rId94"/>
    <p:sldId id="340" r:id="rId95"/>
    <p:sldId id="341" r:id="rId96"/>
    <p:sldId id="342" r:id="rId97"/>
    <p:sldId id="451" r:id="rId98"/>
    <p:sldId id="344" r:id="rId99"/>
    <p:sldId id="475" r:id="rId100"/>
    <p:sldId id="343" r:id="rId101"/>
    <p:sldId id="345" r:id="rId102"/>
    <p:sldId id="346" r:id="rId103"/>
    <p:sldId id="353" r:id="rId104"/>
    <p:sldId id="442" r:id="rId105"/>
    <p:sldId id="351" r:id="rId106"/>
    <p:sldId id="354" r:id="rId107"/>
    <p:sldId id="355" r:id="rId108"/>
    <p:sldId id="356" r:id="rId109"/>
    <p:sldId id="417" r:id="rId110"/>
    <p:sldId id="503" r:id="rId111"/>
    <p:sldId id="357" r:id="rId112"/>
    <p:sldId id="439" r:id="rId113"/>
    <p:sldId id="359" r:id="rId114"/>
    <p:sldId id="360" r:id="rId115"/>
    <p:sldId id="361" r:id="rId116"/>
    <p:sldId id="479" r:id="rId117"/>
    <p:sldId id="363" r:id="rId118"/>
    <p:sldId id="364" r:id="rId119"/>
    <p:sldId id="367" r:id="rId120"/>
    <p:sldId id="366" r:id="rId121"/>
    <p:sldId id="369" r:id="rId122"/>
    <p:sldId id="370" r:id="rId123"/>
    <p:sldId id="371" r:id="rId124"/>
    <p:sldId id="372" r:id="rId125"/>
    <p:sldId id="477" r:id="rId126"/>
    <p:sldId id="478" r:id="rId127"/>
    <p:sldId id="508" r:id="rId128"/>
    <p:sldId id="509" r:id="rId129"/>
    <p:sldId id="510" r:id="rId130"/>
    <p:sldId id="365" r:id="rId131"/>
    <p:sldId id="373" r:id="rId132"/>
    <p:sldId id="374" r:id="rId133"/>
    <p:sldId id="450" r:id="rId134"/>
    <p:sldId id="375" r:id="rId135"/>
    <p:sldId id="423" r:id="rId136"/>
    <p:sldId id="473" r:id="rId137"/>
    <p:sldId id="376" r:id="rId138"/>
    <p:sldId id="377" r:id="rId139"/>
    <p:sldId id="378" r:id="rId140"/>
    <p:sldId id="380" r:id="rId141"/>
    <p:sldId id="381" r:id="rId142"/>
    <p:sldId id="382" r:id="rId143"/>
    <p:sldId id="383" r:id="rId144"/>
    <p:sldId id="384" r:id="rId145"/>
    <p:sldId id="385" r:id="rId146"/>
    <p:sldId id="425" r:id="rId147"/>
    <p:sldId id="424" r:id="rId148"/>
    <p:sldId id="426" r:id="rId149"/>
    <p:sldId id="497" r:id="rId150"/>
    <p:sldId id="498" r:id="rId151"/>
    <p:sldId id="418" r:id="rId152"/>
    <p:sldId id="491" r:id="rId153"/>
    <p:sldId id="492" r:id="rId154"/>
    <p:sldId id="493" r:id="rId155"/>
    <p:sldId id="494" r:id="rId156"/>
    <p:sldId id="495" r:id="rId157"/>
    <p:sldId id="496" r:id="rId158"/>
    <p:sldId id="287" r:id="rId159"/>
    <p:sldId id="419" r:id="rId160"/>
    <p:sldId id="308" r:id="rId161"/>
    <p:sldId id="427" r:id="rId162"/>
    <p:sldId id="428" r:id="rId163"/>
    <p:sldId id="452" r:id="rId164"/>
    <p:sldId id="444" r:id="rId165"/>
    <p:sldId id="445" r:id="rId166"/>
    <p:sldId id="446" r:id="rId167"/>
    <p:sldId id="449" r:id="rId168"/>
    <p:sldId id="453" r:id="rId169"/>
    <p:sldId id="393" r:id="rId170"/>
    <p:sldId id="394" r:id="rId171"/>
    <p:sldId id="433" r:id="rId172"/>
    <p:sldId id="399" r:id="rId173"/>
    <p:sldId id="434" r:id="rId174"/>
    <p:sldId id="398" r:id="rId175"/>
    <p:sldId id="400" r:id="rId176"/>
    <p:sldId id="397" r:id="rId177"/>
    <p:sldId id="401" r:id="rId178"/>
    <p:sldId id="402" r:id="rId179"/>
    <p:sldId id="387" r:id="rId180"/>
    <p:sldId id="388" r:id="rId181"/>
    <p:sldId id="389" r:id="rId182"/>
    <p:sldId id="390" r:id="rId183"/>
    <p:sldId id="484" r:id="rId184"/>
    <p:sldId id="485" r:id="rId185"/>
    <p:sldId id="486" r:id="rId186"/>
    <p:sldId id="391" r:id="rId187"/>
    <p:sldId id="392" r:id="rId188"/>
    <p:sldId id="487" r:id="rId189"/>
    <p:sldId id="403" r:id="rId190"/>
    <p:sldId id="404" r:id="rId191"/>
    <p:sldId id="405" r:id="rId192"/>
    <p:sldId id="436" r:id="rId193"/>
    <p:sldId id="409" r:id="rId194"/>
    <p:sldId id="407" r:id="rId195"/>
    <p:sldId id="455" r:id="rId196"/>
    <p:sldId id="454" r:id="rId197"/>
    <p:sldId id="466" r:id="rId198"/>
    <p:sldId id="429" r:id="rId199"/>
    <p:sldId id="430" r:id="rId200"/>
    <p:sldId id="437" r:id="rId201"/>
    <p:sldId id="438" r:id="rId202"/>
    <p:sldId id="457" r:id="rId203"/>
    <p:sldId id="458" r:id="rId204"/>
    <p:sldId id="460" r:id="rId205"/>
    <p:sldId id="459" r:id="rId206"/>
    <p:sldId id="482" r:id="rId207"/>
    <p:sldId id="461" r:id="rId208"/>
    <p:sldId id="480" r:id="rId209"/>
    <p:sldId id="481" r:id="rId210"/>
    <p:sldId id="489" r:id="rId211"/>
    <p:sldId id="490" r:id="rId212"/>
    <p:sldId id="488" r:id="rId213"/>
    <p:sldId id="421" r:id="rId214"/>
    <p:sldId id="422" r:id="rId215"/>
    <p:sldId id="435" r:id="rId216"/>
    <p:sldId id="504" r:id="rId217"/>
    <p:sldId id="499" r:id="rId218"/>
    <p:sldId id="505" r:id="rId219"/>
    <p:sldId id="506" r:id="rId220"/>
    <p:sldId id="507" r:id="rId221"/>
    <p:sldId id="410" r:id="rId222"/>
    <p:sldId id="406" r:id="rId223"/>
    <p:sldId id="411" r:id="rId224"/>
    <p:sldId id="412" r:id="rId225"/>
    <p:sldId id="413" r:id="rId226"/>
    <p:sldId id="414" r:id="rId227"/>
    <p:sldId id="416" r:id="rId228"/>
    <p:sldId id="415" r:id="rId229"/>
    <p:sldId id="467" r:id="rId230"/>
    <p:sldId id="468" r:id="rId231"/>
    <p:sldId id="469" r:id="rId232"/>
    <p:sldId id="471" r:id="rId233"/>
    <p:sldId id="470" r:id="rId234"/>
  </p:sldIdLst>
  <p:sldSz cx="12192000" cy="6858000"/>
  <p:notesSz cx="7102475" cy="102314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3A3AB9"/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82430" autoAdjust="0"/>
  </p:normalViewPr>
  <p:slideViewPr>
    <p:cSldViewPr snapToGrid="0">
      <p:cViewPr varScale="1">
        <p:scale>
          <a:sx n="109" d="100"/>
          <a:sy n="109" d="100"/>
        </p:scale>
        <p:origin x="80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viewProps" Target="viewProp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tableStyles" Target="tableStyle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commentAuthors" Target="commentAuthor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notesMaster" Target="notesMasters/notesMaster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/>
          <a:lstStyle>
            <a:lvl1pPr algn="r">
              <a:defRPr sz="1300"/>
            </a:lvl1pPr>
          </a:lstStyle>
          <a:p>
            <a:fld id="{221D4C3E-53AF-4EF3-8225-DBBAB328264B}" type="datetimeFigureOut">
              <a:rPr lang="pl-PL" smtClean="0"/>
              <a:pPr/>
              <a:t>16.02.2026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67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8" tIns="49509" rIns="99018" bIns="4950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18" tIns="49509" rIns="99018" bIns="4950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1809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3" y="9718092"/>
            <a:ext cx="3077739" cy="511572"/>
          </a:xfrm>
          <a:prstGeom prst="rect">
            <a:avLst/>
          </a:prstGeom>
        </p:spPr>
        <p:txBody>
          <a:bodyPr vert="horz" lIns="99018" tIns="49509" rIns="99018" bIns="49509" rtlCol="0" anchor="b"/>
          <a:lstStyle>
            <a:lvl1pPr algn="r">
              <a:defRPr sz="1300"/>
            </a:lvl1pPr>
          </a:lstStyle>
          <a:p>
            <a:fld id="{F5E97C78-6431-4615-8004-2EF10B7825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5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6725" cy="38354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49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56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34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85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48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89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94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561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54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128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989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581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76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409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43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687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255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174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724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039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04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1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3D9F2-7433-859B-79AF-83F88A8D3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54607BF-B5EA-16F6-9AC1-41F516C35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D6FA06-B08C-E07C-CB29-E7FF591F2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CEDD46-33FE-6E8C-5810-F5C3E6B6E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884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29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702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211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885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792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086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366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7924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83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424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958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2178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414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6006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595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356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8401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4381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3285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6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896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9025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306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2880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7847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6421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1291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292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9337-CA63-624C-66DC-3EBA05D7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5AE4F88-D9F2-8622-F80E-B794C9DA7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22D6B7E-E0E5-1DC1-DBF9-22FE773CA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B34648-FF69-250E-410C-0E3894C93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8684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138D-FBB0-6C28-1312-3CE1F0DB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BC5E74C-1DC6-BCCE-066A-E0187208E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86BFA97-31DC-210E-B757-46C9EADC5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F2413A-9949-9C4E-7C28-95EE89DD5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2989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60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8322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4529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4062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2898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199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4703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7852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2721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4973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6722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58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5677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9128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197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8635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22929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208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3215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7843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6191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8354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8665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2744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86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5631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4645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07552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1944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565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20352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233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6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97C78-6431-4615-8004-2EF10B78256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9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45053F6-8999-499B-8BEA-0C9BB4019DBD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Prostokąt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Prostokąt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Prostokąt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22F0-C7A5-4A5B-A604-515F83327D4B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DB10-6B9D-4AA3-8A3E-860C8DE5B0C1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177-7C96-459D-9A14-550252B681E2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E0CC61ED-300E-4D12-B91C-81E6926C3B6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solidFill>
                  <a:schemeClr val="tx1"/>
                </a:solidFill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pl-PL" dirty="0"/>
              <a:t>Kliknij, aby edytować style wzorca tekstu</a:t>
            </a:r>
          </a:p>
          <a:p>
            <a:pPr lvl="1" eaLnBrk="1" latinLnBrk="0" hangingPunct="1"/>
            <a:r>
              <a:rPr lang="pl-PL" dirty="0"/>
              <a:t>Drugi poziom</a:t>
            </a:r>
          </a:p>
          <a:p>
            <a:pPr lvl="2" eaLnBrk="1" latinLnBrk="0" hangingPunct="1"/>
            <a:r>
              <a:rPr lang="pl-PL" dirty="0"/>
              <a:t>Trzeci poziom</a:t>
            </a:r>
          </a:p>
          <a:p>
            <a:pPr lvl="3" eaLnBrk="1" latinLnBrk="0" hangingPunct="1"/>
            <a:r>
              <a:rPr lang="pl-PL" dirty="0"/>
              <a:t>Czwarty poziom</a:t>
            </a:r>
          </a:p>
          <a:p>
            <a:pPr lvl="4" eaLnBrk="1" latinLnBrk="0" hangingPunct="1"/>
            <a:r>
              <a:rPr lang="pl-PL" dirty="0"/>
              <a:t>Piąty poziom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629E484-5A2B-49D8-BB5E-6131A3E5FE69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E9C5-C6F4-47C4-A395-334BDCC03DF8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AE5-BA59-4AA8-A016-49A940AA3FB8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82EF-88AD-461C-98EC-02590553F3BA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15E5-5B23-43BC-9B8D-C0563081CDF2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F2FB-615B-4A4A-B48C-35BCDDCBDFDA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641-EC61-4394-A35A-359A53783BD1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dirty="0"/>
              <a:t>Kliknij, aby edytować style wzorca tekstu</a:t>
            </a:r>
          </a:p>
          <a:p>
            <a:pPr lvl="1" eaLnBrk="1" latinLnBrk="0" hangingPunct="1"/>
            <a:r>
              <a:rPr kumimoji="0" lang="pl-PL" dirty="0"/>
              <a:t>Drugi poziom</a:t>
            </a:r>
          </a:p>
          <a:p>
            <a:pPr lvl="2" eaLnBrk="1" latinLnBrk="0" hangingPunct="1"/>
            <a:r>
              <a:rPr kumimoji="0" lang="pl-PL" dirty="0"/>
              <a:t>Trzeci poziom</a:t>
            </a:r>
          </a:p>
          <a:p>
            <a:pPr lvl="3" eaLnBrk="1" latinLnBrk="0" hangingPunct="1"/>
            <a:r>
              <a:rPr kumimoji="0" lang="pl-PL" dirty="0"/>
              <a:t>Czwarty poziom</a:t>
            </a:r>
          </a:p>
          <a:p>
            <a:pPr lvl="4" eaLnBrk="1" latinLnBrk="0" hangingPunct="1"/>
            <a:r>
              <a:rPr kumimoji="0" lang="pl-PL" dirty="0"/>
              <a:t>Piąty poziom</a:t>
            </a:r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70D37D-D54A-49CD-A124-C334C8FACEC5}" type="datetime1">
              <a:rPr lang="pl-PL" smtClean="0"/>
              <a:pPr/>
              <a:t>16.02.2026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CC61ED-300E-4D12-B91C-81E6926C3B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ctr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gdb.com/online_python_interpre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downloa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ython.org/downloads" TargetMode="Externa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under-magic-methods-python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ref_string.asp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exceptions.html" TargetMode="Externa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module_random.asp" TargetMode="External"/><Relationship Id="rId2" Type="http://schemas.openxmlformats.org/officeDocument/2006/relationships/hyperlink" Target="https://www.w3schools.com/python/module_math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pl/3/tutori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python/module_random.as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hyperlink" Target="https://dysk.kia.prz.edu.pl/d/s/174WjyIujoJ7RQvsRckOo1tM1JUtFwzN/j3KFsfz-Lj7-riY2vHHhs0L6vlWKy8Sa-JrWg3gX1-Qw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hyperlink" Target="https://dysk.kia.prz.edu.pl/d/s/174WlV9CyP1wBmHPX1z5u6H8mnjMQ9Yl/dLupNrSy1RU2slhavmTqALlrOBTw-HtB-HbXgMgD1-Qw" TargetMode="Externa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hyperlink" Target="https://pyinstaller.org/en/latest/usage.html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ec.wisc.edu/~tomw/java/unicode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6428" y="3789040"/>
            <a:ext cx="9182100" cy="936104"/>
          </a:xfrm>
        </p:spPr>
        <p:txBody>
          <a:bodyPr>
            <a:noAutofit/>
          </a:bodyPr>
          <a:lstStyle/>
          <a:p>
            <a:r>
              <a:rPr lang="pl-PL" sz="2400" dirty="0"/>
              <a:t>Programowanie w języku </a:t>
            </a:r>
            <a:r>
              <a:rPr lang="pl-PL" sz="2400" dirty="0" err="1"/>
              <a:t>Python</a:t>
            </a:r>
            <a:br>
              <a:rPr lang="pl-PL" sz="2400"/>
            </a:br>
            <a:r>
              <a:rPr lang="pl-PL" sz="2400"/>
              <a:t>Wykład </a:t>
            </a:r>
            <a:r>
              <a:rPr lang="pl-PL" sz="2400" dirty="0"/>
              <a:t>w ramach przedmiotu </a:t>
            </a:r>
            <a:r>
              <a:rPr lang="pl-PL" sz="2400"/>
              <a:t>„Informatyka” </a:t>
            </a:r>
            <a:r>
              <a:rPr lang="pl-PL" sz="2400" dirty="0"/>
              <a:t>(EE-DI)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7500" y="5124450"/>
            <a:ext cx="9182100" cy="533400"/>
          </a:xfrm>
        </p:spPr>
        <p:txBody>
          <a:bodyPr>
            <a:normAutofit/>
          </a:bodyPr>
          <a:lstStyle/>
          <a:p>
            <a:r>
              <a:rPr lang="pl-PL" sz="2800" dirty="0"/>
              <a:t>Dawid Warchoł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06" y="301626"/>
            <a:ext cx="41814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http://docplayer.pl/docs-images/33/15752726/images/1-0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7" name="Picture 13" descr="http://docplayer.pl/docs-images/33/15752726/images/1-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56" y="1817796"/>
            <a:ext cx="152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5876"/>
            <a:ext cx="42957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0960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1DA9A-8663-433F-9F50-47641655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Środowisko programistyczne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75F1AC9-EA4C-4A29-8272-1B237FF8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5468F7-193F-4967-AD06-6ADFA6CAE2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4984" y="1143000"/>
            <a:ext cx="11442032" cy="5213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Jest to aplikacja, przy użyciu której tworzymy i uruchamiamy własne programy. </a:t>
            </a:r>
            <a:br>
              <a:rPr lang="pl-PL" dirty="0"/>
            </a:br>
            <a:r>
              <a:rPr lang="pl-PL" dirty="0"/>
              <a:t>W skład środowiska do </a:t>
            </a:r>
            <a:r>
              <a:rPr lang="pl-PL" dirty="0" err="1"/>
              <a:t>Pythona</a:t>
            </a:r>
            <a:r>
              <a:rPr lang="pl-PL" dirty="0"/>
              <a:t> wchodzą przede wszystkim:</a:t>
            </a:r>
          </a:p>
          <a:p>
            <a:pPr lvl="1"/>
            <a:r>
              <a:rPr lang="pl-PL" dirty="0"/>
              <a:t>edytor – piszemy w nim kod;</a:t>
            </a:r>
          </a:p>
          <a:p>
            <a:pPr lvl="1"/>
            <a:r>
              <a:rPr lang="pl-PL" dirty="0"/>
              <a:t>interpreter – interpretuje i uruchamia pisane przez nas programy;</a:t>
            </a:r>
          </a:p>
          <a:p>
            <a:pPr lvl="1"/>
            <a:r>
              <a:rPr lang="pl-PL" dirty="0"/>
              <a:t>interaktywna konsola – programy są w niej uruchamiane; możemy w niej też wykonywać pojedyncze instrukcje bez pisania całego programu;</a:t>
            </a:r>
          </a:p>
          <a:p>
            <a:pPr lvl="1"/>
            <a:r>
              <a:rPr lang="pl-PL" dirty="0" err="1"/>
              <a:t>debugger</a:t>
            </a:r>
            <a:r>
              <a:rPr lang="pl-PL" dirty="0"/>
              <a:t> – narzędzie ułatwiające znajdywanie błędów (</a:t>
            </a:r>
            <a:r>
              <a:rPr lang="pl-PL" dirty="0" err="1"/>
              <a:t>bugów</a:t>
            </a:r>
            <a:r>
              <a:rPr lang="pl-PL" dirty="0"/>
              <a:t>) w programie.</a:t>
            </a:r>
          </a:p>
          <a:p>
            <a:pPr lvl="1"/>
            <a:endParaRPr lang="pl-PL" dirty="0"/>
          </a:p>
          <a:p>
            <a:pPr marL="0" indent="0">
              <a:buNone/>
            </a:pPr>
            <a:r>
              <a:rPr lang="pl-PL" dirty="0"/>
              <a:t>Popularne środowiska do programowania w języku </a:t>
            </a:r>
            <a:r>
              <a:rPr lang="pl-PL" dirty="0" err="1"/>
              <a:t>Python</a:t>
            </a:r>
            <a:r>
              <a:rPr lang="pl-PL" dirty="0"/>
              <a:t> (Windows, Linux, </a:t>
            </a:r>
            <a:r>
              <a:rPr lang="pl-PL" dirty="0" err="1"/>
              <a:t>macOS</a:t>
            </a:r>
            <a:r>
              <a:rPr lang="pl-PL" dirty="0"/>
              <a:t>):</a:t>
            </a:r>
          </a:p>
          <a:p>
            <a:pPr lvl="1"/>
            <a:r>
              <a:rPr lang="pl-PL" b="1" dirty="0" err="1"/>
              <a:t>Pycharm</a:t>
            </a:r>
            <a:r>
              <a:rPr lang="pl-PL" dirty="0"/>
              <a:t> (uniwersalne i zalecane dla studentów tego przedmiotu);</a:t>
            </a:r>
          </a:p>
          <a:p>
            <a:pPr lvl="1"/>
            <a:r>
              <a:rPr lang="pl-PL" b="1" dirty="0" err="1"/>
              <a:t>Spyder</a:t>
            </a:r>
            <a:r>
              <a:rPr lang="pl-PL" dirty="0"/>
              <a:t> (polecane dla naukowców i inżynierów danych);</a:t>
            </a:r>
          </a:p>
          <a:p>
            <a:pPr lvl="1"/>
            <a:r>
              <a:rPr lang="pl-PL" b="1" dirty="0"/>
              <a:t>Visual Studio </a:t>
            </a:r>
            <a:r>
              <a:rPr lang="pl-PL" b="1" dirty="0" err="1"/>
              <a:t>Code</a:t>
            </a:r>
            <a:r>
              <a:rPr lang="pl-PL" b="1" dirty="0"/>
              <a:t> </a:t>
            </a:r>
            <a:r>
              <a:rPr lang="pl-PL" dirty="0"/>
              <a:t>(edytor kodu dla wielu języków, który można rozbudować, żeby pełnił funkcję środowiska programistycznego </a:t>
            </a:r>
            <a:r>
              <a:rPr lang="pl-PL" dirty="0" err="1"/>
              <a:t>Pythona</a:t>
            </a:r>
            <a:r>
              <a:rPr lang="pl-PL" dirty="0"/>
              <a:t>).</a:t>
            </a:r>
          </a:p>
          <a:p>
            <a:pPr marL="274320" lvl="1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err="1"/>
              <a:t>OnlineGDB</a:t>
            </a:r>
            <a:r>
              <a:rPr lang="pl-PL" dirty="0"/>
              <a:t> – proste środowisko internetowe, nie wymaga instalowania: </a:t>
            </a:r>
            <a:r>
              <a:rPr lang="pl-PL" i="1" dirty="0">
                <a:hlinkClick r:id="rId3"/>
              </a:rPr>
              <a:t>https://www.onlinegdb.com/online_python_interpreter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9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22E90-3CFB-4FF6-AA98-171ED648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Przetwarzanie wypełnionego słownika przy użyciu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C07A5B-31E4-4D3F-8E2D-887D83CF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A1A366-0F23-4798-BC85-3F30F281F7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561728"/>
          </a:xfrm>
        </p:spPr>
        <p:txBody>
          <a:bodyPr/>
          <a:lstStyle/>
          <a:p>
            <a:r>
              <a:rPr lang="pl-PL" dirty="0"/>
              <a:t>Jak więc możemy wypisać wszystkie nazwy firm wraz z ich latami (indeksy i wartości) za pomocą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dirty="0"/>
              <a:t>?</a:t>
            </a:r>
          </a:p>
          <a:p>
            <a:r>
              <a:rPr lang="pl-PL" dirty="0"/>
              <a:t>Istnieją dwa sposoby: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0A724B9-6F24-4728-B745-6A9132CFEE55}"/>
              </a:ext>
            </a:extLst>
          </p:cNvPr>
          <p:cNvSpPr txBox="1"/>
          <p:nvPr/>
        </p:nvSpPr>
        <p:spPr>
          <a:xfrm>
            <a:off x="384139" y="2807764"/>
            <a:ext cx="11423721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1975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Sony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1946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Nintendo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1889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Valve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1996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212E66-A5FD-E770-6C57-103745581BE0}"/>
              </a:ext>
            </a:extLst>
          </p:cNvPr>
          <p:cNvSpPr txBox="1"/>
          <p:nvPr/>
        </p:nvSpPr>
        <p:spPr>
          <a:xfrm>
            <a:off x="384139" y="3972627"/>
            <a:ext cx="824491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firma</a:t>
            </a:r>
            <a:r>
              <a:rPr lang="en-U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rok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</a:t>
            </a:r>
            <a:r>
              <a:rPr lang="en-US" sz="2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items</a:t>
            </a:r>
            <a:r>
              <a:rPr lang="en-U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Firma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firma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powstała w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rok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‚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r.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2937865-1C2C-B00E-BA53-E65504B1A4D5}"/>
              </a:ext>
            </a:extLst>
          </p:cNvPr>
          <p:cNvSpPr txBox="1"/>
          <p:nvPr/>
        </p:nvSpPr>
        <p:spPr>
          <a:xfrm>
            <a:off x="384139" y="5391557"/>
            <a:ext cx="964907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firma </a:t>
            </a:r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firmy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Firma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firma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powstała w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firmy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firma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‚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r.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1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E67B092-4D7E-9C8F-1B87-A8B0FF79DE20}"/>
              </a:ext>
            </a:extLst>
          </p:cNvPr>
          <p:cNvSpPr txBox="1"/>
          <p:nvPr/>
        </p:nvSpPr>
        <p:spPr>
          <a:xfrm>
            <a:off x="384139" y="3552868"/>
            <a:ext cx="2086918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Pierwszy sposób: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86A81F2-62C5-7525-639C-8060F362119D}"/>
              </a:ext>
            </a:extLst>
          </p:cNvPr>
          <p:cNvSpPr txBox="1"/>
          <p:nvPr/>
        </p:nvSpPr>
        <p:spPr>
          <a:xfrm>
            <a:off x="384139" y="4959511"/>
            <a:ext cx="1699504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Drugi sposób:</a:t>
            </a:r>
          </a:p>
        </p:txBody>
      </p:sp>
    </p:spTree>
    <p:extLst>
      <p:ext uri="{BB962C8B-B14F-4D97-AF65-F5344CB8AC3E}">
        <p14:creationId xmlns:p14="http://schemas.microsoft.com/office/powerpoint/2010/main" val="2762342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B1DD3-28AF-49B9-9852-B0CE2E84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Zadanie 9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D4799A-98A9-464B-9AD0-8F627ABA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52A365-32B3-40E5-AF8E-ACDEBD3B5E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280795"/>
            <a:ext cx="11233248" cy="4937760"/>
          </a:xfrm>
        </p:spPr>
        <p:txBody>
          <a:bodyPr/>
          <a:lstStyle/>
          <a:p>
            <a:r>
              <a:rPr lang="pl-PL" dirty="0"/>
              <a:t>Napisać program umożliwiający wczytanie do słownika </a:t>
            </a:r>
            <a:r>
              <a:rPr lang="pl-PL" i="1" dirty="0"/>
              <a:t>n</a:t>
            </a:r>
            <a:r>
              <a:rPr lang="pl-PL" dirty="0"/>
              <a:t> produktów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/>
              <a:t>n</a:t>
            </a:r>
            <a:r>
              <a:rPr lang="pl-PL" dirty="0"/>
              <a:t> podajemy na wejściu) sklepu spożywczego i ich ceny. Następnie program powinien obniżyć ceny wszystkich produktów o 5%. Na koniec program powinien wypisać produkty w dwóch osobnych grupach: „tanie produkty” (poniżej 10 zł) i „drogie produkty” (10 zł i więcej).</a:t>
            </a:r>
          </a:p>
        </p:txBody>
      </p:sp>
    </p:spTree>
    <p:extLst>
      <p:ext uri="{BB962C8B-B14F-4D97-AF65-F5344CB8AC3E}">
        <p14:creationId xmlns:p14="http://schemas.microsoft.com/office/powerpoint/2010/main" val="426626369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EEF2E-53CB-49BF-BCA5-CE1FE04E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Krotki</a:t>
            </a:r>
            <a:r>
              <a:rPr lang="pl-PL" dirty="0"/>
              <a:t> – obiekty typu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5379385-325A-4CBC-86A6-78A7FB71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D2E6CB-869B-46BF-9873-569F99D8D3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Listy są typem </a:t>
            </a:r>
            <a:r>
              <a:rPr lang="pl-PL" dirty="0" err="1"/>
              <a:t>mutowalnym</a:t>
            </a:r>
            <a:r>
              <a:rPr lang="pl-PL" dirty="0"/>
              <a:t> (ang. </a:t>
            </a:r>
            <a:r>
              <a:rPr lang="pl-PL" dirty="0" err="1"/>
              <a:t>mutable</a:t>
            </a:r>
            <a:r>
              <a:rPr lang="pl-PL" dirty="0"/>
              <a:t>), co oznacza, że można zmieniać ich elementy.</a:t>
            </a:r>
          </a:p>
          <a:p>
            <a:endParaRPr lang="pl-PL" dirty="0"/>
          </a:p>
          <a:p>
            <a:r>
              <a:rPr lang="pl-PL" dirty="0" err="1"/>
              <a:t>Krotki</a:t>
            </a:r>
            <a:r>
              <a:rPr lang="pl-PL" dirty="0"/>
              <a:t> są </a:t>
            </a:r>
            <a:r>
              <a:rPr lang="pl-PL" dirty="0" err="1"/>
              <a:t>niemutowalnym</a:t>
            </a:r>
            <a:r>
              <a:rPr lang="pl-PL" dirty="0"/>
              <a:t> (ang. </a:t>
            </a:r>
            <a:r>
              <a:rPr lang="pl-PL" dirty="0" err="1"/>
              <a:t>immutable</a:t>
            </a:r>
            <a:r>
              <a:rPr lang="pl-PL" dirty="0"/>
              <a:t>) odpowiednikiem list. Oznacza to, że mają większość właściwości list, ale nie można zmieniać elementów raz utworzonej </a:t>
            </a:r>
            <a:r>
              <a:rPr lang="pl-PL" dirty="0" err="1"/>
              <a:t>krotki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Kiedy i po co używać krotek zamiast list? </a:t>
            </a:r>
          </a:p>
          <a:p>
            <a:pPr lvl="1"/>
            <a:r>
              <a:rPr lang="pl-PL" dirty="0" err="1"/>
              <a:t>Krotki</a:t>
            </a:r>
            <a:r>
              <a:rPr lang="pl-PL" dirty="0"/>
              <a:t> zajmują mniej miejsca w pamięci, szybciej się przetwarzają i są bezpieczniejsze (kod mniej podatny na błędy).</a:t>
            </a:r>
          </a:p>
          <a:p>
            <a:pPr lvl="1"/>
            <a:r>
              <a:rPr lang="pl-PL" dirty="0"/>
              <a:t>Warto je używać, jeśli chcemy utworzyć listę, która nie będzie modyfikowana.</a:t>
            </a:r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002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42809-25F7-42FD-9D1F-7DABEDBC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Krotki</a:t>
            </a:r>
            <a:r>
              <a:rPr lang="pl-PL" dirty="0"/>
              <a:t> – obiekty typu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4924C27-90C0-469E-B767-58F695BF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548A23-2EFE-4B40-8F37-8E52B98163C8}"/>
              </a:ext>
            </a:extLst>
          </p:cNvPr>
          <p:cNvSpPr txBox="1"/>
          <p:nvPr/>
        </p:nvSpPr>
        <p:spPr>
          <a:xfrm>
            <a:off x="515380" y="1349018"/>
            <a:ext cx="11161240" cy="48013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#krotkę możemy utworzyć podając jej elementy w nawiasie okrągłym po przecinku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krotka_liczbowa_1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#możemy pominąć nawias i po prostu wymienić elementy po przecinku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krotka_liczbowa_2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#krotka może mieć wartości dowolnego typu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krotka_mieszana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'napis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#ostatni element też jest krotką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#wyświetlanie pojedynczego elementu </a:t>
            </a:r>
            <a:r>
              <a:rPr lang="pl-PL" sz="18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krotki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krotka_mieszana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endParaRPr lang="pl-PL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krotka_mieszana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#błąd – nie można zmieniać elementów </a:t>
            </a:r>
            <a:r>
              <a:rPr lang="pl-PL" sz="18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krotki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#pętle for również działają z krotkami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element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krotka_mieszana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8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9AEECD-B481-7D7C-84E1-92148CF9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Przydatny trik z użyciem krotek – zamiana wartości dwóch zmiennych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229FC4-9ABA-ABC5-4756-7D0D320E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B39DE6-C3E9-210A-F6D8-6357CC3918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 pomocą krotek możemy w szybki, jednolinijkowy sposób zamienić wartości dwóch zmiennych.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3461B2-F0A4-5EC1-9501-8EEDE5F45EF5}"/>
              </a:ext>
            </a:extLst>
          </p:cNvPr>
          <p:cNvSpPr txBox="1"/>
          <p:nvPr/>
        </p:nvSpPr>
        <p:spPr>
          <a:xfrm>
            <a:off x="1812248" y="3176587"/>
            <a:ext cx="264160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pomocnicza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pomocnicza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65D195B-BA2E-A6D1-EA9C-46B6B145EF59}"/>
              </a:ext>
            </a:extLst>
          </p:cNvPr>
          <p:cNvSpPr txBox="1"/>
          <p:nvPr/>
        </p:nvSpPr>
        <p:spPr>
          <a:xfrm>
            <a:off x="7536160" y="3177355"/>
            <a:ext cx="264160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A,B = B,A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533D694-34B8-A132-4B0F-34A841827F29}"/>
              </a:ext>
            </a:extLst>
          </p:cNvPr>
          <p:cNvSpPr txBox="1"/>
          <p:nvPr/>
        </p:nvSpPr>
        <p:spPr>
          <a:xfrm>
            <a:off x="648233" y="2368401"/>
            <a:ext cx="4969630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standardowy sposób (bez krotek) używany 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we wszystkich językach programowania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539660-C0AE-603B-73D8-1170167524DA}"/>
              </a:ext>
            </a:extLst>
          </p:cNvPr>
          <p:cNvSpPr txBox="1"/>
          <p:nvPr/>
        </p:nvSpPr>
        <p:spPr>
          <a:xfrm>
            <a:off x="6741541" y="2369169"/>
            <a:ext cx="423083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zamiana przy użyciu krotek – sposób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specyficzny dla języka </a:t>
            </a:r>
            <a:r>
              <a:rPr lang="pl-PL" sz="2000" dirty="0" err="1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Python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28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ABD37-0022-462A-8DE8-7FEF6948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Zbiory – obiekty typu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7C7A06F-742A-4ED2-9EF0-35503AC8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80E06E-1BB1-464E-963B-2B476A8807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476" y="1248594"/>
            <a:ext cx="11319048" cy="4937760"/>
          </a:xfrm>
        </p:spPr>
        <p:txBody>
          <a:bodyPr/>
          <a:lstStyle/>
          <a:p>
            <a:r>
              <a:rPr lang="pl-PL" dirty="0"/>
              <a:t>Zbiory służą do przechowywania wielu wartości, podobnie jak listy, słowniki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krotki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W przeciwieństwie do list, słowników i krotek, wartości zbioru nie mają indeksów.</a:t>
            </a:r>
          </a:p>
          <a:p>
            <a:endParaRPr lang="pl-PL" dirty="0"/>
          </a:p>
          <a:p>
            <a:r>
              <a:rPr lang="pl-PL" dirty="0"/>
              <a:t>W przeciwieństwie do list, słowników i krotek, wartości zbioru nie mogą się powtarzać.</a:t>
            </a:r>
          </a:p>
          <a:p>
            <a:endParaRPr lang="pl-PL" dirty="0"/>
          </a:p>
          <a:p>
            <a:r>
              <a:rPr lang="pl-PL" dirty="0"/>
              <a:t>Zbiory w języku </a:t>
            </a:r>
            <a:r>
              <a:rPr lang="pl-PL" dirty="0" err="1"/>
              <a:t>Python</a:t>
            </a:r>
            <a:r>
              <a:rPr lang="pl-PL" dirty="0"/>
              <a:t> mają podobne właściwości jak zbiory w matematyce.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623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0FC61-456D-4713-A3DC-F8A197FD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Zbiory – obiekty typu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25D543D-6C60-4AB0-B907-98C32B6E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106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53931D2-40E9-45F6-8E5F-54EF425FC6F8}"/>
              </a:ext>
            </a:extLst>
          </p:cNvPr>
          <p:cNvSpPr txBox="1"/>
          <p:nvPr/>
        </p:nvSpPr>
        <p:spPr>
          <a:xfrm>
            <a:off x="263352" y="1352678"/>
            <a:ext cx="11665296" cy="48013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#Podstawowy sposób na utworzenie zbioru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jeden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trzy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siedem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#Zbiór można też utworzyć konwertując listę lub krotkę funkcją set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zbior_2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set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zbior_3 </a:t>
            </a:r>
            <a:r>
              <a:rPr lang="da-DK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a-DK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set</a:t>
            </a:r>
            <a:r>
              <a:rPr lang="da-DK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a-DK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a-DK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a-DK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r>
              <a:rPr lang="da-DK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a-DK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45.6</a:t>
            </a:r>
            <a:r>
              <a:rPr lang="da-DK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da-DK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#wartości w zbiorze nie mogą się powtarzać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#jeśli powtórzymy wartość zbioru, zostanie ona pominięta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zbior_4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zbior_4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#błąd - nie można odnosić się do elementów zbioru poprzez indeksy</a:t>
            </a:r>
            <a:endParaRPr lang="pl-PL" dirty="0"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#pętle for również działają ze zbiorami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element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zbior_1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C41426-01CF-6F44-7B73-3D3BD6E1CB41}"/>
              </a:ext>
            </a:extLst>
          </p:cNvPr>
          <p:cNvSpPr txBox="1"/>
          <p:nvPr/>
        </p:nvSpPr>
        <p:spPr>
          <a:xfrm>
            <a:off x="6197308" y="5010793"/>
            <a:ext cx="4608512" cy="11079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Kolejność przetwarzania elementów zbioru w pętli 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for</a:t>
            </a: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 jest nieprzewidywalna.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A0B7EE2-4872-48FB-86F4-9B109257D9C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599234" y="5564791"/>
            <a:ext cx="2598074" cy="159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58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B18CD-FFDB-44FF-8941-9D5B7CCE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Operacje na zbiorach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8030BB6-DE4F-47DA-839E-506244BE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9318AE-08F3-4B01-B556-DF6ED0FF7ED4}"/>
              </a:ext>
            </a:extLst>
          </p:cNvPr>
          <p:cNvSpPr txBox="1"/>
          <p:nvPr/>
        </p:nvSpPr>
        <p:spPr>
          <a:xfrm>
            <a:off x="835711" y="1241296"/>
            <a:ext cx="10279142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'jeden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trzy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siedem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#funkcja </a:t>
            </a:r>
            <a:r>
              <a:rPr lang="pl-PL" sz="20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dodaje element do zbioru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osiem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#funkcja </a:t>
            </a:r>
            <a:r>
              <a:rPr lang="pl-PL" sz="20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discard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usuwa element ze zbioru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discard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trzy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#funkcja </a:t>
            </a:r>
            <a:r>
              <a:rPr lang="pl-PL" sz="20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czyści zbiór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 wyczyszczeniu zbiór ma 0 elementów, a więc jest to zbiór pusty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62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B18CD-FFDB-44FF-8941-9D5B7CCE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Operacje na zbiorach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8030BB6-DE4F-47DA-839E-506244BE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108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A4E48EB-9FF1-4D4C-91AE-DB4FDFDE11F1}"/>
              </a:ext>
            </a:extLst>
          </p:cNvPr>
          <p:cNvSpPr txBox="1"/>
          <p:nvPr/>
        </p:nvSpPr>
        <p:spPr>
          <a:xfrm>
            <a:off x="1044164" y="1241296"/>
            <a:ext cx="10103672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ssaki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lew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słoń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delfin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zwierzeta_wodne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rekin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delfin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ośmiornica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#suma zbiorów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ssaki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zwierzeta_wodne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#część wspólna (iloczyn, przekrój, przecięcie) zbiorów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czesc_wspolna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ssaki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intersection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zwierzeta_wodne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#różnica zbiorów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roznica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ssaki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difference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zwierzeta_wodne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#różnica symetryczna zbiorów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roznica_symetryczna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ssaki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symmetric_difference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zwierzeta_wodne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czesc_wspolna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roznica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roznica_symetryczna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9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58FE9-D87A-5FC8-5EDE-43DAB794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52400"/>
            <a:ext cx="11521280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Sprawdzanie, czy podany element występuje w liście, krotce lub zbiorze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086FC9-BD13-4FDC-CACA-D77F80BA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109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E37781-4F7F-BE1B-4DCD-C92E3F138D3F}"/>
              </a:ext>
            </a:extLst>
          </p:cNvPr>
          <p:cNvSpPr txBox="1"/>
          <p:nvPr/>
        </p:nvSpPr>
        <p:spPr>
          <a:xfrm>
            <a:off x="755226" y="3738394"/>
            <a:ext cx="10681547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liczby_pierwsze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17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37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19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liczby_pierwsze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liczby_pierwsze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owady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komar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modliszka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biedronka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osa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modliszka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owady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pająk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owady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928AFB65-42D6-6604-666C-609349CE81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0972800" cy="2472483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Możemy sprawdzić, czy podany element występuje w liście, krotce lub zbiorze za pomocą operatora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800" dirty="0"/>
              <a:t>.</a:t>
            </a:r>
          </a:p>
          <a:p>
            <a:endParaRPr lang="pl-PL" sz="2800" dirty="0"/>
          </a:p>
          <a:p>
            <a:r>
              <a:rPr lang="pl-PL" sz="2800" dirty="0"/>
              <a:t>Jeśli element będący lewym operandem występuje w liście/krotce/zbiorze będącym prawym operandem, zwrócona zostaje wartość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sz="2800" dirty="0"/>
              <a:t>. </a:t>
            </a:r>
            <a:br>
              <a:rPr lang="pl-PL" sz="2800" dirty="0"/>
            </a:br>
            <a:r>
              <a:rPr lang="pl-PL" sz="2800" dirty="0"/>
              <a:t>W przeciwnym wypadku – wartość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2800" dirty="0"/>
              <a:t>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8757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76CC9-A792-154C-8A5C-7D01E8D5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Środowiska programistyczne do </a:t>
            </a:r>
            <a:r>
              <a:rPr lang="pl-PL" dirty="0" err="1"/>
              <a:t>Pythona</a:t>
            </a:r>
            <a:r>
              <a:rPr lang="pl-PL" dirty="0"/>
              <a:t> dla urządzeń mobilnych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F2A3E2A-6BEF-D767-CA14-F44C266F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38A2BC-4EFD-C0D2-2E1F-83C60FDB9E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Jeśli ktoś chciałby testować programy z wykładów na smartfonie/tablecie </a:t>
            </a:r>
            <a:br>
              <a:rPr lang="pl-PL" dirty="0"/>
            </a:br>
            <a:r>
              <a:rPr lang="pl-PL" dirty="0"/>
              <a:t>z systemem Android lub IOS, to najlepiej skorzystać ze środowisk programistycznych w formie aplikacji mobilnych:</a:t>
            </a:r>
          </a:p>
          <a:p>
            <a:r>
              <a:rPr lang="pl-PL" b="1" dirty="0" err="1"/>
              <a:t>Pydroid</a:t>
            </a:r>
            <a:r>
              <a:rPr lang="pl-PL" b="1" dirty="0"/>
              <a:t> 3</a:t>
            </a:r>
            <a:r>
              <a:rPr lang="pl-PL" dirty="0"/>
              <a:t> (Android – dostępne za darmo w sklepie Google Play),</a:t>
            </a:r>
          </a:p>
          <a:p>
            <a:r>
              <a:rPr lang="pl-PL" b="1" dirty="0" err="1"/>
              <a:t>Pythonista</a:t>
            </a:r>
            <a:r>
              <a:rPr lang="pl-PL" b="1" dirty="0"/>
              <a:t> 3</a:t>
            </a:r>
            <a:r>
              <a:rPr lang="pl-PL" dirty="0"/>
              <a:t> (iOS – dostępne odpłatnie w </a:t>
            </a:r>
            <a:r>
              <a:rPr lang="pl-PL" dirty="0" err="1"/>
              <a:t>App</a:t>
            </a:r>
            <a:r>
              <a:rPr lang="pl-PL" dirty="0"/>
              <a:t> </a:t>
            </a:r>
            <a:r>
              <a:rPr lang="pl-PL" dirty="0" err="1"/>
              <a:t>Store</a:t>
            </a:r>
            <a:r>
              <a:rPr lang="pl-PL" dirty="0"/>
              <a:t>),</a:t>
            </a:r>
          </a:p>
          <a:p>
            <a:r>
              <a:rPr lang="en-US" b="1" dirty="0"/>
              <a:t>Python Coding Editor &amp; IDE App</a:t>
            </a:r>
            <a:r>
              <a:rPr lang="pl-PL" dirty="0"/>
              <a:t> (iOS – dostępne za darmo w </a:t>
            </a:r>
            <a:r>
              <a:rPr lang="pl-PL" dirty="0" err="1"/>
              <a:t>App</a:t>
            </a:r>
            <a:r>
              <a:rPr lang="pl-PL" dirty="0"/>
              <a:t> </a:t>
            </a:r>
            <a:r>
              <a:rPr lang="pl-PL" dirty="0" err="1"/>
              <a:t>Store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3580694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58FE9-D87A-5FC8-5EDE-43DAB794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52400"/>
            <a:ext cx="11521280" cy="990600"/>
          </a:xfrm>
        </p:spPr>
        <p:txBody>
          <a:bodyPr>
            <a:normAutofit/>
          </a:bodyPr>
          <a:lstStyle/>
          <a:p>
            <a:r>
              <a:rPr lang="pl-PL" dirty="0"/>
              <a:t>Sprawdzanie, czy podany element występuje w słowniku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086FC9-BD13-4FDC-CACA-D77F80BA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110</a:t>
            </a:fld>
            <a:endParaRPr lang="pl-PL" dirty="0"/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928AFB65-42D6-6604-666C-609349CE81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0972800" cy="4422844"/>
          </a:xfrm>
        </p:spPr>
        <p:txBody>
          <a:bodyPr>
            <a:normAutofit/>
          </a:bodyPr>
          <a:lstStyle/>
          <a:p>
            <a:r>
              <a:rPr lang="pl-PL" sz="2800" dirty="0"/>
              <a:t>Operator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800" dirty="0"/>
              <a:t> można używać również na słownikach, ale jego działanie jest nieco inne, niż w przypadku list, krotek i zbiorów.</a:t>
            </a:r>
          </a:p>
          <a:p>
            <a:r>
              <a:rPr lang="pl-PL" sz="2800" dirty="0"/>
              <a:t>Sprawdza on, czy w słowniku występuje element o podanym </a:t>
            </a:r>
            <a:r>
              <a:rPr lang="pl-PL" sz="2800" u="sng" dirty="0"/>
              <a:t>indeksie</a:t>
            </a:r>
            <a:r>
              <a:rPr lang="pl-PL" sz="2800" dirty="0"/>
              <a:t> (nie o podanej wartości).</a:t>
            </a:r>
          </a:p>
          <a:p>
            <a:endParaRPr lang="pl-PL" sz="2800" u="sng" dirty="0"/>
          </a:p>
          <a:p>
            <a:endParaRPr lang="pl-PL" sz="2800" u="sng" dirty="0"/>
          </a:p>
          <a:p>
            <a:endParaRPr lang="pl-PL" sz="2800" u="sng" dirty="0"/>
          </a:p>
          <a:p>
            <a:r>
              <a:rPr lang="pl-PL" sz="2800" dirty="0"/>
              <a:t>Jeśli jednak chcemy koniecznie sprawdzić, czy w podanym słowniku istnieje jakaś wartość (nie indeks), to możemy użyć funkcję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pl-PL" sz="2800" dirty="0"/>
              <a:t>:</a:t>
            </a:r>
          </a:p>
          <a:p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8106083-9AE1-6204-4827-1BE5214F86C5}"/>
              </a:ext>
            </a:extLst>
          </p:cNvPr>
          <p:cNvSpPr txBox="1"/>
          <p:nvPr/>
        </p:nvSpPr>
        <p:spPr>
          <a:xfrm>
            <a:off x="227348" y="5638801"/>
            <a:ext cx="11593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3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5.99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3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</a:t>
            </a:r>
            <a:r>
              <a:rPr lang="pl-PL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#jest</a:t>
            </a:r>
            <a:endParaRPr lang="pl-PL" sz="2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E37781-4F7F-BE1B-4DCD-C92E3F138D3F}"/>
              </a:ext>
            </a:extLst>
          </p:cNvPr>
          <p:cNvSpPr txBox="1"/>
          <p:nvPr/>
        </p:nvSpPr>
        <p:spPr>
          <a:xfrm>
            <a:off x="227348" y="3253937"/>
            <a:ext cx="115932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 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3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'ogórkowa'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5.99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3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'jarzynowa'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4.99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3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'barszcz'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5.49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pl-PL" sz="23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3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3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'jarzynowa' </a:t>
            </a:r>
            <a:r>
              <a:rPr lang="pl-PL" sz="23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</a:t>
            </a:r>
            <a:r>
              <a:rPr lang="pl-PL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#jest</a:t>
            </a:r>
            <a:endParaRPr lang="pl-PL" sz="23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3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5.99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3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3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</a:t>
            </a:r>
            <a:r>
              <a:rPr lang="pl-PL" sz="23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</a:t>
            </a:r>
            <a:r>
              <a:rPr lang="pl-PL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#nie ma (5.99 to nie indeks, tylko wartość)</a:t>
            </a:r>
            <a:endParaRPr lang="pl-PL" sz="2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3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1E24B-346F-4BBA-8DCD-778C25E4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 </a:t>
            </a:r>
            <a:r>
              <a:rPr lang="pl-PL" dirty="0" err="1"/>
              <a:t>iterowalne</a:t>
            </a:r>
            <a:r>
              <a:rPr lang="pl-PL" dirty="0"/>
              <a:t> – </a:t>
            </a:r>
            <a:r>
              <a:rPr lang="pl-PL" dirty="0" err="1"/>
              <a:t>mutowalne</a:t>
            </a:r>
            <a:r>
              <a:rPr lang="pl-PL" dirty="0"/>
              <a:t> i </a:t>
            </a:r>
            <a:r>
              <a:rPr lang="pl-PL" dirty="0" err="1"/>
              <a:t>niemutowalne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539FC3B-3453-44AD-A20B-1FD10DE7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111</a:t>
            </a:fld>
            <a:endParaRPr lang="pl-PL" dirty="0"/>
          </a:p>
        </p:txBody>
      </p:sp>
      <p:graphicFrame>
        <p:nvGraphicFramePr>
          <p:cNvPr id="5" name="Tabela 9">
            <a:extLst>
              <a:ext uri="{FF2B5EF4-FFF2-40B4-BE49-F238E27FC236}">
                <a16:creationId xmlns:a16="http://schemas.microsoft.com/office/drawing/2014/main" id="{59CBA209-395F-4A23-B639-DCFF83E0D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90615"/>
              </p:ext>
            </p:extLst>
          </p:nvPr>
        </p:nvGraphicFramePr>
        <p:xfrm>
          <a:off x="2819636" y="2694926"/>
          <a:ext cx="655272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mutowalne</a:t>
                      </a:r>
                      <a:endParaRPr lang="pl-PL" sz="2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niemutowalne</a:t>
                      </a:r>
                      <a:endParaRPr lang="pl-PL" sz="2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lista (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krotka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 (</a:t>
                      </a:r>
                      <a:r>
                        <a:rPr lang="pl-PL" sz="22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tuple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zbiór (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set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tekst (</a:t>
                      </a:r>
                      <a:r>
                        <a:rPr lang="pl-PL" sz="22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12459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słownik (</a:t>
                      </a:r>
                      <a:r>
                        <a:rPr lang="pl-PL" sz="22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l-PL" sz="2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3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195121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5ABBA-3DD9-C738-30ED-4B80BAE5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Kolekcje - podsumowanie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C593009-B5A6-63B1-6E30-245C0E90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734003-0C32-2BE9-72CB-CB0A359A6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0631"/>
            <a:ext cx="10972800" cy="913656"/>
          </a:xfrm>
        </p:spPr>
        <p:txBody>
          <a:bodyPr>
            <a:normAutofit/>
          </a:bodyPr>
          <a:lstStyle/>
          <a:p>
            <a:r>
              <a:rPr lang="pl-PL" dirty="0"/>
              <a:t>Ten slajd ma za zadanie pomóc w odróżnieniu poszczególnych typów kolekcji w </a:t>
            </a:r>
            <a:r>
              <a:rPr lang="pl-PL" dirty="0" err="1"/>
              <a:t>Pythonie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41DCFE4-FC09-D0DA-4299-99A578F9476D}"/>
              </a:ext>
            </a:extLst>
          </p:cNvPr>
          <p:cNvSpPr txBox="1"/>
          <p:nvPr/>
        </p:nvSpPr>
        <p:spPr>
          <a:xfrm>
            <a:off x="665587" y="2034287"/>
            <a:ext cx="10860826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#nawias kwadratowy, wartości oddzielone przecinkami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lista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#nawias klamrowy, pary </a:t>
            </a:r>
            <a:r>
              <a:rPr lang="pl-PL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indeks:wartość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oddzielone przecinkami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slownik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slownik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krotka_1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#nawias okrągły, wartości oddzielone przecinkami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krotka_2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#brak nawiasu, wartości oddzielone przecinkami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krotka_1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#nawias klamrowy, wartości oddzielone przecinkami</a:t>
            </a: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#do pojedynczych elementów zbioru możemy odwoływać się tylko poprzez pętlę for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element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zbior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48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B61EC-0D87-46CE-AF4D-8D33FB09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Definiowanie (tworzenie) własnych funkcji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697266-8749-47AD-BB78-4E1048A5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063C95-DC78-4270-9B5F-02B1670276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1219200"/>
            <a:ext cx="11974598" cy="513715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Funkcje są podprogramami, czyli wydzielonymi fragmentami programów, które można wywoływać (uruchamiać) w celu wykonania określonych operacji.</a:t>
            </a:r>
          </a:p>
          <a:p>
            <a:endParaRPr lang="pl-PL" dirty="0"/>
          </a:p>
          <a:p>
            <a:r>
              <a:rPr lang="pl-PL" dirty="0"/>
              <a:t>Funkcje mogą przyjmować parametry (argumenty). Możliwe są również funkcje bezparametrowe.</a:t>
            </a:r>
          </a:p>
          <a:p>
            <a:endParaRPr lang="pl-PL" dirty="0"/>
          </a:p>
          <a:p>
            <a:r>
              <a:rPr lang="pl-PL" dirty="0"/>
              <a:t>Funkcje mogą zwracać wartość po zakończeniu swoich operacji. Wartość ta może zostać wykorzystana przez program, który funkcję wywołał.</a:t>
            </a:r>
          </a:p>
          <a:p>
            <a:endParaRPr lang="pl-PL" dirty="0"/>
          </a:p>
          <a:p>
            <a:r>
              <a:rPr lang="pl-PL" dirty="0"/>
              <a:t>Po co pisze się funkcje?</a:t>
            </a:r>
          </a:p>
          <a:p>
            <a:pPr marL="731520" lvl="1" indent="-457200">
              <a:buFont typeface="+mj-lt"/>
              <a:buAutoNum type="arabicPeriod"/>
            </a:pPr>
            <a:r>
              <a:rPr lang="pl-PL" dirty="0"/>
              <a:t>Aby nie pisać tych samych lub podobnych grup instrukcji wielokrotnie w różnych miejscach programu. Funkcję piszemy raz, a potem można ją wielokrotnie wywołać (pojedynczą instrukcją).</a:t>
            </a:r>
          </a:p>
          <a:p>
            <a:pPr marL="731520" lvl="1" indent="-457200">
              <a:buFont typeface="+mj-lt"/>
              <a:buAutoNum type="arabicPeriod"/>
            </a:pPr>
            <a:r>
              <a:rPr lang="pl-PL" dirty="0"/>
              <a:t>Aby znacznie zwiększyć czytelność kodu (do tego stopnia, że w poważnych programach pisanie kodu bez funkcji nie ma sensu).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917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D3A7C-5548-4798-BEB4-EF933610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- składnia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DC6B30-628C-43E2-9845-3641DC83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114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EBFCBAA0-E65E-4069-895E-1FCDFE0377F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697632"/>
              </a:xfrm>
            </p:spPr>
            <p:txBody>
              <a:bodyPr/>
              <a:lstStyle/>
              <a:p>
                <a:r>
                  <a:rPr lang="pl-PL" dirty="0"/>
                  <a:t>Poniższa funkcja oblicza wartość wyrażenia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EBFCBAA0-E65E-4069-895E-1FCDFE037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697632"/>
              </a:xfrm>
              <a:blipFill>
                <a:blip r:embed="rId2"/>
                <a:stretch>
                  <a:fillRect l="-500" t="-78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E513455E-0D14-4D02-B1FD-146AE00A50AC}"/>
              </a:ext>
            </a:extLst>
          </p:cNvPr>
          <p:cNvSpPr txBox="1"/>
          <p:nvPr/>
        </p:nvSpPr>
        <p:spPr>
          <a:xfrm>
            <a:off x="911424" y="2780928"/>
            <a:ext cx="10369152" cy="3477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#powyżej zapisana jest definicja funkcji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#poniżej zaczyna się program, w którym wywołujemy napisaną funkcję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wartość parametru: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9DDA38F-BBCB-4CA5-9402-24E1552774F4}"/>
              </a:ext>
            </a:extLst>
          </p:cNvPr>
          <p:cNvSpPr txBox="1"/>
          <p:nvPr/>
        </p:nvSpPr>
        <p:spPr>
          <a:xfrm>
            <a:off x="4144930" y="2147073"/>
            <a:ext cx="231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zwrócenie wartości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AE90003-77BD-4000-99FF-80049B6418BF}"/>
              </a:ext>
            </a:extLst>
          </p:cNvPr>
          <p:cNvSpPr txBox="1"/>
          <p:nvPr/>
        </p:nvSpPr>
        <p:spPr>
          <a:xfrm>
            <a:off x="2069995" y="1673253"/>
            <a:ext cx="2009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parametr funkcji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EF5261C-8732-497B-BDEF-6E3A90EA9F0D}"/>
              </a:ext>
            </a:extLst>
          </p:cNvPr>
          <p:cNvSpPr txBox="1"/>
          <p:nvPr/>
        </p:nvSpPr>
        <p:spPr>
          <a:xfrm>
            <a:off x="211042" y="1840758"/>
            <a:ext cx="1688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nazwa funkcji</a:t>
            </a: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5C0EA05D-D5D3-4651-8D5A-F1E0F7D0247B}"/>
              </a:ext>
            </a:extLst>
          </p:cNvPr>
          <p:cNvCxnSpPr>
            <a:cxnSpLocks/>
          </p:cNvCxnSpPr>
          <p:nvPr/>
        </p:nvCxnSpPr>
        <p:spPr>
          <a:xfrm flipH="1">
            <a:off x="2423592" y="4788808"/>
            <a:ext cx="15014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id="{FE21D2EC-9DA2-494D-B1CA-8190CEC333D4}"/>
              </a:ext>
            </a:extLst>
          </p:cNvPr>
          <p:cNvSpPr/>
          <p:nvPr/>
        </p:nvSpPr>
        <p:spPr>
          <a:xfrm>
            <a:off x="1559496" y="465313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65E8727-59EB-4E1A-9889-14BB637A9837}"/>
              </a:ext>
            </a:extLst>
          </p:cNvPr>
          <p:cNvSpPr txBox="1"/>
          <p:nvPr/>
        </p:nvSpPr>
        <p:spPr>
          <a:xfrm>
            <a:off x="3925031" y="4578427"/>
            <a:ext cx="2187202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wywołanie funkcji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2525D28-AD62-4167-B9F4-31B01B88EAAF}"/>
              </a:ext>
            </a:extLst>
          </p:cNvPr>
          <p:cNvSpPr/>
          <p:nvPr/>
        </p:nvSpPr>
        <p:spPr>
          <a:xfrm>
            <a:off x="911424" y="2779884"/>
            <a:ext cx="3816424" cy="681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9B7C177-8208-45A4-9C41-DB85B07E6C86}"/>
              </a:ext>
            </a:extLst>
          </p:cNvPr>
          <p:cNvCxnSpPr>
            <a:cxnSpLocks/>
          </p:cNvCxnSpPr>
          <p:nvPr/>
        </p:nvCxnSpPr>
        <p:spPr>
          <a:xfrm flipH="1">
            <a:off x="2171564" y="2060848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37135DE8-9982-4C59-835B-0CC7977747C7}"/>
              </a:ext>
            </a:extLst>
          </p:cNvPr>
          <p:cNvCxnSpPr>
            <a:cxnSpLocks/>
          </p:cNvCxnSpPr>
          <p:nvPr/>
        </p:nvCxnSpPr>
        <p:spPr>
          <a:xfrm>
            <a:off x="1055440" y="2240868"/>
            <a:ext cx="655173" cy="61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70138328-0A9D-48CA-A310-A80E58B47A2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67608" y="2347128"/>
            <a:ext cx="1577322" cy="818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6A442497-0912-425A-9F6D-5B2B04627CBE}"/>
              </a:ext>
            </a:extLst>
          </p:cNvPr>
          <p:cNvCxnSpPr>
            <a:cxnSpLocks/>
          </p:cNvCxnSpPr>
          <p:nvPr/>
        </p:nvCxnSpPr>
        <p:spPr>
          <a:xfrm flipH="1">
            <a:off x="4727848" y="3083912"/>
            <a:ext cx="14652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EC1E061-3F2D-4F2A-A3CB-4C8E71EB662C}"/>
              </a:ext>
            </a:extLst>
          </p:cNvPr>
          <p:cNvSpPr txBox="1"/>
          <p:nvPr/>
        </p:nvSpPr>
        <p:spPr>
          <a:xfrm>
            <a:off x="6193144" y="2852936"/>
            <a:ext cx="1921167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definicja funkcji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A25C7B-0C2B-D0B5-4833-5CF4D368C6B7}"/>
              </a:ext>
            </a:extLst>
          </p:cNvPr>
          <p:cNvSpPr txBox="1"/>
          <p:nvPr/>
        </p:nvSpPr>
        <p:spPr>
          <a:xfrm>
            <a:off x="6115749" y="4578427"/>
            <a:ext cx="439735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Uwaga: Wywołanie funkcji musi być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napisane niżej niż jej definicja.</a:t>
            </a:r>
          </a:p>
        </p:txBody>
      </p:sp>
    </p:spTree>
    <p:extLst>
      <p:ext uri="{BB962C8B-B14F-4D97-AF65-F5344CB8AC3E}">
        <p14:creationId xmlns:p14="http://schemas.microsoft.com/office/powerpoint/2010/main" val="86802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 animBg="1"/>
      <p:bldP spid="24" grpId="0" animBg="1"/>
      <p:bldP spid="25" grpId="0" animBg="1"/>
      <p:bldP spid="27" grpId="0" animBg="1"/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83819-3C4E-444A-961B-2D687BF4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- przykład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1A3129B-0B6D-46EF-A9A9-C08E7B5F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115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CB76540-7BC6-41E1-A388-B33851DA855A}"/>
              </a:ext>
            </a:extLst>
          </p:cNvPr>
          <p:cNvSpPr txBox="1"/>
          <p:nvPr/>
        </p:nvSpPr>
        <p:spPr>
          <a:xfrm>
            <a:off x="371364" y="1523665"/>
            <a:ext cx="11449271" cy="4862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#funkcje mogą przyjmować wiele parametrów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#poniższa funkcja ma dwa parametry: x, y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'Błąd! Tego nie można obliczyć w dziedzinie liczb rzeczywistych.'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**0.5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#tu zaczyna się program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x1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wartość pierwszego parametru: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wartość drugiego parametru: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#nazwy zmiennych podawanych przy wywołaniu nie muszą być takie same, jak nazwy #parametrów w definicji funkcji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 funkcji: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ymbol zastępczy zawartości 3">
                <a:extLst>
                  <a:ext uri="{FF2B5EF4-FFF2-40B4-BE49-F238E27FC236}">
                    <a16:creationId xmlns:a16="http://schemas.microsoft.com/office/drawing/2014/main" id="{465E6433-48B2-4111-B9A4-507E0EC874D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064603"/>
                <a:ext cx="10972800" cy="697632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Poniższa funkcja oblicza wartość wyrażenia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 xmlns="">
          <p:sp>
            <p:nvSpPr>
              <p:cNvPr id="11" name="Symbol zastępczy zawartości 3">
                <a:extLst>
                  <a:ext uri="{FF2B5EF4-FFF2-40B4-BE49-F238E27FC236}">
                    <a16:creationId xmlns:a16="http://schemas.microsoft.com/office/drawing/2014/main" id="{465E6433-48B2-4111-B9A4-507E0EC87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064603"/>
                <a:ext cx="10972800" cy="697632"/>
              </a:xfrm>
              <a:blipFill>
                <a:blip r:embed="rId2"/>
                <a:stretch>
                  <a:fillRect l="-500" t="-87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1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0B1572-6677-EC6D-4831-585E7DA2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 i argument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B75E1C4-2D0A-AA26-44BF-E369CA00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0D91EE-F8FE-947A-5D96-E69C99FF99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90214"/>
            <a:ext cx="10972800" cy="509012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Pojęcia parametr i argument nie oznaczają dokładnie tego samego. </a:t>
            </a:r>
          </a:p>
          <a:p>
            <a:endParaRPr lang="pl-PL" dirty="0"/>
          </a:p>
          <a:p>
            <a:r>
              <a:rPr lang="pl-PL" dirty="0"/>
              <a:t>Parametr wpisuje się przy definiowaniu funkcji.</a:t>
            </a:r>
          </a:p>
          <a:p>
            <a:endParaRPr lang="pl-PL" dirty="0"/>
          </a:p>
          <a:p>
            <a:r>
              <a:rPr lang="pl-PL" dirty="0"/>
              <a:t>Argument jest wartością parametru podawaną podczas wywołania funkcji.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Często jednak programiści używają tych pojęć zamiennie.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E3C98C-7C05-55E5-EB88-FE4209F48CE6}"/>
              </a:ext>
            </a:extLst>
          </p:cNvPr>
          <p:cNvSpPr txBox="1"/>
          <p:nvPr/>
        </p:nvSpPr>
        <p:spPr>
          <a:xfrm>
            <a:off x="4151784" y="3717032"/>
            <a:ext cx="2664296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0CA5D79-3044-C60C-8FEF-42C2978C3007}"/>
              </a:ext>
            </a:extLst>
          </p:cNvPr>
          <p:cNvCxnSpPr>
            <a:cxnSpLocks/>
          </p:cNvCxnSpPr>
          <p:nvPr/>
        </p:nvCxnSpPr>
        <p:spPr>
          <a:xfrm flipH="1">
            <a:off x="5393744" y="3948008"/>
            <a:ext cx="14652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3B9ABF-16F9-5BF9-1C95-9D8B0537A299}"/>
              </a:ext>
            </a:extLst>
          </p:cNvPr>
          <p:cNvSpPr txBox="1"/>
          <p:nvPr/>
        </p:nvSpPr>
        <p:spPr>
          <a:xfrm>
            <a:off x="6859040" y="3717032"/>
            <a:ext cx="1314784" cy="4308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parametr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CDFC26AF-BACE-7047-2DF8-FAF4D676B6AD}"/>
              </a:ext>
            </a:extLst>
          </p:cNvPr>
          <p:cNvCxnSpPr>
            <a:cxnSpLocks/>
          </p:cNvCxnSpPr>
          <p:nvPr/>
        </p:nvCxnSpPr>
        <p:spPr>
          <a:xfrm flipH="1">
            <a:off x="5378832" y="4938184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CE17311-D7F8-C77A-27CC-13573097D386}"/>
              </a:ext>
            </a:extLst>
          </p:cNvPr>
          <p:cNvSpPr txBox="1"/>
          <p:nvPr/>
        </p:nvSpPr>
        <p:spPr>
          <a:xfrm>
            <a:off x="6891000" y="4707208"/>
            <a:ext cx="1357744" cy="4308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argument</a:t>
            </a:r>
          </a:p>
        </p:txBody>
      </p:sp>
    </p:spTree>
    <p:extLst>
      <p:ext uri="{BB962C8B-B14F-4D97-AF65-F5344CB8AC3E}">
        <p14:creationId xmlns:p14="http://schemas.microsoft.com/office/powerpoint/2010/main" val="3329882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CEAFB-A4D5-413F-87B7-9536D749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niezwracająca wartości - przykład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046107C-EE69-482B-A90B-C93B9E5E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117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FC1455F-7EFB-4F99-AC66-A3CD826E3976}"/>
              </a:ext>
            </a:extLst>
          </p:cNvPr>
          <p:cNvSpPr txBox="1"/>
          <p:nvPr/>
        </p:nvSpPr>
        <p:spPr>
          <a:xfrm>
            <a:off x="59668" y="1861969"/>
            <a:ext cx="12072664" cy="24314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#poniższa funkcja nie zwraca żadnej wartości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#jej zadaniem jest wypisanie tekstu w odpowiednim formacie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przedstaw</a:t>
            </a:r>
            <a:r>
              <a:rPr lang="pl-PL" sz="190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l-PL" sz="19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miejsce_ur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sz="19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Nazywam</a:t>
            </a:r>
            <a:r>
              <a:rPr lang="pl-PL" sz="19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się 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 {nazwisko}</a:t>
            </a:r>
            <a:r>
              <a:rPr lang="pl-PL" sz="19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Pochodzę z miejscowości 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miejsce_ur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sz="19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#tu zaczyna się program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przedstaw</a:t>
            </a:r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Dawid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Warchoł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Rzeszów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przedstaw</a:t>
            </a:r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Ignacy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Łukasiewicz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Zaduszniki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82FF9D15-4B6F-4D22-9B03-F044595B5A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938" y="4661892"/>
            <a:ext cx="12072664" cy="1694458"/>
          </a:xfrm>
        </p:spPr>
        <p:txBody>
          <a:bodyPr>
            <a:normAutofit/>
          </a:bodyPr>
          <a:lstStyle/>
          <a:p>
            <a:r>
              <a:rPr lang="pl-PL" dirty="0"/>
              <a:t>Zasady dotyczące nazywania funkcji są identyczne, jak w przypadku nazw zmiennych.</a:t>
            </a:r>
          </a:p>
          <a:p>
            <a:r>
              <a:rPr lang="pl-PL" dirty="0"/>
              <a:t>Nazwa funkcji powinna odzwierciedlać czynność, którą ta funkcja wykonuje.</a:t>
            </a:r>
          </a:p>
          <a:p>
            <a:pPr marL="27432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083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35567-8D1F-4E27-BD53-534C0F71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bezparametrowa - przykład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F0285A-151C-46A9-A559-86C169AF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B62E26-B8A5-41D9-AF29-816784F84948}"/>
              </a:ext>
            </a:extLst>
          </p:cNvPr>
          <p:cNvSpPr txBox="1"/>
          <p:nvPr/>
        </p:nvSpPr>
        <p:spPr>
          <a:xfrm>
            <a:off x="796516" y="1510034"/>
            <a:ext cx="10598968" cy="41549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#poniższa funkcja nie zawiera parametrów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#jej zadaniem jest wczytanie z konsoli parametrów trapezu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wczytajDaneTrapezu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długość pierwszej podstawy: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długość drugiej podstawy: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h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wysokość: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#tu zaczyna się program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trapez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wczytajDaneTrapezu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pole_trapezu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trapez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trapez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trapez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#(a+b)*h/2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 wczytanego trapezu: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pole_trapezu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18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EA03268-C87E-4CC2-B17F-C73D74A08B40}"/>
              </a:ext>
            </a:extLst>
          </p:cNvPr>
          <p:cNvSpPr txBox="1"/>
          <p:nvPr/>
        </p:nvSpPr>
        <p:spPr>
          <a:xfrm>
            <a:off x="262423" y="1657294"/>
            <a:ext cx="11667153" cy="43088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#program obliczający i wypisujący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 powierzchni </a:t>
            </a:r>
          </a:p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#całkowitej prostopadłościanu: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polePowierzchniBocznej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polePowierzchniPodstaw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it-IT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polePowierzchniCalkowitej</a:t>
            </a:r>
            <a:r>
              <a:rPr lang="it-IT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it-IT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it-IT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it-IT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it-IT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r>
              <a:rPr lang="it-IT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it-IT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pole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polePowierzchniBocznej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polePowierzchniPodstaw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 powierzchni całkowitej: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#tu zaczyna się program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polePowierzchniCalkowitej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polePowierzchniCalkowitej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11B5BD-D08E-4BAD-A1D4-11961429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Wywołanie funkcji w innej funkcji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60AAE3C-D933-4DE9-BE1E-94FB918A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119</a:t>
            </a:fld>
            <a:endParaRPr lang="pl-PL" dirty="0"/>
          </a:p>
        </p:txBody>
      </p:sp>
      <p:sp>
        <p:nvSpPr>
          <p:cNvPr id="5" name="Sześcian 4">
            <a:extLst>
              <a:ext uri="{FF2B5EF4-FFF2-40B4-BE49-F238E27FC236}">
                <a16:creationId xmlns:a16="http://schemas.microsoft.com/office/drawing/2014/main" id="{0FA4D171-B578-4313-8EC8-6CFEF6787890}"/>
              </a:ext>
            </a:extLst>
          </p:cNvPr>
          <p:cNvSpPr/>
          <p:nvPr/>
        </p:nvSpPr>
        <p:spPr>
          <a:xfrm>
            <a:off x="10158054" y="1792033"/>
            <a:ext cx="1656184" cy="216024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901EA4-8B16-429D-97A2-18294E018ECB}"/>
              </a:ext>
            </a:extLst>
          </p:cNvPr>
          <p:cNvSpPr txBox="1"/>
          <p:nvPr/>
        </p:nvSpPr>
        <p:spPr>
          <a:xfrm>
            <a:off x="10662945" y="3838197"/>
            <a:ext cx="26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30A4D0A-50E8-403F-B8D5-D11F5DAFE6FB}"/>
              </a:ext>
            </a:extLst>
          </p:cNvPr>
          <p:cNvSpPr txBox="1"/>
          <p:nvPr/>
        </p:nvSpPr>
        <p:spPr>
          <a:xfrm>
            <a:off x="11591050" y="3607364"/>
            <a:ext cx="2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D71E959-4FA9-4E43-A9B2-458ED0F998D1}"/>
              </a:ext>
            </a:extLst>
          </p:cNvPr>
          <p:cNvSpPr txBox="1"/>
          <p:nvPr/>
        </p:nvSpPr>
        <p:spPr>
          <a:xfrm>
            <a:off x="11336526" y="2713166"/>
            <a:ext cx="25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2335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2DBD6-140B-4F0E-436A-8C23BBD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Instalacja środowiska </a:t>
            </a:r>
            <a:r>
              <a:rPr lang="pl-PL" dirty="0" err="1"/>
              <a:t>Pycharm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A116F76-724B-A62E-B648-432C203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6DC925-DD81-0AEB-98FF-A7EBC41932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4488" y="1143000"/>
            <a:ext cx="11103024" cy="521335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Aby móc korzystać ze środowiska </a:t>
            </a:r>
            <a:r>
              <a:rPr lang="pl-PL" dirty="0" err="1"/>
              <a:t>Pycharm</a:t>
            </a:r>
            <a:r>
              <a:rPr lang="pl-PL" dirty="0"/>
              <a:t> należy go pobrać i zainstalować: </a:t>
            </a:r>
            <a:r>
              <a:rPr lang="pl-PL" i="1" dirty="0">
                <a:hlinkClick r:id="rId3"/>
              </a:rPr>
              <a:t>https://www.jetbrains.com/pycharm/download</a:t>
            </a:r>
            <a:endParaRPr lang="pl-PL" i="1" dirty="0"/>
          </a:p>
          <a:p>
            <a:endParaRPr lang="pl-PL" sz="1600" i="1" dirty="0"/>
          </a:p>
          <a:p>
            <a:r>
              <a:rPr lang="pl-PL" dirty="0"/>
              <a:t>Jest to darmowe oprogramowanie. Można jednak wykupić subskrypcję Pro, która zwiększa możliwości </a:t>
            </a:r>
            <a:r>
              <a:rPr lang="pl-PL" dirty="0" err="1"/>
              <a:t>Pycharma</a:t>
            </a:r>
            <a:r>
              <a:rPr lang="pl-PL" dirty="0"/>
              <a:t>, głównie w zakresie programowania webowego oraz obsługi baz danych. Istnieje 30-dniowa wersja próbna – </a:t>
            </a:r>
            <a:r>
              <a:rPr lang="pl-PL" dirty="0" err="1"/>
              <a:t>trial</a:t>
            </a:r>
            <a:r>
              <a:rPr lang="pl-PL" dirty="0"/>
              <a:t>.</a:t>
            </a:r>
          </a:p>
          <a:p>
            <a:endParaRPr lang="pl-PL" sz="1600" dirty="0"/>
          </a:p>
          <a:p>
            <a:r>
              <a:rPr lang="pl-PL" dirty="0"/>
              <a:t>Oprócz tego należy pobrać i zainstalować interpreter języka </a:t>
            </a:r>
            <a:r>
              <a:rPr lang="pl-PL" dirty="0" err="1"/>
              <a:t>Python</a:t>
            </a:r>
            <a:r>
              <a:rPr lang="pl-PL" dirty="0"/>
              <a:t> (najlepiej najnowszą wersję): </a:t>
            </a:r>
            <a:r>
              <a:rPr lang="pl-PL" i="1" dirty="0">
                <a:hlinkClick r:id="rId4"/>
              </a:rPr>
              <a:t>https://www.python.org/downloads</a:t>
            </a:r>
            <a:endParaRPr lang="pl-PL" i="1" dirty="0"/>
          </a:p>
          <a:p>
            <a:pPr lvl="1"/>
            <a:r>
              <a:rPr lang="pl-PL" dirty="0"/>
              <a:t>Interpreter można też pobrać automatycznie podczas tworzenia projektu </a:t>
            </a:r>
            <a:br>
              <a:rPr lang="pl-PL" dirty="0"/>
            </a:br>
            <a:r>
              <a:rPr lang="pl-PL" dirty="0"/>
              <a:t>w </a:t>
            </a:r>
            <a:r>
              <a:rPr lang="pl-PL" dirty="0" err="1"/>
              <a:t>Pycharm</a:t>
            </a:r>
            <a:r>
              <a:rPr lang="pl-PL" dirty="0"/>
              <a:t> (</a:t>
            </a:r>
            <a:r>
              <a:rPr lang="pl-PL" dirty="0" err="1"/>
              <a:t>Python</a:t>
            </a:r>
            <a:r>
              <a:rPr lang="pl-PL" dirty="0"/>
              <a:t> version: </a:t>
            </a:r>
            <a:r>
              <a:rPr lang="pl-PL" dirty="0" err="1"/>
              <a:t>download</a:t>
            </a:r>
            <a:r>
              <a:rPr lang="pl-PL" dirty="0"/>
              <a:t> and </a:t>
            </a:r>
            <a:r>
              <a:rPr lang="pl-PL" dirty="0" err="1"/>
              <a:t>install</a:t>
            </a:r>
            <a:r>
              <a:rPr lang="pl-PL" dirty="0"/>
              <a:t>), jednak mamy tam do wyboru tylko kilka wersji </a:t>
            </a:r>
            <a:r>
              <a:rPr lang="pl-PL" dirty="0" err="1"/>
              <a:t>Pythona</a:t>
            </a:r>
            <a:r>
              <a:rPr lang="pl-PL" dirty="0"/>
              <a:t>; może nie być najnowszej wersji lub takiej, którą chcemy.</a:t>
            </a:r>
          </a:p>
          <a:p>
            <a:endParaRPr lang="pl-PL" sz="1600" i="1" dirty="0"/>
          </a:p>
          <a:p>
            <a:r>
              <a:rPr lang="pl-PL" dirty="0"/>
              <a:t>Korzystanie ze środowiska </a:t>
            </a:r>
            <a:r>
              <a:rPr lang="pl-PL" dirty="0" err="1"/>
              <a:t>Pycharm</a:t>
            </a:r>
            <a:r>
              <a:rPr lang="pl-PL" dirty="0"/>
              <a:t> zostanie omówione po części na wykładzie, ale również na zajęciach laboratoryjnych.</a:t>
            </a:r>
          </a:p>
        </p:txBody>
      </p:sp>
    </p:spTree>
    <p:extLst>
      <p:ext uri="{BB962C8B-B14F-4D97-AF65-F5344CB8AC3E}">
        <p14:creationId xmlns:p14="http://schemas.microsoft.com/office/powerpoint/2010/main" val="149842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5DA57-3F35-49E0-883E-1D87F543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10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B96C362-DAD6-48A0-8C69-3EEB66A6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9888E8-0BB8-48DC-BEFF-95B18207CB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8484" y="1178809"/>
            <a:ext cx="11175032" cy="4937760"/>
          </a:xfrm>
        </p:spPr>
        <p:txBody>
          <a:bodyPr/>
          <a:lstStyle/>
          <a:p>
            <a:r>
              <a:rPr lang="pl-PL" dirty="0"/>
              <a:t>Napisz definicję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wczytajKsiazke</a:t>
            </a:r>
            <a:r>
              <a:rPr lang="pl-PL" dirty="0"/>
              <a:t>, która wczytuje z konsoli dane książki: tytuł, rok wydania i liczbę stron. Dane powinny zostać zapisane </a:t>
            </a:r>
            <a:br>
              <a:rPr lang="pl-PL" dirty="0"/>
            </a:br>
            <a:r>
              <a:rPr lang="pl-PL" dirty="0"/>
              <a:t>w słowniku.</a:t>
            </a:r>
          </a:p>
          <a:p>
            <a:r>
              <a:rPr lang="pl-PL" dirty="0"/>
              <a:t>Następnie napisz funkcję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porownajKsiazki</a:t>
            </a:r>
            <a:r>
              <a:rPr lang="pl-PL" dirty="0"/>
              <a:t>, która jako parametry przyjmuje słowniki opisujące dwie książki i wypisuje informacje o tym, która z książek jest starsza oraz która jest dłuższa.</a:t>
            </a:r>
          </a:p>
          <a:p>
            <a:r>
              <a:rPr lang="pl-PL" dirty="0"/>
              <a:t>Program powinien wywołać napisane funkcje w celu wczytania dwóch przykładowych książek i porównania ich.</a:t>
            </a:r>
          </a:p>
        </p:txBody>
      </p:sp>
    </p:spTree>
    <p:extLst>
      <p:ext uri="{BB962C8B-B14F-4D97-AF65-F5344CB8AC3E}">
        <p14:creationId xmlns:p14="http://schemas.microsoft.com/office/powerpoint/2010/main" val="3082458243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E4001-753D-4DAB-8AED-052373BD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funkcji z wartością domyślną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EA10C8B-A306-452B-BA5C-78F9085F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121</a:t>
            </a:fld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1ABF7DBF-4BBA-4D79-92E0-37D84EE8B0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r>
              <a:rPr lang="pl-PL" dirty="0"/>
              <a:t>Jeśli spodziewamy się, że jakiś parametr najczęściej będzie przyjmował jakąś jedną konkretną wartość, a inne rzadziej, to można mu przypisać wartość domyślną w definicji funkcji.</a:t>
            </a:r>
          </a:p>
          <a:p>
            <a:endParaRPr lang="pl-PL" dirty="0"/>
          </a:p>
          <a:p>
            <a:r>
              <a:rPr lang="pl-PL" dirty="0"/>
              <a:t>Jeśli przy wywołaniu funkcji nie zostanie podana wartość tego parametru, to automatycznie wpisze się wartość domyślna.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99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E4001-753D-4DAB-8AED-052373BD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funkcji z wartością domyślną - przykład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EA10C8B-A306-452B-BA5C-78F9085F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122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826F3B8-A400-44B2-8A59-456124BF45C4}"/>
              </a:ext>
            </a:extLst>
          </p:cNvPr>
          <p:cNvSpPr txBox="1"/>
          <p:nvPr/>
        </p:nvSpPr>
        <p:spPr>
          <a:xfrm>
            <a:off x="743768" y="1343862"/>
            <a:ext cx="10704464" cy="48320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#skala jest parametrem o domyślnej wartości 'C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zamienNaFahrenheita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skala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skala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#stopnie Celsjusza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skala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#kelwiny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459.67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Błąd! Nieznana skala.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zamienNaFahrenheita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nie podano drugiego parametru, więc domyślnie wpisało się 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zamienNaFahrenheita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zamienNaFahrenheita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290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zamienNaFahrenheita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0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E4001-753D-4DAB-8AED-052373BD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funkcji z wartością domyślną - przykład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EA10C8B-A306-452B-BA5C-78F9085F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123</a:t>
            </a:fld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E124F14A-A740-41A4-A7C3-A418D4CE74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2428" y="1412776"/>
            <a:ext cx="10857749" cy="990601"/>
          </a:xfrm>
        </p:spPr>
        <p:txBody>
          <a:bodyPr/>
          <a:lstStyle/>
          <a:p>
            <a:r>
              <a:rPr lang="pl-PL" dirty="0"/>
              <a:t>Wartości domyślne można przypisać wielu parametrom, ale muszą to być ostatnie parametry funkcji.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124420A-88DF-4B31-BEF3-8F9EB34A2FDB}"/>
              </a:ext>
            </a:extLst>
          </p:cNvPr>
          <p:cNvSpPr txBox="1"/>
          <p:nvPr/>
        </p:nvSpPr>
        <p:spPr>
          <a:xfrm>
            <a:off x="2346608" y="3156981"/>
            <a:ext cx="749878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def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funkcja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b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c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):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#OK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def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funkcja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coś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):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#OK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def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funkcja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coś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b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c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nic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):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#błąd!</a:t>
            </a:r>
            <a:endParaRPr lang="pl-PL" sz="24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51804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0A2598-79D4-FEF0-4B4A-5FE35E400F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1143000"/>
            <a:ext cx="11463064" cy="2817034"/>
          </a:xfrm>
        </p:spPr>
        <p:txBody>
          <a:bodyPr/>
          <a:lstStyle/>
          <a:p>
            <a:r>
              <a:rPr lang="pl-PL" dirty="0"/>
              <a:t>Istnieją dwa sposoby przekazywania parametrów do funkcji.</a:t>
            </a:r>
          </a:p>
          <a:p>
            <a:endParaRPr lang="pl-PL" dirty="0"/>
          </a:p>
          <a:p>
            <a:r>
              <a:rPr lang="pl-PL" dirty="0"/>
              <a:t>Sposób I – parametry pozycyjne (używany w dotychczasowych przykładach)</a:t>
            </a:r>
          </a:p>
          <a:p>
            <a:pPr lvl="1"/>
            <a:r>
              <a:rPr lang="pl-PL" dirty="0"/>
              <a:t>Parametry podaje się w odpowiedniej kolejności</a:t>
            </a:r>
          </a:p>
          <a:p>
            <a:r>
              <a:rPr lang="pl-PL" dirty="0"/>
              <a:t>Sposób II – parametry nazwane</a:t>
            </a:r>
          </a:p>
          <a:p>
            <a:pPr lvl="1"/>
            <a:r>
              <a:rPr lang="pl-PL" dirty="0"/>
              <a:t>Parametry podaje się w dowolnej kolejności podając ich nazwy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D010FF-D5CB-781F-D640-91647227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Przekazywanie parametrów podczas wywoływania funkcji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4A1EC3F-89A0-0DC6-5850-2E525EE7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124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9BEB6F6-7E1B-DF8A-01F8-30FC09D70C6A}"/>
              </a:ext>
            </a:extLst>
          </p:cNvPr>
          <p:cNvSpPr txBox="1"/>
          <p:nvPr/>
        </p:nvSpPr>
        <p:spPr>
          <a:xfrm>
            <a:off x="9299728" y="5663852"/>
            <a:ext cx="26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F6C2C4A-C814-0BD0-04BE-505E5A0B8EF8}"/>
              </a:ext>
            </a:extLst>
          </p:cNvPr>
          <p:cNvSpPr txBox="1"/>
          <p:nvPr/>
        </p:nvSpPr>
        <p:spPr>
          <a:xfrm>
            <a:off x="10564283" y="4841862"/>
            <a:ext cx="27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FECD201-C6E3-0E39-E27C-22DF4611F48D}"/>
              </a:ext>
            </a:extLst>
          </p:cNvPr>
          <p:cNvSpPr txBox="1"/>
          <p:nvPr/>
        </p:nvSpPr>
        <p:spPr>
          <a:xfrm>
            <a:off x="1735452" y="3960038"/>
            <a:ext cx="5982379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objetoscWalca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h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14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**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</a:t>
            </a:r>
            <a:endParaRPr lang="pl-PL" sz="2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objetosc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Walca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#sposób I</a:t>
            </a: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objetoscWalca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#sposób II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5" name="Walec 4">
            <a:extLst>
              <a:ext uri="{FF2B5EF4-FFF2-40B4-BE49-F238E27FC236}">
                <a16:creationId xmlns:a16="http://schemas.microsoft.com/office/drawing/2014/main" id="{A6B58871-1214-9A3F-E862-0837D7254EDF}"/>
              </a:ext>
            </a:extLst>
          </p:cNvPr>
          <p:cNvSpPr/>
          <p:nvPr/>
        </p:nvSpPr>
        <p:spPr>
          <a:xfrm>
            <a:off x="8760296" y="3888735"/>
            <a:ext cx="1813510" cy="236792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46B9D4F1-55A4-AA6C-A452-06E8A53E1BD4}"/>
              </a:ext>
            </a:extLst>
          </p:cNvPr>
          <p:cNvSpPr/>
          <p:nvPr/>
        </p:nvSpPr>
        <p:spPr>
          <a:xfrm>
            <a:off x="8773124" y="5794988"/>
            <a:ext cx="1791159" cy="4616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8679351F-8427-268A-5DA3-AC48D9E42838}"/>
              </a:ext>
            </a:extLst>
          </p:cNvPr>
          <p:cNvCxnSpPr>
            <a:cxnSpLocks/>
          </p:cNvCxnSpPr>
          <p:nvPr/>
        </p:nvCxnSpPr>
        <p:spPr>
          <a:xfrm>
            <a:off x="8750773" y="6025821"/>
            <a:ext cx="91627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47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5" grpId="0" animBg="1"/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A50FA-F643-B269-F259-D094033B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Zmienna liczba parametrów funkcji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FAF773B-4758-084C-6B68-AB741FA8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531CA1-C91C-3844-AA96-CFDBE249F2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352" y="1143000"/>
            <a:ext cx="11665296" cy="5213350"/>
          </a:xfrm>
        </p:spPr>
        <p:txBody>
          <a:bodyPr/>
          <a:lstStyle/>
          <a:p>
            <a:r>
              <a:rPr lang="pl-PL" dirty="0"/>
              <a:t>Istnieją dwa sposoby na napisanie funkcji, która może przyjmować dowolną liczbę parametrów.</a:t>
            </a:r>
          </a:p>
          <a:p>
            <a:r>
              <a:rPr lang="pl-PL" dirty="0"/>
              <a:t>Sposób I: Parametr poprzedzony gwiazdką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dirty="0"/>
              <a:t> powoduje, że wywołując funkcję możemy w jego miejsce wstawić dowolną liczbę parametrów </a:t>
            </a:r>
            <a:r>
              <a:rPr lang="pl-PL" u="sng" dirty="0"/>
              <a:t>pozycyjnych</a:t>
            </a:r>
            <a:r>
              <a:rPr lang="pl-PL" dirty="0"/>
              <a:t>. Funkcja obsługuje te parametry w formie </a:t>
            </a:r>
            <a:r>
              <a:rPr lang="pl-PL" dirty="0" err="1"/>
              <a:t>krotki</a:t>
            </a:r>
            <a:r>
              <a:rPr lang="pl-PL" dirty="0"/>
              <a:t>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DB12B5C-E967-4792-0997-021D17F0AA6B}"/>
              </a:ext>
            </a:extLst>
          </p:cNvPr>
          <p:cNvSpPr txBox="1"/>
          <p:nvPr/>
        </p:nvSpPr>
        <p:spPr>
          <a:xfrm>
            <a:off x="1283340" y="3409581"/>
            <a:ext cx="962531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sz="220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unkcja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'Liczba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parametrów: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 wszystkich parametrów: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59EB496-3248-4AE3-121B-C5A4C9733844}"/>
              </a:ext>
            </a:extLst>
          </p:cNvPr>
          <p:cNvSpPr txBox="1"/>
          <p:nvPr/>
        </p:nvSpPr>
        <p:spPr>
          <a:xfrm>
            <a:off x="8688288" y="5752974"/>
            <a:ext cx="1725985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To jest </a:t>
            </a:r>
            <a:r>
              <a:rPr lang="pl-PL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krotka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B64E335B-ECAE-1391-2ADB-D2A9B30A851F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551281" y="4471410"/>
            <a:ext cx="0" cy="1281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8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A50FA-F643-B269-F259-D094033B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Zmienna liczba parametrów funkcji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FAF773B-4758-084C-6B68-AB741FA8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531CA1-C91C-3844-AA96-CFDBE249F2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352" y="1213462"/>
            <a:ext cx="11665296" cy="5142887"/>
          </a:xfrm>
        </p:spPr>
        <p:txBody>
          <a:bodyPr/>
          <a:lstStyle/>
          <a:p>
            <a:r>
              <a:rPr lang="pl-PL" dirty="0"/>
              <a:t>Sposób II: Parametr poprzedzony dwiema gwiazdkami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dirty="0"/>
              <a:t> powoduje, że wywołując funkcję możemy w jego miejsce wstawić dowolną liczbę parametrów </a:t>
            </a:r>
            <a:r>
              <a:rPr lang="pl-PL" u="sng" dirty="0"/>
              <a:t>nazwanych</a:t>
            </a:r>
            <a:r>
              <a:rPr lang="pl-PL" dirty="0"/>
              <a:t>. Funkcja obsługuje te parametry w formie słownika.</a:t>
            </a:r>
          </a:p>
          <a:p>
            <a:pPr lvl="1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55DC4D0-408D-56EB-7B47-3CDC023B3AB1}"/>
              </a:ext>
            </a:extLst>
          </p:cNvPr>
          <p:cNvSpPr txBox="1"/>
          <p:nvPr/>
        </p:nvSpPr>
        <p:spPr>
          <a:xfrm>
            <a:off x="1192560" y="2980578"/>
            <a:ext cx="980688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(**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'Liczba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parametrów: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parametry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1FC5D02-6143-269F-60BF-A39ABF4D8FEE}"/>
              </a:ext>
            </a:extLst>
          </p:cNvPr>
          <p:cNvSpPr txBox="1"/>
          <p:nvPr/>
        </p:nvSpPr>
        <p:spPr>
          <a:xfrm>
            <a:off x="7169224" y="5244427"/>
            <a:ext cx="1879425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To jest słownik.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5B26CC7-D4FD-C006-8224-44E217E438A4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8108937" y="3659469"/>
            <a:ext cx="0" cy="1584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951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C70CD-D5EC-EB60-CBFD-658AB13B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Zmienne globalne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046888A-A446-EE42-8528-A5CBC0F4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E533E0-6DEF-1C69-7E30-1B518E9CC7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7472" y="1070043"/>
            <a:ext cx="11274358" cy="5286307"/>
          </a:xfrm>
        </p:spPr>
        <p:txBody>
          <a:bodyPr/>
          <a:lstStyle/>
          <a:p>
            <a:r>
              <a:rPr lang="pl-PL" sz="2400" dirty="0"/>
              <a:t>Funkcje mogą korzystać z trzech rodzajów zmiennych: parametry (przekazane do funkcji), zmienne lokalne (utworzone wewnątrz funkcji) oraz zmienne globalne (utworzone poza funkcjami).</a:t>
            </a:r>
          </a:p>
          <a:p>
            <a:r>
              <a:rPr lang="pl-PL" sz="2400" dirty="0"/>
              <a:t>Funkcje z poniższego programu korzystają ze zmiennej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400" dirty="0"/>
              <a:t>, która została utworzona poza funkcjami. Jest to zmienna globalna.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ABC469F-2436-ACDC-91D5-113FA9EE3763}"/>
              </a:ext>
            </a:extLst>
          </p:cNvPr>
          <p:cNvSpPr txBox="1"/>
          <p:nvPr/>
        </p:nvSpPr>
        <p:spPr>
          <a:xfrm>
            <a:off x="2449242" y="3097064"/>
            <a:ext cx="7270818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2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"Zmienna globalna ma wartość:"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2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56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0025B-D584-CC20-F597-76B0CBFF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Zmienne globalne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E9D43F2-466E-FCE4-5BD7-BAE1D33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306AEC-BAD2-C836-6626-9C389C5852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Należy jednak pamiętać, że w funkcji nie można korzystać ze zmiennej lokalnej, utworzonej wewnątrz innej funkcji. Poniższy kod nie zadziała.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B810EA-70D6-C68C-8093-E391906AEAEC}"/>
              </a:ext>
            </a:extLst>
          </p:cNvPr>
          <p:cNvSpPr txBox="1"/>
          <p:nvPr/>
        </p:nvSpPr>
        <p:spPr>
          <a:xfrm>
            <a:off x="3047595" y="2386706"/>
            <a:ext cx="609681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2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41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99D8-A2B6-2C2D-F152-2209D403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C9F9A-85D2-E004-0255-B659554F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Zmienne globalne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DB8997-31AB-3EB0-1BCC-391984DE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129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DC262F-E0BE-945A-F56F-3C2186CD40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Jeśli chcemy mieć możliwość zmiany wartości zmiennej globalnej (a nie tylko jej odczytania) wewnątrz funkcji, należy na początku funkcji określić, że jest ona globalna przy pomocy słowa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pl-PL" dirty="0"/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4BB5869-B12C-E8FF-EF2D-BC1D9C4EBD79}"/>
              </a:ext>
            </a:extLst>
          </p:cNvPr>
          <p:cNvSpPr txBox="1"/>
          <p:nvPr/>
        </p:nvSpPr>
        <p:spPr>
          <a:xfrm>
            <a:off x="4602196" y="2557179"/>
            <a:ext cx="2987608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x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funkcja_2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B2F8EF7-9A96-1009-AE42-E7D97D4C645C}"/>
              </a:ext>
            </a:extLst>
          </p:cNvPr>
          <p:cNvSpPr txBox="1"/>
          <p:nvPr/>
        </p:nvSpPr>
        <p:spPr>
          <a:xfrm>
            <a:off x="8059304" y="2912157"/>
            <a:ext cx="3565249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Jeśli usuniemy tę linijkę, to program nie zadziała. Nie uda się zmienić wartości zmiennej globalnej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x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89D97119-79BE-EE4B-FCEC-C06941688A3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755860" y="3132306"/>
            <a:ext cx="1303444" cy="441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8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46157-9898-4EBD-8616-E73BC793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program - sprawdzenie wersji </a:t>
            </a:r>
            <a:r>
              <a:rPr lang="pl-PL" dirty="0" err="1"/>
              <a:t>Pythona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C94EE5F-E33B-4363-8056-E7A00282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562F06-4943-48DD-9F26-632DC87ED2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3217912"/>
          </a:xfrm>
        </p:spPr>
        <p:txBody>
          <a:bodyPr>
            <a:noAutofit/>
          </a:bodyPr>
          <a:lstStyle/>
          <a:p>
            <a:r>
              <a:rPr lang="pl-PL" dirty="0"/>
              <a:t>Na tym przedmiocie omawiamy język </a:t>
            </a:r>
            <a:r>
              <a:rPr lang="pl-PL" dirty="0" err="1"/>
              <a:t>Python</a:t>
            </a:r>
            <a:r>
              <a:rPr lang="pl-PL" dirty="0"/>
              <a:t> w wersji 3.10 lub wyższej.</a:t>
            </a:r>
          </a:p>
          <a:p>
            <a:r>
              <a:rPr lang="pl-PL" dirty="0"/>
              <a:t>Poniższy program wyświetla informacje o tym, z jakiej wersji aktualnie korzystamy.</a:t>
            </a:r>
          </a:p>
          <a:p>
            <a:r>
              <a:rPr lang="pl-PL" dirty="0"/>
              <a:t>Jeśli mamy wcześniejszą wersję, to powinniśmy zainstalować nowszy interpreter lub zmienić środowisko (w środowiskach internetowych zazwyczaj nie ma możliwości zmiany wersji).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C9F2D21-F9AE-4DA7-B8B5-84FBA507F084}"/>
              </a:ext>
            </a:extLst>
          </p:cNvPr>
          <p:cNvSpPr txBox="1"/>
          <p:nvPr/>
        </p:nvSpPr>
        <p:spPr>
          <a:xfrm>
            <a:off x="3048000" y="4648201"/>
            <a:ext cx="6096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sys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sys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version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40800884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7600D7-130E-4A3E-87ED-C769626B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rekurencyjne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6A0C700-02A9-492C-A297-DDD98CA4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5D92DB-C952-430F-8AAA-3F54F8D8F7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Rekurencja (rekursja) jest to wywoływanie funkcji przez samą siebie.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Funkcja rekurencyjna jest funkcją, w której definicji znajduje się przynajmniej jedno wywołanie samej siebie.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55724D5-1A81-CF27-6FA8-709F721FA66E}"/>
              </a:ext>
            </a:extLst>
          </p:cNvPr>
          <p:cNvSpPr txBox="1"/>
          <p:nvPr/>
        </p:nvSpPr>
        <p:spPr>
          <a:xfrm>
            <a:off x="2783632" y="3284984"/>
            <a:ext cx="3936801" cy="28007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22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dirty="0">
              <a:highlight>
                <a:srgbClr val="FFFFFF"/>
              </a:highlight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83DA7909-715B-066A-BE8B-8EE2B03CD841}"/>
              </a:ext>
            </a:extLst>
          </p:cNvPr>
          <p:cNvCxnSpPr>
            <a:cxnSpLocks/>
          </p:cNvCxnSpPr>
          <p:nvPr/>
        </p:nvCxnSpPr>
        <p:spPr>
          <a:xfrm flipH="1">
            <a:off x="6528048" y="5194595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F3EC11-E3BA-A7F3-5E66-3CAF01B4B6AD}"/>
              </a:ext>
            </a:extLst>
          </p:cNvPr>
          <p:cNvSpPr txBox="1"/>
          <p:nvPr/>
        </p:nvSpPr>
        <p:spPr>
          <a:xfrm>
            <a:off x="7561455" y="4941168"/>
            <a:ext cx="292195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wywołanie rekurencyjne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DF7864D-52EA-D775-1293-5AC4761F1F89}"/>
              </a:ext>
            </a:extLst>
          </p:cNvPr>
          <p:cNvSpPr txBox="1"/>
          <p:nvPr/>
        </p:nvSpPr>
        <p:spPr>
          <a:xfrm>
            <a:off x="6888088" y="3996680"/>
            <a:ext cx="3481338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warunek kończący rekurencję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7B31AF8-FE85-C4E6-5B16-D9827B7D32F3}"/>
              </a:ext>
            </a:extLst>
          </p:cNvPr>
          <p:cNvCxnSpPr>
            <a:cxnSpLocks/>
          </p:cNvCxnSpPr>
          <p:nvPr/>
        </p:nvCxnSpPr>
        <p:spPr>
          <a:xfrm flipH="1">
            <a:off x="5375920" y="4196735"/>
            <a:ext cx="14418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C8BD8DF6-66BD-1679-0E26-43692E6DCEC2}"/>
              </a:ext>
            </a:extLst>
          </p:cNvPr>
          <p:cNvCxnSpPr>
            <a:cxnSpLocks/>
          </p:cNvCxnSpPr>
          <p:nvPr/>
        </p:nvCxnSpPr>
        <p:spPr>
          <a:xfrm flipH="1">
            <a:off x="4871864" y="5862113"/>
            <a:ext cx="19458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B3471D6-EC4C-EB86-76AE-414F49F6E8E7}"/>
              </a:ext>
            </a:extLst>
          </p:cNvPr>
          <p:cNvSpPr txBox="1"/>
          <p:nvPr/>
        </p:nvSpPr>
        <p:spPr>
          <a:xfrm>
            <a:off x="6888088" y="5638800"/>
            <a:ext cx="237962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Co wypisze funkcja?</a:t>
            </a:r>
          </a:p>
        </p:txBody>
      </p:sp>
    </p:spTree>
    <p:extLst>
      <p:ext uri="{BB962C8B-B14F-4D97-AF65-F5344CB8AC3E}">
        <p14:creationId xmlns:p14="http://schemas.microsoft.com/office/powerpoint/2010/main" val="367132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7BC7C-5F17-04BC-F52C-4D800969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rekurencyjne - przykład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6CB5DF2-7BAE-47F8-B71D-B69376CE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131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9F8A358-45DA-FEF6-5926-2985491C1541}"/>
              </a:ext>
            </a:extLst>
          </p:cNvPr>
          <p:cNvSpPr txBox="1"/>
          <p:nvPr/>
        </p:nvSpPr>
        <p:spPr>
          <a:xfrm>
            <a:off x="2585610" y="1170402"/>
            <a:ext cx="3919081" cy="28007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22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B23976CC-9BB5-999E-4EF0-AF868E59C73D}"/>
              </a:ext>
            </a:extLst>
          </p:cNvPr>
          <p:cNvCxnSpPr>
            <a:cxnSpLocks/>
          </p:cNvCxnSpPr>
          <p:nvPr/>
        </p:nvCxnSpPr>
        <p:spPr>
          <a:xfrm flipH="1">
            <a:off x="6384032" y="3080013"/>
            <a:ext cx="10081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35DD3CB-BB57-A124-FB37-018BC393545A}"/>
              </a:ext>
            </a:extLst>
          </p:cNvPr>
          <p:cNvSpPr txBox="1"/>
          <p:nvPr/>
        </p:nvSpPr>
        <p:spPr>
          <a:xfrm>
            <a:off x="7489448" y="2826586"/>
            <a:ext cx="292195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wywołanie rekurencyjne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0A4E6FC-B93C-BD0A-59D1-F23AA8938A63}"/>
              </a:ext>
            </a:extLst>
          </p:cNvPr>
          <p:cNvSpPr txBox="1"/>
          <p:nvPr/>
        </p:nvSpPr>
        <p:spPr>
          <a:xfrm>
            <a:off x="6798860" y="1864222"/>
            <a:ext cx="3481338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warunek kończący rekurencję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1ADF760-AC63-4632-93CB-6C8ED95327FB}"/>
              </a:ext>
            </a:extLst>
          </p:cNvPr>
          <p:cNvCxnSpPr>
            <a:cxnSpLocks/>
          </p:cNvCxnSpPr>
          <p:nvPr/>
        </p:nvCxnSpPr>
        <p:spPr>
          <a:xfrm flipH="1">
            <a:off x="5231904" y="2082153"/>
            <a:ext cx="14401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3128EC3-7B53-BE5F-735D-43221D8DAAF1}"/>
              </a:ext>
            </a:extLst>
          </p:cNvPr>
          <p:cNvSpPr txBox="1"/>
          <p:nvPr/>
        </p:nvSpPr>
        <p:spPr>
          <a:xfrm>
            <a:off x="335360" y="3892584"/>
            <a:ext cx="11521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Kolejne wywołania rekurencyjne:</a:t>
            </a:r>
          </a:p>
          <a:p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(5)→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(6)→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(7)→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(8)→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(9)→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(10)</a:t>
            </a:r>
          </a:p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Koniec rekurencji – przekazywanie wartości 0 od funkcji 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f(10)</a:t>
            </a: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aż do 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f(5)</a:t>
            </a: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:</a:t>
            </a:r>
            <a:endParaRPr lang="pl-PL" sz="22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(10)→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(9)→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(8)→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(7)→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(6)→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(5)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A555E97-D0D9-BE70-5C25-8E5E894ADE66}"/>
              </a:ext>
            </a:extLst>
          </p:cNvPr>
          <p:cNvCxnSpPr>
            <a:cxnSpLocks/>
          </p:cNvCxnSpPr>
          <p:nvPr/>
        </p:nvCxnSpPr>
        <p:spPr>
          <a:xfrm flipH="1">
            <a:off x="4727848" y="3759477"/>
            <a:ext cx="18722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B5C1E3E-4115-3FEA-6F17-4964B023F662}"/>
              </a:ext>
            </a:extLst>
          </p:cNvPr>
          <p:cNvSpPr txBox="1"/>
          <p:nvPr/>
        </p:nvSpPr>
        <p:spPr>
          <a:xfrm>
            <a:off x="6672065" y="3536164"/>
            <a:ext cx="237962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Co wypisze funkcja?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6900DA8-09BE-B656-67D6-E8A2B3D067B8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6445871" y="4433685"/>
            <a:ext cx="14638" cy="837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4652ED3-16CE-5084-0BFF-DBDF12470E6D}"/>
              </a:ext>
            </a:extLst>
          </p:cNvPr>
          <p:cNvSpPr txBox="1"/>
          <p:nvPr/>
        </p:nvSpPr>
        <p:spPr>
          <a:xfrm>
            <a:off x="1059909" y="5271281"/>
            <a:ext cx="10801200" cy="10618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100" dirty="0">
                <a:latin typeface="Cambria" panose="02040503050406030204" pitchFamily="18" charset="0"/>
                <a:ea typeface="Cambria" panose="02040503050406030204" pitchFamily="18" charset="0"/>
              </a:rPr>
              <a:t>W tym miejscu zostaje spełniony warunek kończący rekurencję i zaczynają się powroty.</a:t>
            </a:r>
          </a:p>
          <a:p>
            <a:r>
              <a:rPr lang="pl-PL" sz="2100" dirty="0">
                <a:latin typeface="Cambria" panose="02040503050406030204" pitchFamily="18" charset="0"/>
                <a:ea typeface="Cambria" panose="02040503050406030204" pitchFamily="18" charset="0"/>
              </a:rPr>
              <a:t>Oznacza to, że wartość 0 jest przekazywana do wywołania 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f(5)</a:t>
            </a:r>
            <a:r>
              <a:rPr lang="pl-PL" sz="2100" dirty="0">
                <a:latin typeface="Cambria" panose="02040503050406030204" pitchFamily="18" charset="0"/>
                <a:ea typeface="Cambria" panose="02040503050406030204" pitchFamily="18" charset="0"/>
              </a:rPr>
              <a:t> przechodząc po drodze przez wszystkie pośrednie wywołania. Na koniec wartość 0 zostaje wypisana.</a:t>
            </a:r>
          </a:p>
        </p:txBody>
      </p:sp>
    </p:spTree>
    <p:extLst>
      <p:ext uri="{BB962C8B-B14F-4D97-AF65-F5344CB8AC3E}">
        <p14:creationId xmlns:p14="http://schemas.microsoft.com/office/powerpoint/2010/main" val="796746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F38BDD-9DA5-12D2-60AE-97AB4D80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rekurencyjne – dodatkowe informacje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6CE415-803D-0E3C-D675-4B3D4FBF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5C072B-BFA4-6C18-7A01-589DD223D1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352" y="1219200"/>
            <a:ext cx="11665296" cy="3361928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W trakcie wykonywania się funkcji, jej parametry są odkładane w specjalnym obszarze pamięci zwanym stosem.</a:t>
            </a:r>
          </a:p>
          <a:p>
            <a:endParaRPr lang="pl-PL" sz="1100" dirty="0"/>
          </a:p>
          <a:p>
            <a:r>
              <a:rPr lang="pl-PL" sz="2400" dirty="0"/>
              <a:t>Tworząc funkcję rekurencyjną należy poprawnie określić warunek kończący rekurencję. Nie może ona być nieskończona lub zbyt głęboka.</a:t>
            </a:r>
          </a:p>
          <a:p>
            <a:endParaRPr lang="pl-PL" sz="1200" dirty="0"/>
          </a:p>
          <a:p>
            <a:r>
              <a:rPr lang="pl-PL" sz="2400" dirty="0"/>
              <a:t>W przeciwnym wypadku mogłoby dojść do przepełnienia stosu (ang. </a:t>
            </a:r>
            <a:r>
              <a:rPr lang="pl-PL" sz="2400" dirty="0" err="1"/>
              <a:t>stack</a:t>
            </a:r>
            <a:r>
              <a:rPr lang="pl-PL" sz="2400" dirty="0"/>
              <a:t> </a:t>
            </a:r>
            <a:r>
              <a:rPr lang="pl-PL" sz="2400" dirty="0" err="1"/>
              <a:t>overflow</a:t>
            </a:r>
            <a:r>
              <a:rPr lang="pl-PL" sz="2400" dirty="0"/>
              <a:t>). </a:t>
            </a:r>
          </a:p>
          <a:p>
            <a:endParaRPr lang="pl-PL" sz="1200" dirty="0"/>
          </a:p>
          <a:p>
            <a:r>
              <a:rPr lang="pl-PL" sz="2400" dirty="0"/>
              <a:t>Język </a:t>
            </a:r>
            <a:r>
              <a:rPr lang="pl-PL" sz="2400" dirty="0" err="1"/>
              <a:t>Python</a:t>
            </a:r>
            <a:r>
              <a:rPr lang="pl-PL" sz="2400" dirty="0"/>
              <a:t> ma ustawioną maksymalną głębokość rekurencji na 1000, aby nie dopuścić do przepełnienia stosu. Jeśli przekroczymy tą głębokość, to program zostanie przerwany </a:t>
            </a:r>
            <a:br>
              <a:rPr lang="pl-PL" sz="2400" dirty="0"/>
            </a:br>
            <a:r>
              <a:rPr lang="pl-PL" sz="2400" dirty="0"/>
              <a:t>z błędem: „maximum </a:t>
            </a:r>
            <a:r>
              <a:rPr lang="pl-PL" sz="2400" dirty="0" err="1"/>
              <a:t>recursion</a:t>
            </a:r>
            <a:r>
              <a:rPr lang="pl-PL" sz="2400" dirty="0"/>
              <a:t> </a:t>
            </a:r>
            <a:r>
              <a:rPr lang="pl-PL" sz="2400" dirty="0" err="1"/>
              <a:t>depth</a:t>
            </a:r>
            <a:r>
              <a:rPr lang="pl-PL" sz="2400" dirty="0"/>
              <a:t> </a:t>
            </a:r>
            <a:r>
              <a:rPr lang="pl-PL" sz="2400" dirty="0" err="1"/>
              <a:t>exceeded</a:t>
            </a:r>
            <a:r>
              <a:rPr lang="pl-PL" sz="2400" dirty="0"/>
              <a:t>”.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B52957-E85E-5F7F-AC02-ADCDCC1A7B14}"/>
              </a:ext>
            </a:extLst>
          </p:cNvPr>
          <p:cNvSpPr txBox="1"/>
          <p:nvPr/>
        </p:nvSpPr>
        <p:spPr>
          <a:xfrm>
            <a:off x="3806676" y="4630895"/>
            <a:ext cx="3024336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000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8EBC4216-4549-4704-951E-FD0009F7F96F}"/>
              </a:ext>
            </a:extLst>
          </p:cNvPr>
          <p:cNvCxnSpPr>
            <a:cxnSpLocks/>
          </p:cNvCxnSpPr>
          <p:nvPr/>
        </p:nvCxnSpPr>
        <p:spPr>
          <a:xfrm flipH="1">
            <a:off x="6672064" y="5085184"/>
            <a:ext cx="72008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09EE312-1276-F590-B63D-4217BAA88B24}"/>
              </a:ext>
            </a:extLst>
          </p:cNvPr>
          <p:cNvSpPr txBox="1"/>
          <p:nvPr/>
        </p:nvSpPr>
        <p:spPr>
          <a:xfrm>
            <a:off x="7392144" y="4509120"/>
            <a:ext cx="4392487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Brak warunku kończącego rekurencję.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Błąd! Program się przerwie, aby nie dopuścić do przepełnienia stosu.</a:t>
            </a:r>
          </a:p>
        </p:txBody>
      </p:sp>
    </p:spTree>
    <p:extLst>
      <p:ext uri="{BB962C8B-B14F-4D97-AF65-F5344CB8AC3E}">
        <p14:creationId xmlns:p14="http://schemas.microsoft.com/office/powerpoint/2010/main" val="373549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F38BDD-9DA5-12D2-60AE-97AB4D80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rekurencyjne – stos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6CE415-803D-0E3C-D675-4B3D4FBF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5C072B-BFA4-6C18-7A01-589DD223D1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1143000"/>
            <a:ext cx="11953328" cy="5213350"/>
          </a:xfrm>
        </p:spPr>
        <p:txBody>
          <a:bodyPr>
            <a:normAutofit/>
          </a:bodyPr>
          <a:lstStyle/>
          <a:p>
            <a:r>
              <a:rPr lang="pl-PL" sz="2200" dirty="0">
                <a:ea typeface="Cambria" panose="02040503050406030204" pitchFamily="18" charset="0"/>
                <a:cs typeface="Courier New" panose="02070309020205020404" pitchFamily="49" charset="0"/>
              </a:rPr>
              <a:t>W kolejnych krokach zilustrowano pamięć stosu zmieniającą się po kolejnych </a:t>
            </a:r>
            <a:r>
              <a:rPr lang="pl-PL" sz="2200" dirty="0" err="1">
                <a:ea typeface="Cambria" panose="02040503050406030204" pitchFamily="18" charset="0"/>
                <a:cs typeface="Courier New" panose="02070309020205020404" pitchFamily="49" charset="0"/>
              </a:rPr>
              <a:t>wywołaniach</a:t>
            </a:r>
            <a:r>
              <a:rPr lang="pl-PL" sz="2200" dirty="0">
                <a:ea typeface="Cambria" panose="02040503050406030204" pitchFamily="18" charset="0"/>
                <a:cs typeface="Courier New" panose="02070309020205020404" pitchFamily="49" charset="0"/>
              </a:rPr>
              <a:t> rekurencyjnych funkcji 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200" dirty="0">
                <a:ea typeface="Cambria" panose="02040503050406030204" pitchFamily="18" charset="0"/>
                <a:cs typeface="Courier New" panose="02070309020205020404" pitchFamily="49" charset="0"/>
              </a:rPr>
              <a:t> oraz po osiągnięciu końca rekurencji:</a:t>
            </a:r>
          </a:p>
          <a:p>
            <a:endParaRPr lang="pl-PL" sz="500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200" dirty="0">
                <a:ea typeface="Cambria" panose="02040503050406030204" pitchFamily="18" charset="0"/>
                <a:cs typeface="Courier New" panose="02070309020205020404" pitchFamily="49" charset="0"/>
              </a:rPr>
              <a:t>Kolejne wywołania rekurencyjne:                                    Koniec rekurencji – przekazywanie wartości 0:</a:t>
            </a:r>
          </a:p>
          <a:p>
            <a:pPr marL="0" indent="0">
              <a:buNone/>
            </a:pP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(5)→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(6)→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(7)→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(8)→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(9)→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(10)   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(9)→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(8)→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(7)→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(6)→</a:t>
            </a:r>
            <a:r>
              <a:rPr lang="pl-PL" sz="21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</a:t>
            </a:r>
            <a:r>
              <a:rPr lang="pl-PL" sz="21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(5)</a:t>
            </a:r>
          </a:p>
          <a:p>
            <a:pPr marL="0" indent="0">
              <a:buNone/>
            </a:pPr>
            <a:endParaRPr lang="pl-PL" sz="21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21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21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21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21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21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dirty="0">
                <a:ea typeface="Cambria" panose="02040503050406030204" pitchFamily="18" charset="0"/>
                <a:cs typeface="Calibri" panose="020F0502020204030204" pitchFamily="34" charset="0"/>
              </a:rPr>
              <a:t>Warto zwrócić uwagę, że pamięć stosu działa na zasadzie </a:t>
            </a:r>
            <a:r>
              <a:rPr lang="pl-PL" sz="2200" dirty="0" err="1">
                <a:ea typeface="Cambria" panose="02040503050406030204" pitchFamily="18" charset="0"/>
                <a:cs typeface="Calibri" panose="020F0502020204030204" pitchFamily="34" charset="0"/>
              </a:rPr>
              <a:t>last</a:t>
            </a:r>
            <a:r>
              <a:rPr lang="pl-PL" sz="2200" dirty="0">
                <a:ea typeface="Cambria" panose="02040503050406030204" pitchFamily="18" charset="0"/>
                <a:cs typeface="Calibri" panose="020F0502020204030204" pitchFamily="34" charset="0"/>
              </a:rPr>
              <a:t>-in-</a:t>
            </a:r>
            <a:r>
              <a:rPr lang="pl-PL" sz="2200" dirty="0" err="1">
                <a:ea typeface="Cambria" panose="02040503050406030204" pitchFamily="18" charset="0"/>
                <a:cs typeface="Calibri" panose="020F0502020204030204" pitchFamily="34" charset="0"/>
              </a:rPr>
              <a:t>first</a:t>
            </a:r>
            <a:r>
              <a:rPr lang="pl-PL" sz="2200" dirty="0">
                <a:ea typeface="Cambria" panose="02040503050406030204" pitchFamily="18" charset="0"/>
                <a:cs typeface="Calibri" panose="020F0502020204030204" pitchFamily="34" charset="0"/>
              </a:rPr>
              <a:t>-out, tzn. ostatni element wrzucony na stos jest pierwszym, który będzie z niego zdejmowany.</a:t>
            </a:r>
          </a:p>
          <a:p>
            <a:endParaRPr lang="pl-PL" sz="22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5267E146-B695-3AC0-6EAF-EBD62C9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83304"/>
              </p:ext>
            </p:extLst>
          </p:nvPr>
        </p:nvGraphicFramePr>
        <p:xfrm>
          <a:off x="4076522" y="2852936"/>
          <a:ext cx="630063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74845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40051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40051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40051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0051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0051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246942C-2110-45A7-1CD3-129B54C5B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59603"/>
              </p:ext>
            </p:extLst>
          </p:nvPr>
        </p:nvGraphicFramePr>
        <p:xfrm>
          <a:off x="5130082" y="2852936"/>
          <a:ext cx="59643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434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4470B697-8769-D8DE-2C55-23B5374EF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12170"/>
              </p:ext>
            </p:extLst>
          </p:nvPr>
        </p:nvGraphicFramePr>
        <p:xfrm>
          <a:off x="3125000" y="2852936"/>
          <a:ext cx="630063" cy="2377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78937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78937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40489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40489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0489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0489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AE8F14A6-B1CC-CB67-9485-F9E92AAE8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24574"/>
              </p:ext>
            </p:extLst>
          </p:nvPr>
        </p:nvGraphicFramePr>
        <p:xfrm>
          <a:off x="2166228" y="2852936"/>
          <a:ext cx="630063" cy="2375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82880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82880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82880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409105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09105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09105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7E4D175B-BB92-9996-CA21-20BCBEEB3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19985"/>
              </p:ext>
            </p:extLst>
          </p:nvPr>
        </p:nvGraphicFramePr>
        <p:xfrm>
          <a:off x="1192720" y="2852936"/>
          <a:ext cx="630063" cy="2375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87153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1367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436AAF10-2B3E-8747-AE15-6517DDD54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34385"/>
              </p:ext>
            </p:extLst>
          </p:nvPr>
        </p:nvGraphicFramePr>
        <p:xfrm>
          <a:off x="241198" y="2852936"/>
          <a:ext cx="630063" cy="2375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91523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280BC130-5DC0-4193-6B47-29E442291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69510"/>
              </p:ext>
            </p:extLst>
          </p:nvPr>
        </p:nvGraphicFramePr>
        <p:xfrm>
          <a:off x="6638849" y="2852936"/>
          <a:ext cx="630063" cy="2375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74610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60DF142E-E853-D154-AD0D-3903C48F0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67751"/>
              </p:ext>
            </p:extLst>
          </p:nvPr>
        </p:nvGraphicFramePr>
        <p:xfrm>
          <a:off x="7620525" y="2852936"/>
          <a:ext cx="630063" cy="237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78700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78700">
                <a:tc>
                  <a:txBody>
                    <a:bodyPr/>
                    <a:lstStyle/>
                    <a:p>
                      <a:pPr algn="ctr"/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40463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40463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0463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0463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E97B2A5B-B33F-7422-A956-E545981FE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20543"/>
              </p:ext>
            </p:extLst>
          </p:nvPr>
        </p:nvGraphicFramePr>
        <p:xfrm>
          <a:off x="8602201" y="2852936"/>
          <a:ext cx="630063" cy="237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82880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82880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82880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40910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0910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0910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BEAEF4A1-BB82-20A9-92D6-9BB60A8DF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25212"/>
              </p:ext>
            </p:extLst>
          </p:nvPr>
        </p:nvGraphicFramePr>
        <p:xfrm>
          <a:off x="9536797" y="2852936"/>
          <a:ext cx="630063" cy="2375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87153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38715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41367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1367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C17F84F7-0FFB-A8EB-4454-F6AA3CA3F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42464"/>
              </p:ext>
            </p:extLst>
          </p:nvPr>
        </p:nvGraphicFramePr>
        <p:xfrm>
          <a:off x="10488488" y="2852936"/>
          <a:ext cx="630063" cy="2375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63">
                  <a:extLst>
                    <a:ext uri="{9D8B030D-6E8A-4147-A177-3AD203B41FA5}">
                      <a16:colId xmlns:a16="http://schemas.microsoft.com/office/drawing/2014/main" val="2249936773"/>
                    </a:ext>
                  </a:extLst>
                </a:gridCol>
              </a:tblGrid>
              <a:tr h="391523">
                <a:tc>
                  <a:txBody>
                    <a:bodyPr/>
                    <a:lstStyle/>
                    <a:p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58052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6949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50182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19442"/>
                  </a:ext>
                </a:extLst>
              </a:tr>
              <a:tr h="391523">
                <a:tc>
                  <a:txBody>
                    <a:bodyPr/>
                    <a:lstStyle/>
                    <a:p>
                      <a:endParaRPr lang="pl-PL" sz="1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677"/>
                  </a:ext>
                </a:extLst>
              </a:tr>
              <a:tr h="41833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7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058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8DBE3-AB5E-2FE2-4943-181A6DBE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rekurencyjne – dodatkowe informacje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13065CB-9487-2D6E-E72D-ADE61751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35D8B8-6347-0D5F-A182-4672818B75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476" y="1278091"/>
            <a:ext cx="11319048" cy="4937760"/>
          </a:xfrm>
        </p:spPr>
        <p:txBody>
          <a:bodyPr/>
          <a:lstStyle/>
          <a:p>
            <a:r>
              <a:rPr lang="pl-PL" dirty="0"/>
              <a:t>Funkcje rekurencyjne mają zastosowanie w językach programowania funkcyjnych (funkcjonalnych), w których zastępuje ona iteracje (pętle).</a:t>
            </a:r>
          </a:p>
          <a:p>
            <a:endParaRPr lang="pl-PL" dirty="0"/>
          </a:p>
          <a:p>
            <a:r>
              <a:rPr lang="pl-PL" dirty="0"/>
              <a:t>Rekurencje można jednak stosować w językach strukturalnych </a:t>
            </a:r>
            <a:br>
              <a:rPr lang="pl-PL" dirty="0"/>
            </a:br>
            <a:r>
              <a:rPr lang="pl-PL" dirty="0"/>
              <a:t>i obiektowych. Często powoduje ona znaczne uproszczenie kodu, jednak może (ale nie musi) wiązać się z długim czasem obliczeń.</a:t>
            </a:r>
          </a:p>
          <a:p>
            <a:endParaRPr lang="pl-PL" dirty="0"/>
          </a:p>
          <a:p>
            <a:r>
              <a:rPr lang="pl-PL" dirty="0"/>
              <a:t>Konkretny przykład zastosowania rekurencji stanowi zadanie z kolejnego slajdu.</a:t>
            </a:r>
          </a:p>
        </p:txBody>
      </p:sp>
    </p:spTree>
    <p:extLst>
      <p:ext uri="{BB962C8B-B14F-4D97-AF65-F5344CB8AC3E}">
        <p14:creationId xmlns:p14="http://schemas.microsoft.com/office/powerpoint/2010/main" val="2728497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F3529-109D-0E38-2305-AF9D9B65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5BBDEAE-0C26-DEDB-CB69-39B4648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135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EE79605B-0C61-FA03-0A59-44C4E5C2BD5E}"/>
                  </a:ext>
                </a:extLst>
              </p:cNvPr>
              <p:cNvSpPr txBox="1"/>
              <p:nvPr/>
            </p:nvSpPr>
            <p:spPr>
              <a:xfrm>
                <a:off x="2711624" y="2878068"/>
                <a:ext cx="5999216" cy="12774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600" i="1" smtClean="0">
                          <a:latin typeface="Cambria Math" panose="02040503050406030204" pitchFamily="18" charset="0"/>
                        </a:rPr>
                        <m:t>𝐹𝑛</m:t>
                      </m:r>
                      <m:r>
                        <a:rPr lang="pl-P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𝑑𝑙𝑎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l-PL" sz="26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pl-PL" sz="2600" i="1">
                                  <a:latin typeface="Cambria Math" panose="02040503050406030204" pitchFamily="18" charset="0"/>
                                </a:rPr>
                                <m:t>𝑑𝑙𝑎</m:t>
                              </m:r>
                              <m:r>
                                <a:rPr lang="pl-PL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sz="2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𝐹𝑛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𝐹𝑛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−2        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𝑑𝑙𝑎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sz="26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l-PL" sz="26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EE79605B-0C61-FA03-0A59-44C4E5C2B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2878068"/>
                <a:ext cx="5999216" cy="1277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449ECC46-7D0A-3884-2970-4E7A7043BA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1364" y="1244332"/>
            <a:ext cx="11449272" cy="1633736"/>
          </a:xfrm>
        </p:spPr>
        <p:txBody>
          <a:bodyPr>
            <a:normAutofit/>
          </a:bodyPr>
          <a:lstStyle/>
          <a:p>
            <a:r>
              <a:rPr lang="pl-PL" dirty="0"/>
              <a:t>Napisz rekurencyjną definicję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fibonacci_rek</a:t>
            </a:r>
            <a:r>
              <a:rPr lang="pl-PL" dirty="0"/>
              <a:t> obliczającą </a:t>
            </a:r>
            <a:r>
              <a:rPr lang="pl-PL" i="1" dirty="0"/>
              <a:t>n</a:t>
            </a:r>
            <a:r>
              <a:rPr lang="pl-PL" dirty="0"/>
              <a:t>-ty wyraz ciągu Fibonacciego (</a:t>
            </a:r>
            <a:r>
              <a:rPr lang="pl-PL" i="1" dirty="0"/>
              <a:t>n</a:t>
            </a:r>
            <a:r>
              <a:rPr lang="pl-PL" dirty="0"/>
              <a:t> podajemy jako parametr).</a:t>
            </a:r>
          </a:p>
          <a:p>
            <a:r>
              <a:rPr lang="pl-PL" dirty="0"/>
              <a:t>Należy skorzystać z rekurencyjnego wzoru:</a:t>
            </a:r>
          </a:p>
        </p:txBody>
      </p:sp>
    </p:spTree>
    <p:extLst>
      <p:ext uri="{BB962C8B-B14F-4D97-AF65-F5344CB8AC3E}">
        <p14:creationId xmlns:p14="http://schemas.microsoft.com/office/powerpoint/2010/main" val="340695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6E115012-84F2-9953-7477-2BE650EA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99" y="1214906"/>
            <a:ext cx="3321401" cy="50875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700B60-26CF-6D20-218E-45B8ABFC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praktycznego wykorzystania rekurencji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928F27C-BC31-2055-05E0-0930A33D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E5EB87-3333-F003-FA90-1180BB4D9E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1031016" cy="508759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Poszukiwanie pliku o danej nazwie na dysku (lub w folderze, w którym znajdują się inne foldery).</a:t>
            </a:r>
          </a:p>
          <a:p>
            <a:endParaRPr lang="pl-PL" dirty="0"/>
          </a:p>
          <a:p>
            <a:r>
              <a:rPr lang="pl-PL" dirty="0"/>
              <a:t>Sortowanie liczb (algorytmy sortowania szybkiego i sortowania przez scalanie).</a:t>
            </a:r>
          </a:p>
          <a:p>
            <a:endParaRPr lang="pl-PL" dirty="0"/>
          </a:p>
          <a:p>
            <a:r>
              <a:rPr lang="pl-PL" dirty="0"/>
              <a:t>Wyszukiwanie liczb w posortowanej liście (algorytm wyszukiwania binarnego).</a:t>
            </a:r>
          </a:p>
          <a:p>
            <a:endParaRPr lang="pl-PL" dirty="0"/>
          </a:p>
          <a:p>
            <a:r>
              <a:rPr lang="pl-PL" dirty="0"/>
              <a:t>Grafika komputerowa:</a:t>
            </a:r>
          </a:p>
          <a:p>
            <a:pPr lvl="1"/>
            <a:r>
              <a:rPr lang="pl-PL" dirty="0"/>
              <a:t>proceduralne generowanie terenów, tekstur i obiektów (np. drzew);</a:t>
            </a:r>
          </a:p>
          <a:p>
            <a:pPr lvl="1"/>
            <a:r>
              <a:rPr lang="pl-PL" dirty="0"/>
              <a:t>generowanie fraktali (tzw. obiektów samopodobnych).</a:t>
            </a:r>
          </a:p>
          <a:p>
            <a:endParaRPr lang="pl-PL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0609759-C9F6-D4E6-DABE-55F1DB7ED6D1}"/>
              </a:ext>
            </a:extLst>
          </p:cNvPr>
          <p:cNvSpPr txBox="1"/>
          <p:nvPr/>
        </p:nvSpPr>
        <p:spPr>
          <a:xfrm>
            <a:off x="7320136" y="6398945"/>
            <a:ext cx="4694312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Źródło: </a:t>
            </a:r>
            <a:r>
              <a:rPr lang="pl-PL" sz="1500" i="1" dirty="0">
                <a:latin typeface="Cambria" panose="02040503050406030204" pitchFamily="18" charset="0"/>
                <a:ea typeface="Cambria" panose="02040503050406030204" pitchFamily="18" charset="0"/>
              </a:rPr>
              <a:t>https://pl.wikipedia.org/wiki/Paproć_Barnsleya</a:t>
            </a:r>
          </a:p>
        </p:txBody>
      </p:sp>
    </p:spTree>
    <p:extLst>
      <p:ext uri="{BB962C8B-B14F-4D97-AF65-F5344CB8AC3E}">
        <p14:creationId xmlns:p14="http://schemas.microsoft.com/office/powerpoint/2010/main" val="94625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4B41A-DBFF-8B04-43A6-550D0B37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Programowanie obiektowe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3F5962-80D0-30BC-221E-B796CEB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137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8BD737-C70D-7E25-003B-94D7F1708B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0492" y="1261143"/>
            <a:ext cx="11031016" cy="4937760"/>
          </a:xfrm>
        </p:spPr>
        <p:txBody>
          <a:bodyPr>
            <a:normAutofit/>
          </a:bodyPr>
          <a:lstStyle/>
          <a:p>
            <a:r>
              <a:rPr lang="pl-PL" dirty="0"/>
              <a:t>Paradygmat programowania, w którym program stanowi zbiór obiektów wykazujących interakcje między sobą.</a:t>
            </a:r>
          </a:p>
          <a:p>
            <a:endParaRPr lang="pl-PL" dirty="0"/>
          </a:p>
          <a:p>
            <a:r>
              <a:rPr lang="pl-PL" dirty="0"/>
              <a:t>Czym jest obiekt w języku </a:t>
            </a:r>
            <a:r>
              <a:rPr lang="pl-PL" dirty="0" err="1"/>
              <a:t>Python</a:t>
            </a:r>
            <a:r>
              <a:rPr lang="pl-PL" dirty="0"/>
              <a:t>? Jest on po prostu zmienną. Gdy jednak mówimy o obiektach, najczęściej nie mamy na myśli zmiennych, które mają prosty typ, jak np.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dirty="0"/>
              <a:t>. Są to zmienne bardziej rozbudowanych typów, np. lista, słownik albo </a:t>
            </a:r>
            <a:r>
              <a:rPr lang="pl-PL" u="sng" dirty="0"/>
              <a:t>typów, które tworzy sam programista.</a:t>
            </a:r>
          </a:p>
          <a:p>
            <a:endParaRPr lang="pl-PL" u="sng" dirty="0"/>
          </a:p>
          <a:p>
            <a:r>
              <a:rPr lang="pl-PL" dirty="0"/>
              <a:t>Własny typ obiektów możemy utworzyć (zdefiniować) za pomocą tzw. </a:t>
            </a:r>
            <a:r>
              <a:rPr lang="pl-PL" u="sng" dirty="0"/>
              <a:t>klas</a:t>
            </a:r>
            <a:r>
              <a:rPr lang="pl-PL" dirty="0"/>
              <a:t>.</a:t>
            </a:r>
          </a:p>
          <a:p>
            <a:endParaRPr lang="pl-PL" sz="2300" dirty="0"/>
          </a:p>
          <a:p>
            <a:endParaRPr lang="pl-PL" sz="2300" dirty="0"/>
          </a:p>
          <a:p>
            <a:endParaRPr lang="pl-PL" sz="23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447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4B41A-DBFF-8B04-43A6-550D0B37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16" y="117336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Programowanie obiektowe – przykładowa klasa w pseudokodzie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3F5962-80D0-30BC-221E-B796CEB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80" y="6321286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138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8BD737-C70D-7E25-003B-94D7F1708B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7816" y="1061492"/>
            <a:ext cx="10972800" cy="990600"/>
          </a:xfrm>
        </p:spPr>
        <p:txBody>
          <a:bodyPr>
            <a:normAutofit/>
          </a:bodyPr>
          <a:lstStyle/>
          <a:p>
            <a:r>
              <a:rPr lang="pl-PL" sz="2200" dirty="0"/>
              <a:t>Uwaga: </a:t>
            </a:r>
            <a:r>
              <a:rPr lang="pl-PL" sz="2200" u="sng" dirty="0"/>
              <a:t>To nie jest </a:t>
            </a:r>
            <a:r>
              <a:rPr lang="pl-PL" sz="2200" u="sng" dirty="0" err="1"/>
              <a:t>Python</a:t>
            </a:r>
            <a:r>
              <a:rPr lang="pl-PL" sz="2200" u="sng" dirty="0"/>
              <a:t>!</a:t>
            </a:r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pPr marL="0" indent="0">
              <a:buNone/>
            </a:pPr>
            <a:endParaRPr lang="pl-PL" sz="2200" u="sng" dirty="0"/>
          </a:p>
          <a:p>
            <a:endParaRPr lang="pl-PL" sz="2300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2A1DCCF4-E956-47D5-5F15-D70FD5617F9E}"/>
              </a:ext>
            </a:extLst>
          </p:cNvPr>
          <p:cNvSpPr txBox="1">
            <a:spLocks/>
          </p:cNvSpPr>
          <p:nvPr/>
        </p:nvSpPr>
        <p:spPr>
          <a:xfrm>
            <a:off x="191344" y="4222901"/>
            <a:ext cx="11809312" cy="211267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highlight>
                  <a:srgbClr val="FFFFFF"/>
                </a:highlight>
              </a:rPr>
              <a:t>oznacza pole (zmienną składową) klasy.</a:t>
            </a:r>
          </a:p>
          <a:p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l-PL" dirty="0">
                <a:highlight>
                  <a:srgbClr val="FFFFFF"/>
                </a:highlight>
              </a:rPr>
              <a:t>oznacza metodę (funkcję składową) klasy.</a:t>
            </a:r>
          </a:p>
          <a:p>
            <a:r>
              <a:rPr lang="pl-PL" dirty="0">
                <a:highlight>
                  <a:srgbClr val="FFFFFF"/>
                </a:highlight>
              </a:rPr>
              <a:t>Nawias oznacza dziedziczenie klas.</a:t>
            </a:r>
          </a:p>
          <a:p>
            <a:pPr lvl="1"/>
            <a:r>
              <a:rPr lang="pl-PL" sz="2500" dirty="0"/>
              <a:t>Jeśli klasa A dziedziczy po klasie B, to uzyskuje dostęp do wszystkich jej pól i metod.</a:t>
            </a:r>
          </a:p>
          <a:p>
            <a:pPr lvl="1"/>
            <a:r>
              <a:rPr lang="pl-PL" sz="2500" dirty="0"/>
              <a:t>Klasa dziedzicząca (A) nazywana jest podklasą lub klasą podrzędną (ang. </a:t>
            </a:r>
            <a:r>
              <a:rPr lang="pl-PL" sz="2500" dirty="0" err="1"/>
              <a:t>subclass</a:t>
            </a:r>
            <a:r>
              <a:rPr lang="pl-PL" sz="2500" dirty="0"/>
              <a:t>).</a:t>
            </a:r>
          </a:p>
          <a:p>
            <a:pPr lvl="1"/>
            <a:r>
              <a:rPr lang="pl-PL" sz="2500" dirty="0"/>
              <a:t>Klasa, po której dziedziczymy (B), nazywa się nadklasą, klasą nadrzędną (ang. </a:t>
            </a:r>
            <a:r>
              <a:rPr lang="pl-PL" sz="2500" dirty="0" err="1"/>
              <a:t>superclass</a:t>
            </a:r>
            <a:r>
              <a:rPr lang="pl-PL" sz="2500" dirty="0"/>
              <a:t>) lub klasą bazową (ang. </a:t>
            </a:r>
            <a:r>
              <a:rPr lang="pl-PL" sz="2500" dirty="0" err="1"/>
              <a:t>base</a:t>
            </a:r>
            <a:r>
              <a:rPr lang="pl-PL" sz="2500" dirty="0"/>
              <a:t> </a:t>
            </a:r>
            <a:r>
              <a:rPr lang="pl-PL" sz="2500" dirty="0" err="1"/>
              <a:t>class</a:t>
            </a:r>
            <a:r>
              <a:rPr lang="pl-PL" sz="2500" dirty="0"/>
              <a:t>).</a:t>
            </a:r>
          </a:p>
          <a:p>
            <a:endParaRPr lang="pl-PL" sz="23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372BD0-DA5E-869F-1F8A-1C4A40572141}"/>
              </a:ext>
            </a:extLst>
          </p:cNvPr>
          <p:cNvSpPr txBox="1"/>
          <p:nvPr/>
        </p:nvSpPr>
        <p:spPr>
          <a:xfrm>
            <a:off x="7612082" y="4241348"/>
            <a:ext cx="338503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Pola i metody są często nazywane </a:t>
            </a: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atrybutami klasy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536F477F-3012-E793-6638-12B1662CEF68}"/>
              </a:ext>
            </a:extLst>
          </p:cNvPr>
          <p:cNvCxnSpPr>
            <a:cxnSpLocks/>
          </p:cNvCxnSpPr>
          <p:nvPr/>
        </p:nvCxnSpPr>
        <p:spPr>
          <a:xfrm flipH="1">
            <a:off x="5671225" y="4595291"/>
            <a:ext cx="19408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Nawias klamrowy otwierający 11">
            <a:extLst>
              <a:ext uri="{FF2B5EF4-FFF2-40B4-BE49-F238E27FC236}">
                <a16:creationId xmlns:a16="http://schemas.microsoft.com/office/drawing/2014/main" id="{6812F567-8CC5-A7A3-8909-8E57B68E834E}"/>
              </a:ext>
            </a:extLst>
          </p:cNvPr>
          <p:cNvSpPr/>
          <p:nvPr/>
        </p:nvSpPr>
        <p:spPr>
          <a:xfrm flipH="1">
            <a:off x="5389122" y="4293096"/>
            <a:ext cx="208935" cy="58046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E016E4-D41F-817F-94E1-5752775ADC0A}"/>
              </a:ext>
            </a:extLst>
          </p:cNvPr>
          <p:cNvSpPr txBox="1"/>
          <p:nvPr/>
        </p:nvSpPr>
        <p:spPr>
          <a:xfrm>
            <a:off x="3048000" y="1484784"/>
            <a:ext cx="6096000" cy="27238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klasa Zwierzę</a:t>
            </a:r>
          </a:p>
          <a:p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i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190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i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masa_ciała</a:t>
            </a:r>
            <a:endParaRPr lang="pl-PL" sz="1900" i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i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190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kolor</a:t>
            </a:r>
          </a:p>
          <a:p>
            <a:r>
              <a:rPr lang="pl-PL" sz="190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b="1" i="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i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poruszaj_się</a:t>
            </a:r>
            <a:endParaRPr lang="pl-PL" sz="1900" b="0" i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b="1" i="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i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daj_głos</a:t>
            </a:r>
            <a:endParaRPr lang="pl-PL" sz="1900" b="0" i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i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klasa Ptak</a:t>
            </a:r>
            <a:r>
              <a:rPr lang="pl-PL" sz="1900" b="1" i="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Zwierzę</a:t>
            </a:r>
            <a:r>
              <a:rPr lang="pl-PL" sz="1900" b="1" i="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i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b="0" i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i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rozpiętość_skrzydeł</a:t>
            </a:r>
            <a:endParaRPr lang="pl-PL" sz="1900" b="0" i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b="1" i="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900" b="0" i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leć</a:t>
            </a:r>
            <a:endParaRPr lang="pl-PL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8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4B41A-DBFF-8B04-43A6-550D0B37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16" y="117336"/>
            <a:ext cx="10972800" cy="990600"/>
          </a:xfrm>
        </p:spPr>
        <p:txBody>
          <a:bodyPr/>
          <a:lstStyle/>
          <a:p>
            <a:r>
              <a:rPr lang="pl-PL" dirty="0"/>
              <a:t>Programowanie obiektowe – przykładowa klasa w </a:t>
            </a:r>
            <a:r>
              <a:rPr lang="pl-PL" dirty="0" err="1"/>
              <a:t>Pythonie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3F5962-80D0-30BC-221E-B796CEB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80" y="6321286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139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8BD737-C70D-7E25-003B-94D7F1708B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7816" y="1090349"/>
            <a:ext cx="10972800" cy="841667"/>
          </a:xfrm>
        </p:spPr>
        <p:txBody>
          <a:bodyPr>
            <a:normAutofit/>
          </a:bodyPr>
          <a:lstStyle/>
          <a:p>
            <a:r>
              <a:rPr lang="pl-PL" sz="2200" dirty="0"/>
              <a:t>Przykład z poprzedniego slajdu napisany w </a:t>
            </a:r>
            <a:r>
              <a:rPr lang="pl-PL" sz="2200" dirty="0" err="1"/>
              <a:t>Pythonie</a:t>
            </a:r>
            <a:r>
              <a:rPr lang="pl-PL" sz="2200" dirty="0"/>
              <a:t>.</a:t>
            </a:r>
          </a:p>
          <a:p>
            <a:r>
              <a:rPr lang="pl-PL" sz="2200" dirty="0"/>
              <a:t>Metody w tym przykładzie nie mają ciała; mają jedynie nagłówki.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4D155B-92D8-CCDA-5248-5DE6ED34B261}"/>
              </a:ext>
            </a:extLst>
          </p:cNvPr>
          <p:cNvSpPr txBox="1"/>
          <p:nvPr/>
        </p:nvSpPr>
        <p:spPr>
          <a:xfrm>
            <a:off x="2927648" y="2365982"/>
            <a:ext cx="5616624" cy="3477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masa_ciala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#[kg]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kolor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poruszaj_sie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odleglosc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daj_glos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Ptak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rozpietosc_skrzydel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#[m]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wysokosc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  <a:endParaRPr lang="pl-PL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C0F21B3-250F-89EA-9D95-473E6A4BFA5D}"/>
              </a:ext>
            </a:extLst>
          </p:cNvPr>
          <p:cNvCxnSpPr>
            <a:cxnSpLocks/>
          </p:cNvCxnSpPr>
          <p:nvPr/>
        </p:nvCxnSpPr>
        <p:spPr>
          <a:xfrm flipH="1">
            <a:off x="6240016" y="3694077"/>
            <a:ext cx="2361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16F110-1E0F-D289-FD4A-D58B98C4BA25}"/>
              </a:ext>
            </a:extLst>
          </p:cNvPr>
          <p:cNvSpPr txBox="1"/>
          <p:nvPr/>
        </p:nvSpPr>
        <p:spPr>
          <a:xfrm>
            <a:off x="8601918" y="3494022"/>
            <a:ext cx="318271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metody (funkcje klasy)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67112B5-B030-ACB9-594D-47A446EF8D3A}"/>
              </a:ext>
            </a:extLst>
          </p:cNvPr>
          <p:cNvSpPr txBox="1"/>
          <p:nvPr/>
        </p:nvSpPr>
        <p:spPr>
          <a:xfrm>
            <a:off x="8601918" y="2669942"/>
            <a:ext cx="318271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pola (zmienne klasy)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C7A5443B-6DEC-F96D-9FA8-F8F9400ED124}"/>
              </a:ext>
            </a:extLst>
          </p:cNvPr>
          <p:cNvCxnSpPr>
            <a:cxnSpLocks/>
          </p:cNvCxnSpPr>
          <p:nvPr/>
        </p:nvCxnSpPr>
        <p:spPr>
          <a:xfrm flipH="1">
            <a:off x="6384032" y="2869997"/>
            <a:ext cx="22178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8AB3F06A-658E-5BFC-2C31-272F7C129962}"/>
              </a:ext>
            </a:extLst>
          </p:cNvPr>
          <p:cNvCxnSpPr>
            <a:cxnSpLocks/>
          </p:cNvCxnSpPr>
          <p:nvPr/>
        </p:nvCxnSpPr>
        <p:spPr>
          <a:xfrm flipH="1">
            <a:off x="5879976" y="4771703"/>
            <a:ext cx="27219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B7D190A-58FA-A7EB-6A44-9DE4236240B0}"/>
              </a:ext>
            </a:extLst>
          </p:cNvPr>
          <p:cNvSpPr txBox="1"/>
          <p:nvPr/>
        </p:nvSpPr>
        <p:spPr>
          <a:xfrm>
            <a:off x="8601918" y="4465175"/>
            <a:ext cx="318271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dziedziczenie klasy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Ptak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po klasie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Zwierze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9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CD6A5-4AA9-420D-9297-D59AB734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Drugi program – funkcja do wypisywania tekstu na konsoli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F8684F-03D3-46C2-9D52-415B4D63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070AC4F-9F9E-4090-9993-239C0770A468}"/>
              </a:ext>
            </a:extLst>
          </p:cNvPr>
          <p:cNvSpPr txBox="1"/>
          <p:nvPr/>
        </p:nvSpPr>
        <p:spPr>
          <a:xfrm>
            <a:off x="2567608" y="1981248"/>
            <a:ext cx="7056784" cy="4293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Drugi program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Drugi program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2+3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dwa plus trzy jest równe: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pl-PL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dwa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plus trzy jest równe: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3613C4E-15DA-44E3-B5CF-8C95088398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094781"/>
            <a:ext cx="11233248" cy="917848"/>
          </a:xfrm>
        </p:spPr>
        <p:txBody>
          <a:bodyPr>
            <a:normAutofit/>
          </a:bodyPr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dirty="0"/>
              <a:t> służy do wypisywania tekstu i wartości liczbowych/logicznych na konsoli.</a:t>
            </a:r>
          </a:p>
        </p:txBody>
      </p:sp>
    </p:spTree>
    <p:extLst>
      <p:ext uri="{BB962C8B-B14F-4D97-AF65-F5344CB8AC3E}">
        <p14:creationId xmlns:p14="http://schemas.microsoft.com/office/powerpoint/2010/main" val="91498151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4B41A-DBFF-8B04-43A6-550D0B37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16" y="117336"/>
            <a:ext cx="10972800" cy="990600"/>
          </a:xfrm>
        </p:spPr>
        <p:txBody>
          <a:bodyPr/>
          <a:lstStyle/>
          <a:p>
            <a:r>
              <a:rPr lang="pl-PL" dirty="0"/>
              <a:t>Programowanie obiektowe – tworzenie obiektów klas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3F5962-80D0-30BC-221E-B796CEB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80" y="6321286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140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4D155B-92D8-CCDA-5248-5DE6ED34B261}"/>
              </a:ext>
            </a:extLst>
          </p:cNvPr>
          <p:cNvSpPr txBox="1"/>
          <p:nvPr/>
        </p:nvSpPr>
        <p:spPr>
          <a:xfrm>
            <a:off x="263352" y="1250928"/>
            <a:ext cx="5618260" cy="4862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masa_ciala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#[kg]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kolor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poruszaj_sie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odleglosc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daj_glos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Ptak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rozpietosc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_skrzydel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#[m]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wysokosc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</a:p>
          <a:p>
            <a:endParaRPr lang="pl-PL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zebra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zebra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masa_ciala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400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zebra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kolor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biało-czarny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b="0" dirty="0">
              <a:solidFill>
                <a:srgbClr val="808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zebra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poruszaj_sie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15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2B319AF-51C9-5EB4-FFD8-723C3650954F}"/>
              </a:ext>
            </a:extLst>
          </p:cNvPr>
          <p:cNvSpPr txBox="1"/>
          <p:nvPr/>
        </p:nvSpPr>
        <p:spPr>
          <a:xfrm>
            <a:off x="6018239" y="1250928"/>
            <a:ext cx="4830289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kanarek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Ptak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kanarek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kolor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żółty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kanarek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masa_ciala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0.02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kanarek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rozpietosc_skrzydel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0.2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kanarek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lec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wysokosc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=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kruk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Ptak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kruk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kolor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czarny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EE968B0-B8A7-27AB-B245-081A0F2F7229}"/>
              </a:ext>
            </a:extLst>
          </p:cNvPr>
          <p:cNvSpPr txBox="1"/>
          <p:nvPr/>
        </p:nvSpPr>
        <p:spPr>
          <a:xfrm>
            <a:off x="6096000" y="4149080"/>
            <a:ext cx="318271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tworzenie obiektu klasy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C8BB7CDF-9B4A-2B7F-53A7-F2D67FFE4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639616" y="4349135"/>
            <a:ext cx="3456384" cy="592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A4FF8D3-9CC1-D204-C1B4-CD6377C3614E}"/>
              </a:ext>
            </a:extLst>
          </p:cNvPr>
          <p:cNvSpPr txBox="1"/>
          <p:nvPr/>
        </p:nvSpPr>
        <p:spPr>
          <a:xfrm>
            <a:off x="5998875" y="4677353"/>
            <a:ext cx="5969583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Uwaga: Należy pamiętać o kolejności. Definicja klasy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Ptak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powinna być poniżej definicji klasy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Zwierze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 Tworzenie obiektów powinno być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poniżej definicji obu klas.</a:t>
            </a:r>
          </a:p>
        </p:txBody>
      </p:sp>
    </p:spTree>
    <p:extLst>
      <p:ext uri="{BB962C8B-B14F-4D97-AF65-F5344CB8AC3E}">
        <p14:creationId xmlns:p14="http://schemas.microsoft.com/office/powerpoint/2010/main" val="2966577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63759-1EEC-5FB9-5526-3D8037F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Przykładowa klasa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Wiadro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6CF57C2-A5BB-E538-DB32-235F8B44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0CFC8F-1E35-255C-E77F-492B330952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237769"/>
            <a:ext cx="10972800" cy="990601"/>
          </a:xfrm>
        </p:spPr>
        <p:txBody>
          <a:bodyPr>
            <a:normAutofit/>
          </a:bodyPr>
          <a:lstStyle/>
          <a:p>
            <a:r>
              <a:rPr lang="pl-PL" sz="2200" dirty="0"/>
              <a:t>Klasa reprezentująca wiadro o określonej pojemności. Do wiadra można dolewać płyn. Pojemność i ilość płynu są polami klasy, natomiast dolewanie jest metodą klasy.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878BB3E-36CB-3C70-2176-0C28E5736AB3}"/>
              </a:ext>
            </a:extLst>
          </p:cNvPr>
          <p:cNvSpPr txBox="1"/>
          <p:nvPr/>
        </p:nvSpPr>
        <p:spPr>
          <a:xfrm>
            <a:off x="1259632" y="2203911"/>
            <a:ext cx="967273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#[litr]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#[litr]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 można dolać aż tyle płynu.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 wiadrze znajduje się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 płynu.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903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11F81-93A0-C700-057E-E3941BE4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i korzystanie z obiektów klasy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Wiadro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553B791-D892-FBA6-F664-2D35B13A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142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538CF3-4E28-4406-1487-CB6E093D8AB7}"/>
              </a:ext>
            </a:extLst>
          </p:cNvPr>
          <p:cNvSpPr txBox="1"/>
          <p:nvPr/>
        </p:nvSpPr>
        <p:spPr>
          <a:xfrm>
            <a:off x="1343472" y="1412776"/>
            <a:ext cx="6096000" cy="44781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Wiadro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duze_wiadro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Wiadro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duze_wiadro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</a:t>
            </a:r>
            <a:endParaRPr lang="pl-PL" sz="19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2A108A5-CAB1-6C53-EABB-68B8F4252D4D}"/>
              </a:ext>
            </a:extLst>
          </p:cNvPr>
          <p:cNvSpPr txBox="1"/>
          <p:nvPr/>
        </p:nvSpPr>
        <p:spPr>
          <a:xfrm>
            <a:off x="7953846" y="2513102"/>
            <a:ext cx="347074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 wiadrze jest 1 litr płynu.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36E38C02-98E7-6A2F-ECB7-CBD82F118D2F}"/>
              </a:ext>
            </a:extLst>
          </p:cNvPr>
          <p:cNvCxnSpPr>
            <a:cxnSpLocks/>
          </p:cNvCxnSpPr>
          <p:nvPr/>
        </p:nvCxnSpPr>
        <p:spPr>
          <a:xfrm flipH="1">
            <a:off x="6312024" y="2713157"/>
            <a:ext cx="16418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5F8932A-F962-ED5F-D261-F6FAD80C7937}"/>
              </a:ext>
            </a:extLst>
          </p:cNvPr>
          <p:cNvSpPr txBox="1"/>
          <p:nvPr/>
        </p:nvSpPr>
        <p:spPr>
          <a:xfrm>
            <a:off x="7953846" y="3443845"/>
            <a:ext cx="3492410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 wiadrze jest 4 litry płynu.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A6B0E0F-0ABB-9958-26F1-763D48E810F0}"/>
              </a:ext>
            </a:extLst>
          </p:cNvPr>
          <p:cNvCxnSpPr>
            <a:cxnSpLocks/>
          </p:cNvCxnSpPr>
          <p:nvPr/>
        </p:nvCxnSpPr>
        <p:spPr>
          <a:xfrm flipH="1">
            <a:off x="6312024" y="3633386"/>
            <a:ext cx="16418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AD64C77-F09B-F312-C6EC-29D135D22FF0}"/>
              </a:ext>
            </a:extLst>
          </p:cNvPr>
          <p:cNvSpPr txBox="1"/>
          <p:nvPr/>
        </p:nvSpPr>
        <p:spPr>
          <a:xfrm>
            <a:off x="7953846" y="3906604"/>
            <a:ext cx="3492410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 wiadrze jest 5 litrów płynu;</a:t>
            </a: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ostatniego litra nie udało się dolać, bo przekroczył pojemność wiadra.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A77CD22E-A1CB-14F1-149C-AF387CE87B4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384032" y="4522096"/>
            <a:ext cx="1569814" cy="46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47730CF-A045-1CEC-69C5-4A54D5416D52}"/>
              </a:ext>
            </a:extLst>
          </p:cNvPr>
          <p:cNvSpPr txBox="1"/>
          <p:nvPr/>
        </p:nvSpPr>
        <p:spPr>
          <a:xfrm>
            <a:off x="7953846" y="1405703"/>
            <a:ext cx="347074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Tworzymy małe wiaderko.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564A524-7A57-7967-3FDF-18259732DC28}"/>
              </a:ext>
            </a:extLst>
          </p:cNvPr>
          <p:cNvCxnSpPr>
            <a:cxnSpLocks/>
          </p:cNvCxnSpPr>
          <p:nvPr/>
        </p:nvCxnSpPr>
        <p:spPr>
          <a:xfrm flipH="1">
            <a:off x="5807968" y="1605758"/>
            <a:ext cx="21458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E206EB6-32E9-4011-EA6D-5B1F8E8A2F15}"/>
              </a:ext>
            </a:extLst>
          </p:cNvPr>
          <p:cNvSpPr txBox="1"/>
          <p:nvPr/>
        </p:nvSpPr>
        <p:spPr>
          <a:xfrm>
            <a:off x="7953846" y="5343931"/>
            <a:ext cx="3492410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Tworzymy duże wiadro (osobny obiekt).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E7EEAB6E-7064-E3D8-70DF-4753D5AEE38A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231904" y="5183816"/>
            <a:ext cx="2721942" cy="514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38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9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1ACAAE-E335-A926-1620-6E9F9691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Konstruktor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7F7A5E6-4EFF-B75C-7DDF-5E08A29D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48DA3A-4048-4C8F-9979-EBAADE8DAA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Konstruktor jest specjalną metodą, która wykonuje się automatycznie kiedy tworzony jest obiekt klasy.</a:t>
            </a:r>
          </a:p>
          <a:p>
            <a:endParaRPr lang="pl-PL" dirty="0"/>
          </a:p>
          <a:p>
            <a:r>
              <a:rPr lang="pl-PL" dirty="0"/>
              <a:t>Jeśli napiszemy konstruktor, będziemy mogli podawać wstępne wartości pól klasy w momencie tworzenia obiektu. Nie będzie więc potrzeby podawania ich w osobnych linijkach.</a:t>
            </a:r>
          </a:p>
          <a:p>
            <a:endParaRPr lang="pl-PL" dirty="0"/>
          </a:p>
          <a:p>
            <a:r>
              <a:rPr lang="pl-PL" dirty="0"/>
              <a:t>Konstruktor w języku </a:t>
            </a:r>
            <a:r>
              <a:rPr lang="pl-PL" dirty="0" err="1"/>
              <a:t>Python</a:t>
            </a:r>
            <a:r>
              <a:rPr lang="pl-PL" dirty="0"/>
              <a:t> ma zawsze tę samą nazwę: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</a:p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Uwaga: W nazwie konstruktora są dwa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podkreślniki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z przodu i dwa z tyłu.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8068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63759-1EEC-5FB9-5526-3D8037F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Wiadro</a:t>
            </a:r>
            <a:r>
              <a:rPr lang="pl-PL" dirty="0"/>
              <a:t> z konstruktorem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6CF57C2-A5BB-E538-DB32-235F8B44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144</a:t>
            </a:fld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878BB3E-36CB-3C70-2176-0C28E5736AB3}"/>
              </a:ext>
            </a:extLst>
          </p:cNvPr>
          <p:cNvSpPr txBox="1"/>
          <p:nvPr/>
        </p:nvSpPr>
        <p:spPr>
          <a:xfrm>
            <a:off x="609600" y="1349018"/>
            <a:ext cx="10972800" cy="486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#[litr]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#[litr]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</a:t>
            </a:r>
            <a:r>
              <a:rPr lang="pl-PL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init</a:t>
            </a:r>
            <a:r>
              <a:rPr lang="pl-PL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endParaRPr lang="pl-PL" dirty="0"/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 można dolać aż tyle wody.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 wiadrze znajduje się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 płynu.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DA37B2D-A590-7E7C-D9BE-E153A6FC2713}"/>
              </a:ext>
            </a:extLst>
          </p:cNvPr>
          <p:cNvSpPr/>
          <p:nvPr/>
        </p:nvSpPr>
        <p:spPr>
          <a:xfrm>
            <a:off x="1182248" y="2730729"/>
            <a:ext cx="6048672" cy="87643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ABD0980-AA20-97B4-C5BE-FEC50FA6F559}"/>
              </a:ext>
            </a:extLst>
          </p:cNvPr>
          <p:cNvSpPr txBox="1"/>
          <p:nvPr/>
        </p:nvSpPr>
        <p:spPr>
          <a:xfrm>
            <a:off x="8167024" y="2936019"/>
            <a:ext cx="2808312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wstawiono konstruktor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4E0CF4E3-CF6A-AD70-DD3B-656E289159D2}"/>
              </a:ext>
            </a:extLst>
          </p:cNvPr>
          <p:cNvCxnSpPr>
            <a:cxnSpLocks/>
          </p:cNvCxnSpPr>
          <p:nvPr/>
        </p:nvCxnSpPr>
        <p:spPr>
          <a:xfrm flipH="1">
            <a:off x="7227769" y="3136075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Prostokąt 3">
            <a:extLst>
              <a:ext uri="{FF2B5EF4-FFF2-40B4-BE49-F238E27FC236}">
                <a16:creationId xmlns:a16="http://schemas.microsoft.com/office/drawing/2014/main" id="{AA2CDF15-FEDF-456B-0D88-E0D9F2211D6E}"/>
              </a:ext>
            </a:extLst>
          </p:cNvPr>
          <p:cNvSpPr/>
          <p:nvPr/>
        </p:nvSpPr>
        <p:spPr>
          <a:xfrm>
            <a:off x="1182248" y="1650120"/>
            <a:ext cx="3219603" cy="60538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0B6C0B-16D6-591C-A120-9DE2CB5B6411}"/>
              </a:ext>
            </a:extLst>
          </p:cNvPr>
          <p:cNvSpPr txBox="1"/>
          <p:nvPr/>
        </p:nvSpPr>
        <p:spPr>
          <a:xfrm>
            <a:off x="4811845" y="1378154"/>
            <a:ext cx="6696743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Te instrukcje nie są konieczne, jeśli mamy konstruktor </a:t>
            </a:r>
            <a:b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i można je usunąć. Można jednak je zachować, aby wyraźnie widzieć, jakie pola występują w klasie (szczególnie jeśli ktoś przyzwyczaił się do składni języków: C++, C#, Java).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4E8912F3-E63C-85AC-F2EA-A7308DD9012C}"/>
              </a:ext>
            </a:extLst>
          </p:cNvPr>
          <p:cNvCxnSpPr>
            <a:cxnSpLocks/>
          </p:cNvCxnSpPr>
          <p:nvPr/>
        </p:nvCxnSpPr>
        <p:spPr>
          <a:xfrm flipH="1">
            <a:off x="4401851" y="1920356"/>
            <a:ext cx="4099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95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5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11F81-93A0-C700-057E-E3941BE4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i korzystanie z obiektów klasy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Wiadro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553B791-D892-FBA6-F664-2D35B13A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145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538CF3-4E28-4406-1487-CB6E093D8AB7}"/>
              </a:ext>
            </a:extLst>
          </p:cNvPr>
          <p:cNvSpPr txBox="1"/>
          <p:nvPr/>
        </p:nvSpPr>
        <p:spPr>
          <a:xfrm>
            <a:off x="634702" y="2528279"/>
            <a:ext cx="6096000" cy="1554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Wiadro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dirty="0">
              <a:highlight>
                <a:srgbClr val="FFFFFF"/>
              </a:highlight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strike="sngStrike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strike="sngStrike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strike="sngStrike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sz="1900" b="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strike="sngStrike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strike="sngStrik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endParaRPr lang="pl-PL" sz="1900" b="0" strike="sngStrike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strike="sngStrike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strike="sngStrike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strike="sngStrike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sz="1900" b="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strike="sngStrike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strike="sngStrik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1900" b="0" strike="sngStrike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male_wiaderko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A6B0E0F-0ABB-9958-26F1-763D48E810F0}"/>
              </a:ext>
            </a:extLst>
          </p:cNvPr>
          <p:cNvCxnSpPr>
            <a:cxnSpLocks/>
          </p:cNvCxnSpPr>
          <p:nvPr/>
        </p:nvCxnSpPr>
        <p:spPr>
          <a:xfrm flipH="1">
            <a:off x="4956313" y="3518808"/>
            <a:ext cx="19934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564A524-7A57-7967-3FDF-18259732DC28}"/>
              </a:ext>
            </a:extLst>
          </p:cNvPr>
          <p:cNvCxnSpPr>
            <a:cxnSpLocks/>
          </p:cNvCxnSpPr>
          <p:nvPr/>
        </p:nvCxnSpPr>
        <p:spPr>
          <a:xfrm flipH="1">
            <a:off x="4956313" y="2721261"/>
            <a:ext cx="19934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ADE3C0-D40D-C27D-288D-75ED27322C09}"/>
              </a:ext>
            </a:extLst>
          </p:cNvPr>
          <p:cNvSpPr txBox="1"/>
          <p:nvPr/>
        </p:nvSpPr>
        <p:spPr>
          <a:xfrm>
            <a:off x="6949742" y="2303057"/>
            <a:ext cx="4759830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Dzięki konstruktorowi możemy podać wstępne wartości pól w jednej linijce.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6EC4EAE-B065-ABDF-64FF-12931F9FACBF}"/>
              </a:ext>
            </a:extLst>
          </p:cNvPr>
          <p:cNvSpPr txBox="1"/>
          <p:nvPr/>
        </p:nvSpPr>
        <p:spPr>
          <a:xfrm>
            <a:off x="6949742" y="3300623"/>
            <a:ext cx="4759830" cy="16312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Nie potrzebujemy podawać ich drugi raz. </a:t>
            </a:r>
          </a:p>
          <a:p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Gdybyśmy jednak to zrobili, wartości podane podczas tworzenia obiektu zostałyby zamienione na nowe.</a:t>
            </a:r>
          </a:p>
        </p:txBody>
      </p:sp>
    </p:spTree>
    <p:extLst>
      <p:ext uri="{BB962C8B-B14F-4D97-AF65-F5344CB8AC3E}">
        <p14:creationId xmlns:p14="http://schemas.microsoft.com/office/powerpoint/2010/main" val="412395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63759-1EEC-5FB9-5526-3D8037F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WiadroZPokrywa</a:t>
            </a:r>
            <a:r>
              <a:rPr lang="pl-PL" dirty="0"/>
              <a:t> – klasa dziedzicząca po klasie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Wiadro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6CF57C2-A5BB-E538-DB32-235F8B44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146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522B565-987D-02D1-B009-E769538D6E28}"/>
              </a:ext>
            </a:extLst>
          </p:cNvPr>
          <p:cNvSpPr txBox="1"/>
          <p:nvPr/>
        </p:nvSpPr>
        <p:spPr>
          <a:xfrm>
            <a:off x="137338" y="1772816"/>
            <a:ext cx="11917324" cy="4124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WiadroZPokrywa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False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</a:t>
            </a:r>
            <a:r>
              <a:rPr lang="en-US" sz="16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init</a:t>
            </a:r>
            <a:r>
              <a:rPr lang="en-US" sz="16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 można dolać, bo wiadro jest zamknięte.</a:t>
            </a:r>
            <a:r>
              <a:rPr lang="pl-PL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 można dolać aż tyle wody.</a:t>
            </a:r>
            <a:r>
              <a:rPr lang="pl-PL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B410CFB-A053-52AD-5824-CAB312667870}"/>
              </a:ext>
            </a:extLst>
          </p:cNvPr>
          <p:cNvSpPr txBox="1"/>
          <p:nvPr/>
        </p:nvSpPr>
        <p:spPr>
          <a:xfrm>
            <a:off x="7770186" y="1300770"/>
            <a:ext cx="381642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dziedziczenie po klasie Wiadro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3ABD6E3-4A6C-790E-FFE4-ECD640B0CFA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809746" y="1500825"/>
            <a:ext cx="3960440" cy="421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EC62868-50F0-790D-890D-BAA44B85E20E}"/>
              </a:ext>
            </a:extLst>
          </p:cNvPr>
          <p:cNvSpPr txBox="1"/>
          <p:nvPr/>
        </p:nvSpPr>
        <p:spPr>
          <a:xfrm>
            <a:off x="8130226" y="1922355"/>
            <a:ext cx="3312368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Dodajemy pole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zamkniete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, które określa, czy wiadro jest zamknięte, czy otwarte.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66CE426E-4A31-5631-B484-A24CEE4FC42C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945650" y="2190061"/>
            <a:ext cx="5184576" cy="240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DE29B66-18E3-4026-1CF2-BAFC2D704ACC}"/>
              </a:ext>
            </a:extLst>
          </p:cNvPr>
          <p:cNvSpPr txBox="1"/>
          <p:nvPr/>
        </p:nvSpPr>
        <p:spPr>
          <a:xfrm>
            <a:off x="8130226" y="3152736"/>
            <a:ext cx="3398738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Nowe pole trzeba uwzględnić w konstruktorze.</a:t>
            </a:r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385D7764-1618-47EE-6295-93405F83B79B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6618058" y="2831061"/>
            <a:ext cx="1512168" cy="675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464D8B64-9011-7F65-3E4B-EEC1842153FA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4457818" y="3429000"/>
            <a:ext cx="3672408" cy="77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26BB1C5-E090-7677-D7D9-86E23DBBC62D}"/>
              </a:ext>
            </a:extLst>
          </p:cNvPr>
          <p:cNvSpPr txBox="1"/>
          <p:nvPr/>
        </p:nvSpPr>
        <p:spPr>
          <a:xfrm>
            <a:off x="8274242" y="4014287"/>
            <a:ext cx="3672408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Jeśli wiadro jest zamknięte, to nie dolejemy płynu.</a:t>
            </a:r>
            <a:b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Funkcja natychmiast zakończy się napotykając słowo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return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577A694D-5C36-BCA7-436D-5F41BF027990}"/>
              </a:ext>
            </a:extLst>
          </p:cNvPr>
          <p:cNvCxnSpPr>
            <a:cxnSpLocks/>
          </p:cNvCxnSpPr>
          <p:nvPr/>
        </p:nvCxnSpPr>
        <p:spPr>
          <a:xfrm flipH="1">
            <a:off x="7914202" y="435414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Prostokąt 43">
            <a:extLst>
              <a:ext uri="{FF2B5EF4-FFF2-40B4-BE49-F238E27FC236}">
                <a16:creationId xmlns:a16="http://schemas.microsoft.com/office/drawing/2014/main" id="{55521474-8C99-BA3D-5530-6F3AD95398CC}"/>
              </a:ext>
            </a:extLst>
          </p:cNvPr>
          <p:cNvSpPr/>
          <p:nvPr/>
        </p:nvSpPr>
        <p:spPr>
          <a:xfrm>
            <a:off x="1145450" y="3998005"/>
            <a:ext cx="6768752" cy="72713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468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38" grpId="0" animBg="1"/>
      <p:bldP spid="4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63759-1EEC-5FB9-5526-3D8037F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WiadroZPokrywa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/>
              <a:t>– alternatywna, krótsza wersja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6CF57C2-A5BB-E538-DB32-235F8B44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147</a:t>
            </a:fld>
            <a:endParaRPr lang="pl-PL" dirty="0"/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5884A5BF-2E01-1547-8D4E-8A24AB0C0972}"/>
              </a:ext>
            </a:extLst>
          </p:cNvPr>
          <p:cNvSpPr txBox="1"/>
          <p:nvPr/>
        </p:nvSpPr>
        <p:spPr>
          <a:xfrm>
            <a:off x="191344" y="1237660"/>
            <a:ext cx="792088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class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WiadroZPokrywa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False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</a:t>
            </a:r>
            <a:r>
              <a:rPr lang="en-US" sz="16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init</a:t>
            </a:r>
            <a:r>
              <a:rPr lang="en-US" sz="16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en-US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sv-SE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super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sv-SE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sv-SE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__init__</a:t>
            </a:r>
            <a:r>
              <a:rPr lang="sv-SE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sv-SE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sv-SE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sv-SE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ile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self</a:t>
            </a:r>
            <a:r>
              <a:rPr lang="pl-PL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 można dolać, bo wiadro jest zamknięte.</a:t>
            </a:r>
            <a:r>
              <a:rPr lang="pl-PL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endParaRPr lang="pl-PL" sz="1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super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().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ile</a:t>
            </a:r>
            <a:r>
              <a:rPr lang="pl-P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600" dirty="0"/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EB0C494A-F7E6-E100-E828-302004FBC886}"/>
              </a:ext>
            </a:extLst>
          </p:cNvPr>
          <p:cNvSpPr/>
          <p:nvPr/>
        </p:nvSpPr>
        <p:spPr>
          <a:xfrm>
            <a:off x="1129957" y="3945104"/>
            <a:ext cx="2331016" cy="24488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A0A11AA6-7867-10BA-2A3C-E68A7082781F}"/>
              </a:ext>
            </a:extLst>
          </p:cNvPr>
          <p:cNvSpPr/>
          <p:nvPr/>
        </p:nvSpPr>
        <p:spPr>
          <a:xfrm>
            <a:off x="1149659" y="2516270"/>
            <a:ext cx="4948850" cy="24488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4CD6504C-8B17-F6CB-E366-3C3093764DB1}"/>
              </a:ext>
            </a:extLst>
          </p:cNvPr>
          <p:cNvSpPr txBox="1"/>
          <p:nvPr/>
        </p:nvSpPr>
        <p:spPr>
          <a:xfrm>
            <a:off x="8256240" y="1327466"/>
            <a:ext cx="3614416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Funkcja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super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pozwala wywołać metody z nadklasy (klasy, po której dziedziczymy).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6AB6FB5-5C8A-C575-A61A-B0559654DEC4}"/>
              </a:ext>
            </a:extLst>
          </p:cNvPr>
          <p:cNvSpPr txBox="1"/>
          <p:nvPr/>
        </p:nvSpPr>
        <p:spPr>
          <a:xfrm>
            <a:off x="8265030" y="2674937"/>
            <a:ext cx="3614416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Dzięki temu kod jest krótszy, bo lepiej wykorzystujemy odziedziczone składniki klasy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Wiadro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27630ECB-FBE7-486E-C5BD-F8CECC730474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6107299" y="1835298"/>
            <a:ext cx="2148941" cy="803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E18D1DDF-D8F9-DCC6-B361-581CCB1DCCC2}"/>
              </a:ext>
            </a:extLst>
          </p:cNvPr>
          <p:cNvCxnSpPr>
            <a:cxnSpLocks/>
            <a:endCxn id="50" idx="3"/>
          </p:cNvCxnSpPr>
          <p:nvPr/>
        </p:nvCxnSpPr>
        <p:spPr>
          <a:xfrm flipH="1">
            <a:off x="3460973" y="1988302"/>
            <a:ext cx="4795267" cy="2079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Symbol zastępczy zawartości 3">
            <a:extLst>
              <a:ext uri="{FF2B5EF4-FFF2-40B4-BE49-F238E27FC236}">
                <a16:creationId xmlns:a16="http://schemas.microsoft.com/office/drawing/2014/main" id="{4EFEF2F9-497D-CBC2-FAC0-859C3AD203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777" y="4364136"/>
            <a:ext cx="11885879" cy="1992214"/>
          </a:xfrm>
        </p:spPr>
        <p:txBody>
          <a:bodyPr>
            <a:normAutofit fontScale="70000" lnSpcReduction="20000"/>
          </a:bodyPr>
          <a:lstStyle/>
          <a:p>
            <a:r>
              <a:rPr lang="pl-PL" sz="2900" dirty="0"/>
              <a:t>Jeśli piszemy metodę, która ma tę samą nazwę, co metoda w nadklasie, to nazywa się to przesłonieniem lub nadpisywaniem metod (ang. </a:t>
            </a:r>
            <a:r>
              <a:rPr lang="pl-PL" sz="2900" dirty="0" err="1"/>
              <a:t>method</a:t>
            </a:r>
            <a:r>
              <a:rPr lang="pl-PL" sz="2900" dirty="0"/>
              <a:t> </a:t>
            </a:r>
            <a:r>
              <a:rPr lang="pl-PL" sz="2900" dirty="0" err="1"/>
              <a:t>override</a:t>
            </a:r>
            <a:r>
              <a:rPr lang="pl-PL" sz="2900" dirty="0"/>
              <a:t>).</a:t>
            </a:r>
          </a:p>
          <a:p>
            <a:endParaRPr lang="pl-PL" sz="2200" dirty="0"/>
          </a:p>
          <a:p>
            <a:r>
              <a:rPr lang="pl-PL" sz="2900" dirty="0"/>
              <a:t>W klasie </a:t>
            </a:r>
            <a:r>
              <a:rPr lang="pl-PL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WiadroZPokrywa</a:t>
            </a:r>
            <a:r>
              <a:rPr lang="pl-PL" sz="2900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900" dirty="0"/>
              <a:t>przesłoniliśmy dwie metody: </a:t>
            </a:r>
            <a:r>
              <a:rPr lang="pl-PL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dolej</a:t>
            </a:r>
            <a:r>
              <a:rPr lang="pl-PL" sz="2900" dirty="0"/>
              <a:t> i konstruktor.</a:t>
            </a:r>
          </a:p>
          <a:p>
            <a:endParaRPr lang="pl-PL" sz="2200" dirty="0"/>
          </a:p>
          <a:p>
            <a:r>
              <a:rPr lang="pl-PL" sz="2900" dirty="0"/>
              <a:t>Metoda </a:t>
            </a:r>
            <a:r>
              <a:rPr lang="pl-PL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wypisz_stan_wiadra</a:t>
            </a:r>
            <a:r>
              <a:rPr lang="pl-PL" sz="2900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900" dirty="0"/>
              <a:t>nie została przesłoniona, bo nie musieliśmy jej zmieniać. </a:t>
            </a:r>
            <a:br>
              <a:rPr lang="pl-PL" sz="2900" dirty="0"/>
            </a:br>
            <a:r>
              <a:rPr lang="pl-PL" sz="2900" dirty="0"/>
              <a:t>Należy jednak pamiętać, że została ona odziedziczona i możemy z niej korzystać.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7278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11F81-93A0-C700-057E-E3941BE4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Tworzenie i korzystanie z obiektów klasy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WiadroZPokrywa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553B791-D892-FBA6-F664-2D35B13A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148</a:t>
            </a:fld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47730CF-A045-1CEC-69C5-4A54D5416D52}"/>
              </a:ext>
            </a:extLst>
          </p:cNvPr>
          <p:cNvSpPr txBox="1"/>
          <p:nvPr/>
        </p:nvSpPr>
        <p:spPr>
          <a:xfrm>
            <a:off x="3071664" y="1202455"/>
            <a:ext cx="7560840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Tym razem są aż trzy parametry, więc dla czytelności kodu lepiej użyć parametry nazwane zamiast pozycyjnych.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C0EDE37-AC7B-9539-D7F4-7010F1AA7329}"/>
              </a:ext>
            </a:extLst>
          </p:cNvPr>
          <p:cNvSpPr txBox="1"/>
          <p:nvPr/>
        </p:nvSpPr>
        <p:spPr>
          <a:xfrm>
            <a:off x="1019436" y="2293710"/>
            <a:ext cx="1015312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wiaderko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WiadroZPokrywa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pojemnosc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ilosc_plynu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False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wiaderko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wiaderko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wiaderko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zamkniete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True</a:t>
            </a: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wiaderko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dolej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#błąd - wiaderko jest zamknięte, więc nie można dolać</a:t>
            </a: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wiaderko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wypisz_stan_wiadra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564A524-7A57-7967-3FDF-18259732DC28}"/>
              </a:ext>
            </a:extLst>
          </p:cNvPr>
          <p:cNvCxnSpPr>
            <a:cxnSpLocks/>
          </p:cNvCxnSpPr>
          <p:nvPr/>
        </p:nvCxnSpPr>
        <p:spPr>
          <a:xfrm flipH="1">
            <a:off x="5807968" y="1916832"/>
            <a:ext cx="720080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2E15CCD9-3C6F-2655-B7A0-E436F5EB91E3}"/>
              </a:ext>
            </a:extLst>
          </p:cNvPr>
          <p:cNvCxnSpPr>
            <a:cxnSpLocks/>
          </p:cNvCxnSpPr>
          <p:nvPr/>
        </p:nvCxnSpPr>
        <p:spPr>
          <a:xfrm>
            <a:off x="6528048" y="1916832"/>
            <a:ext cx="792088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1DD0AD07-0FBC-5E9B-331A-C8C0E2390416}"/>
              </a:ext>
            </a:extLst>
          </p:cNvPr>
          <p:cNvCxnSpPr>
            <a:cxnSpLocks/>
          </p:cNvCxnSpPr>
          <p:nvPr/>
        </p:nvCxnSpPr>
        <p:spPr>
          <a:xfrm>
            <a:off x="6528048" y="1916832"/>
            <a:ext cx="2736304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Symbol zastępczy zawartości 3">
            <a:extLst>
              <a:ext uri="{FF2B5EF4-FFF2-40B4-BE49-F238E27FC236}">
                <a16:creationId xmlns:a16="http://schemas.microsoft.com/office/drawing/2014/main" id="{AF28F146-3D99-9170-A63D-2950FF9964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2237" y="4431405"/>
            <a:ext cx="11667525" cy="187791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Uwaga: Należy pamiętać, że jeśli piszemy klasę dziedziczącą po innej klasie, to kod nadklasy powinien znajdować się powyżej klasy dziedziczącej.</a:t>
            </a:r>
          </a:p>
          <a:p>
            <a:endParaRPr lang="pl-PL" dirty="0"/>
          </a:p>
          <a:p>
            <a:r>
              <a:rPr lang="pl-PL" dirty="0"/>
              <a:t>Analogicznie jest z funkcjami. Kiedy funkcja A korzysta z funkcji B (wywołuje ją), to kod funkcji B powinien być powyżej kodu funkcji 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299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ED682-7B44-33B2-F16C-B241D953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hasattr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C4D16DF-0348-190A-7F4A-0E16032F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149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E83540-CA58-E272-CB62-C53D7AD297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219200"/>
            <a:ext cx="11233248" cy="170574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hasattr</a:t>
            </a:r>
            <a:r>
              <a:rPr lang="pl-PL" dirty="0"/>
              <a:t> służy do sprawdzenia, czy klasa o podanej nazwie ma atrybut (metodę lub pole) o podanej nazwie.</a:t>
            </a:r>
          </a:p>
          <a:p>
            <a:r>
              <a:rPr lang="pl-PL" dirty="0"/>
              <a:t>Poniższy program sprawdza, czy klasa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dirty="0"/>
              <a:t> posiada pola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ulica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miasto</a:t>
            </a:r>
            <a:r>
              <a:rPr lang="pl-PL" dirty="0"/>
              <a:t>. Sprawdza również, czy w klasie istnieje metoda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wypisz_adres</a:t>
            </a:r>
            <a:r>
              <a:rPr lang="pl-PL" dirty="0"/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FC80F9-CE75-CF23-F5A2-79C144CA6D3C}"/>
              </a:ext>
            </a:extLst>
          </p:cNvPr>
          <p:cNvSpPr txBox="1"/>
          <p:nvPr/>
        </p:nvSpPr>
        <p:spPr>
          <a:xfrm>
            <a:off x="792185" y="2822129"/>
            <a:ext cx="1097280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ulica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Akacjowa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numer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kod_pocztowy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35-999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wypisz_adres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0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ulica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 {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kod_pocztowy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hasattr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ulica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hasattr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miasto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hasattr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wypisz_adres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3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B1BE8-A267-406A-9F4D-DB7B2F04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Komentarze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B78E755-F3CF-481F-AED6-3C6C817C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0D2B3D3-B7AF-4F2A-BB09-C57C5AC0C18E}"/>
              </a:ext>
            </a:extLst>
          </p:cNvPr>
          <p:cNvSpPr txBox="1"/>
          <p:nvPr/>
        </p:nvSpPr>
        <p:spPr>
          <a:xfrm>
            <a:off x="472480" y="2001567"/>
            <a:ext cx="1124704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Drugi program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#teksty (łańcuchy znakowe) muszą być zapisane w apostrofie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Drugi program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#albo w cudzysłowie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#to też jest tekst (składający się z cyfry)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2+3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#to również jest tekst - dlatego wyświetli się dosłownie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#dodawanie dwóch cyfr w formie tekstu spowoduje ich złączenie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#tutaj zadziała dodawanie liczb, bo zapisaliśmy je bez cudzysłowu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dwa plus trzy jest równe: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#tej instrukcji już nie potrzebujemy, ale na razie nie usuwamy jej całkowicie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#print(f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dwa plus trzy jest równe: {2+3}.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'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0290EC-1DAF-5127-BCD9-5750BAE9F7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094781"/>
            <a:ext cx="11233248" cy="917848"/>
          </a:xfrm>
        </p:spPr>
        <p:txBody>
          <a:bodyPr>
            <a:normAutofit/>
          </a:bodyPr>
          <a:lstStyle/>
          <a:p>
            <a:r>
              <a:rPr lang="pl-PL" dirty="0"/>
              <a:t>Komentarze służą do wstawiania opisów kodu lub do tymczasowego wyłączania linijek kodu z wykonywania (kod „</a:t>
            </a:r>
            <a:r>
              <a:rPr lang="pl-PL" dirty="0" err="1"/>
              <a:t>zakomentowany</a:t>
            </a:r>
            <a:r>
              <a:rPr lang="pl-PL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1780223636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9BFAE-4D07-9054-0368-7DDA9D34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489D60A8-DF31-1DFE-C490-CCDDE253E5F7}"/>
              </a:ext>
            </a:extLst>
          </p:cNvPr>
          <p:cNvSpPr txBox="1"/>
          <p:nvPr/>
        </p:nvSpPr>
        <p:spPr>
          <a:xfrm>
            <a:off x="1020523" y="2179337"/>
            <a:ext cx="10150954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ulica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Akacjowa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numer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kod_pocztowy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35-999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wypisz_adres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ulica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 {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numer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}, {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kod_pocztowy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biuro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Budynek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ulice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Akacjowa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Jodłowa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Dębowa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biuro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#biuro to obiekt klasy Budynek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ulice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Budynek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#ulice to nie obiekt klasy Budynek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ulice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#ulice to lista, czyli obiekt klasy list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E61F8D-CFE8-C231-8067-850A68D8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A76DE19-2B77-37E5-9391-1B26EA0B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11FD2B-1C5D-BEB8-43E8-688FE4743E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219200"/>
            <a:ext cx="11233248" cy="1057672"/>
          </a:xfrm>
        </p:spPr>
        <p:txBody>
          <a:bodyPr>
            <a:normAutofit/>
          </a:bodyPr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isinstance</a:t>
            </a:r>
            <a:r>
              <a:rPr lang="pl-PL" dirty="0"/>
              <a:t> służy do sprawdzenia, czy obiekt należy do klasy </a:t>
            </a:r>
            <a:br>
              <a:rPr lang="pl-PL" dirty="0"/>
            </a:br>
            <a:r>
              <a:rPr lang="pl-PL" dirty="0"/>
              <a:t>o podanej nazwie (czy jest instancją tej klasy).</a:t>
            </a:r>
          </a:p>
        </p:txBody>
      </p:sp>
    </p:spTree>
    <p:extLst>
      <p:ext uri="{BB962C8B-B14F-4D97-AF65-F5344CB8AC3E}">
        <p14:creationId xmlns:p14="http://schemas.microsoft.com/office/powerpoint/2010/main" val="2467151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BE348-C605-FF2B-C5F0-E4C148E2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Sprawdzanie, czy obie zmienne reprezentują ten sam obiekt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21735AF-20DC-D1A9-9C52-7172F70E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085766A-E923-0963-1E4C-D77B4687CFAE}"/>
              </a:ext>
            </a:extLst>
          </p:cNvPr>
          <p:cNvSpPr txBox="1"/>
          <p:nvPr/>
        </p:nvSpPr>
        <p:spPr>
          <a:xfrm>
            <a:off x="155340" y="2621654"/>
            <a:ext cx="11881320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jabłko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gruszka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jabłko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gruszka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</a:t>
            </a: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z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#True. x i z są tymi samymi obiektami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#False. x i y nie są tymi samymi obiektami, pomimo że mają tę samą</a:t>
            </a:r>
            <a:b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</a:b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#zawartość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#True. operator == sprawdza, czy obiekty mają tę samą zawartość (nie</a:t>
            </a:r>
            <a:b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</a:b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#muszą być tymi samymi obiektami)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#jeśli zmodyfikujemy obiekt z, to również zmodyfikuje się obiekt x (ponieważ są one</a:t>
            </a:r>
          </a:p>
          <a:p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tymi samymi obiektami)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śliwka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2A536F67-198C-560C-F05E-71DFE5F007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75021"/>
            <a:ext cx="10972800" cy="1414612"/>
          </a:xfrm>
        </p:spPr>
        <p:txBody>
          <a:bodyPr/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Operator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is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służy do sprawdzenia, czy zmienne reprezentują ten sam obiekt.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Poniższy przykład prezentuje różnicę w działaniu operatorów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is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==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3860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455D4-16C0-0D8E-2E22-EC7960D8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magiczne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1B0D3DC-56C4-34E3-5AA1-70401B92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639336-E458-F7A9-8D14-0251D1D6F1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obiektach języka </a:t>
            </a:r>
            <a:r>
              <a:rPr lang="pl-PL" dirty="0" err="1"/>
              <a:t>Python</a:t>
            </a:r>
            <a:r>
              <a:rPr lang="pl-PL" dirty="0"/>
              <a:t> istnieje wiele metod, które zaczynają się </a:t>
            </a:r>
            <a:br>
              <a:rPr lang="pl-PL" dirty="0"/>
            </a:br>
            <a:r>
              <a:rPr lang="pl-PL" dirty="0"/>
              <a:t>i kończą podwójnymi znakami podkreślenia.</a:t>
            </a:r>
          </a:p>
          <a:p>
            <a:endParaRPr lang="pl-PL" dirty="0"/>
          </a:p>
          <a:p>
            <a:r>
              <a:rPr lang="pl-PL" dirty="0"/>
              <a:t>Do tej pory omawiana była tylko jedna z nich: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Są to tzw. metody magiczne (ang. </a:t>
            </a:r>
            <a:r>
              <a:rPr lang="pl-PL" dirty="0" err="1"/>
              <a:t>magic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dirty="0"/>
              <a:t>Metody magiczne mają specjalne zadania. Służą głównie do integracji obiektów z wbudowanymi funkcjami i operatorami.</a:t>
            </a:r>
          </a:p>
        </p:txBody>
      </p:sp>
    </p:spTree>
    <p:extLst>
      <p:ext uri="{BB962C8B-B14F-4D97-AF65-F5344CB8AC3E}">
        <p14:creationId xmlns:p14="http://schemas.microsoft.com/office/powerpoint/2010/main" val="203122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B04494-F763-8481-55E5-C02D640D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magiczna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76A152-9E45-9B4E-7D85-C73E0D84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A82ED7-FB0F-B942-ADDD-7610772BFE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10972800" cy="5104224"/>
          </a:xfrm>
        </p:spPr>
        <p:txBody>
          <a:bodyPr/>
          <a:lstStyle/>
          <a:p>
            <a:r>
              <a:rPr lang="pl-PL" dirty="0"/>
              <a:t>Jedną z bardziej znanych metod magicznych jest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.</a:t>
            </a:r>
          </a:p>
          <a:p>
            <a:r>
              <a:rPr lang="pl-PL" dirty="0"/>
              <a:t>Wywołuje się ona automatycznie wtedy, gdy próbujemy wypisać obiekt funkcją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dirty="0"/>
              <a:t>.</a:t>
            </a:r>
          </a:p>
          <a:p>
            <a:r>
              <a:rPr lang="pl-PL" dirty="0"/>
              <a:t>Możemy ją zdefiniować w klasie, żeby określić w jaki sposób obiekt ma być wypisywany.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0745AA-1F0E-8E31-5DC6-A154249CAA14}"/>
              </a:ext>
            </a:extLst>
          </p:cNvPr>
          <p:cNvSpPr txBox="1"/>
          <p:nvPr/>
        </p:nvSpPr>
        <p:spPr>
          <a:xfrm>
            <a:off x="2927648" y="2852936"/>
            <a:ext cx="855908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Pracownik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stanowisko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nazwisko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nazwisko</a:t>
            </a: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stanowisko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stanowisko</a:t>
            </a: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imie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nazwisko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pracuje na stanowisku: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stanowisko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Pracownik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Nowak</a:t>
            </a:r>
            <a:r>
              <a:rPr lang="pl-PL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programista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10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97A81-C61A-2C7D-64E9-99A6AB14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Cambria" panose="02040503050406030204" pitchFamily="18" charset="0"/>
              </a:rPr>
              <a:t>Metody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magiczne – przykłady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E897AA7-DF0D-6DD6-BCCA-20802007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1C54E5-4DF0-C49B-E20F-E1DBAA7DCC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380" y="1143000"/>
            <a:ext cx="11161240" cy="4937760"/>
          </a:xfrm>
        </p:spPr>
        <p:txBody>
          <a:bodyPr>
            <a:normAutofit/>
          </a:bodyPr>
          <a:lstStyle/>
          <a:p>
            <a:r>
              <a:rPr lang="pl-PL" dirty="0"/>
              <a:t>Istnieją inne, podobne do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metody, które są wywoływane wtedy, gdy obiekt przekażemy odpowiednich funkcji: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przekazaniu obiektu do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                           (zaokrąglanie);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przekazaniu obiektu do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math.floor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                           (zaokrąglanie w dół);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ceil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przekazaniu obiektu do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math.ceil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                        (zaokrąglanie w górę);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trunc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przekazaniu obiektu do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math.trunc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                           (obcięcie części ułamkowej);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przekazaniu obiektu do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                      (wartość bezwzględna).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13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F9ACB-6AE8-20BC-FB2C-F47B8A30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EE5787EA-82A7-E907-B5AC-1A1DD378E402}"/>
              </a:ext>
            </a:extLst>
          </p:cNvPr>
          <p:cNvSpPr txBox="1"/>
          <p:nvPr/>
        </p:nvSpPr>
        <p:spPr>
          <a:xfrm>
            <a:off x="1936544" y="2061138"/>
            <a:ext cx="8250270" cy="430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Wektor2D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:{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}, y:{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sz="1800" b="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Wektor2D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en-US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en-US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Wektor2D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Wektor2D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v1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v2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D312C7-35DF-985D-C6C4-F0E5D90D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Metoda magiczna </a:t>
            </a:r>
            <a:r>
              <a:rPr lang="pl-PL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1B39F0B-1EB4-4345-304D-EB7B978D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6B7954-FD9D-8307-3249-7A0CE339D5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1156391"/>
          </a:xfrm>
        </p:spPr>
        <p:txBody>
          <a:bodyPr/>
          <a:lstStyle/>
          <a:p>
            <a:r>
              <a:rPr lang="pl-PL" dirty="0"/>
              <a:t>Metoda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wywołuje się wtedy, gdy używamy 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dirty="0"/>
              <a:t> na obiektach.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822B18C-A6F8-ECD6-69FE-64ED9277F187}"/>
              </a:ext>
            </a:extLst>
          </p:cNvPr>
          <p:cNvSpPr txBox="1"/>
          <p:nvPr/>
        </p:nvSpPr>
        <p:spPr>
          <a:xfrm>
            <a:off x="5519936" y="4936084"/>
            <a:ext cx="4608512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Tutaj wywoła się metoda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__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add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__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, która zwróci nowy obiekt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Wektor2D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 Następnie wywoła się metoda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__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str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__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i ten nowy obiekt zostanie wypisany.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9B76EB08-8E0F-341E-D31D-84AFC5906612}"/>
              </a:ext>
            </a:extLst>
          </p:cNvPr>
          <p:cNvCxnSpPr>
            <a:cxnSpLocks/>
          </p:cNvCxnSpPr>
          <p:nvPr/>
        </p:nvCxnSpPr>
        <p:spPr>
          <a:xfrm flipH="1">
            <a:off x="3791744" y="5949280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7342A5F0-A15D-BDC5-C0A4-D538027A487F}"/>
              </a:ext>
            </a:extLst>
          </p:cNvPr>
          <p:cNvSpPr/>
          <p:nvPr/>
        </p:nvSpPr>
        <p:spPr>
          <a:xfrm>
            <a:off x="2855640" y="5949280"/>
            <a:ext cx="936104" cy="28904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26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F8CEF-5163-C28E-1E41-20B8DAB1C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9DAAA-7896-8B92-F2F7-6D7CDD4D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Cambria" panose="02040503050406030204" pitchFamily="18" charset="0"/>
              </a:rPr>
              <a:t>Metody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magiczne – przykłady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5057C4-D3E1-7D0E-7690-59C5CD99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930ABB-32AA-DB17-590C-6EC499D71D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380" y="1143000"/>
            <a:ext cx="11161240" cy="5213350"/>
          </a:xfrm>
        </p:spPr>
        <p:txBody>
          <a:bodyPr>
            <a:normAutofit/>
          </a:bodyPr>
          <a:lstStyle/>
          <a:p>
            <a:r>
              <a:rPr lang="pl-PL" dirty="0"/>
              <a:t>Istnieją inne, podobne do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metody, które są wywoływane wtedy, gdy używamy operatory (arytmetyczne, porównania) na obiektach. Przykłady takich metod: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__mul__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truediv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wywołuje się po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__le__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wywołują się po użyciu operatorów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dirty="0"/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dirty="0"/>
              <a:t> na obiektach;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–</a:t>
            </a:r>
            <a:r>
              <a:rPr lang="pl-PL" dirty="0"/>
              <a:t> wywołują się po użyciu operatorów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dirty="0"/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pl-PL" dirty="0"/>
              <a:t> na obiektach.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560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E26C0-5F0B-91C5-B798-C0B8F259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0A9BF-BF38-4F4C-8848-EBE0587F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Cambria" panose="02040503050406030204" pitchFamily="18" charset="0"/>
              </a:rPr>
              <a:t>Metody 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magiczne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945C64E-BE36-AF14-8EFA-9A7F82B5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4DA3EC-1EBB-A2AA-5C21-0966D971D7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380" y="1412776"/>
            <a:ext cx="11161240" cy="4824536"/>
          </a:xfrm>
        </p:spPr>
        <p:txBody>
          <a:bodyPr>
            <a:normAutofit/>
          </a:bodyPr>
          <a:lstStyle/>
          <a:p>
            <a:r>
              <a:rPr lang="pl-PL" dirty="0"/>
              <a:t>Pełna lista metod magicznych znajduje się pod adresem:</a:t>
            </a:r>
            <a:br>
              <a:rPr lang="pl-PL" dirty="0"/>
            </a:br>
            <a:r>
              <a:rPr lang="pl-PL" i="1" dirty="0">
                <a:hlinkClick r:id="rId3"/>
              </a:rPr>
              <a:t>https://www.geeksforgeeks.org/dunder-magic-methods-python</a:t>
            </a:r>
            <a:endParaRPr lang="pl-PL" i="1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147020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DFDF38-DC93-4170-88E1-9CEFDB5A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Przydatne metody do przetwarzania tekstów – </a:t>
            </a:r>
            <a:br>
              <a:rPr lang="pl-PL" dirty="0"/>
            </a:br>
            <a:r>
              <a:rPr lang="pl-PL" dirty="0"/>
              <a:t>metody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upper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pl-PL" dirty="0">
                <a:ea typeface="Cambria" panose="02040503050406030204" pitchFamily="18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swapcase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3387D3-0A7B-418F-9B15-65DA239B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8A5953-4ACC-4671-97D7-8ECCA309A2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10972800" cy="3505945"/>
          </a:xfrm>
        </p:spPr>
        <p:txBody>
          <a:bodyPr/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Za pomocą metody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upper</a:t>
            </a:r>
            <a:r>
              <a:rPr lang="pl-PL" dirty="0"/>
              <a:t>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możemy zamienić wszystkie małe litery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tekście na duże.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Metoda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lower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zamienia duże litery w tekście na małe.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Metoda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swapcase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zamienia małe litery na duże i duże na małe.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8B52004-EB61-41B9-8107-22185A8C2280}"/>
              </a:ext>
            </a:extLst>
          </p:cNvPr>
          <p:cNvSpPr txBox="1"/>
          <p:nvPr/>
        </p:nvSpPr>
        <p:spPr>
          <a:xfrm>
            <a:off x="3048000" y="4581128"/>
            <a:ext cx="60960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tekst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AbEcAdŁo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123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tekst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upper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())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tekst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lower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tekst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swapcase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79075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92947-4610-3F0A-8F5D-00861E8D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Przykładowe zastosowanie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pl-PL" dirty="0"/>
              <a:t> – sprawdzanie tekstów niezależne od wielkości liter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DD7747-CACE-5AFA-B030-26FCA94E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159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19AAD5-7C03-6ACC-405F-E3A3730193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281808"/>
          </a:xfrm>
        </p:spPr>
        <p:txBody>
          <a:bodyPr/>
          <a:lstStyle/>
          <a:p>
            <a:r>
              <a:rPr lang="pl-PL" dirty="0"/>
              <a:t>Poniższy przykład sprawdza, czy użytkownik podał nazwę stanowiska „profesor”.</a:t>
            </a:r>
          </a:p>
          <a:p>
            <a:r>
              <a:rPr lang="pl-PL" dirty="0"/>
              <a:t>Sprawdzenie jest niezależne od wielkości liter, tzn. warunek zostanie spełniony, jeśli nazwą stanowiska będzie: „profesor”, „Profesor”, „PROFESOR” itp.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EEA728-0A55-FF9E-1B2B-59DD7E895FFE}"/>
              </a:ext>
            </a:extLst>
          </p:cNvPr>
          <p:cNvSpPr txBox="1"/>
          <p:nvPr/>
        </p:nvSpPr>
        <p:spPr>
          <a:xfrm>
            <a:off x="2628115" y="3717032"/>
            <a:ext cx="693577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stanowisko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stanowisko: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stanowisko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lower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profesor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Jest to profesor.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59991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567E60-699C-4B22-9CD6-4FF8F056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Komentarze wielolinijkowe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218506F-FAB8-4743-AEAE-7723FC36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6813A59-3409-48F2-B88B-ABDC7C8ABC76}"/>
              </a:ext>
            </a:extLst>
          </p:cNvPr>
          <p:cNvSpPr txBox="1"/>
          <p:nvPr/>
        </p:nvSpPr>
        <p:spPr>
          <a:xfrm>
            <a:off x="1907704" y="1349018"/>
            <a:ext cx="8376592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#print("Drugi program")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Drugi program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#tylko ta instrukcja się wykona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'''</a:t>
            </a:r>
          </a:p>
          <a:p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1800" b="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2+3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1800" b="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+ 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1800" b="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(2+3)</a:t>
            </a:r>
          </a:p>
          <a:p>
            <a:endParaRPr lang="pl-PL" sz="1800" b="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dwa plus trzy jest równe: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2+3)</a:t>
            </a:r>
          </a:p>
          <a:p>
            <a:endParaRPr lang="pl-PL" sz="1800" b="0" dirty="0">
              <a:solidFill>
                <a:srgbClr val="FF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pl-PL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dwa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plus trzy jest równe: {2+3}.</a:t>
            </a:r>
            <a:r>
              <a:rPr lang="pl-PL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1800" b="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'''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0063989"/>
      </p:ext>
    </p:extLst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CB7604-1E88-4C26-A2AB-35F0AE05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Przydatne funkcje do przetwarzania tekstów – </a:t>
            </a:r>
            <a:br>
              <a:rPr lang="pl-PL" dirty="0"/>
            </a:br>
            <a:r>
              <a:rPr lang="pl-PL" dirty="0"/>
              <a:t>metoda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inne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DBE8AB-70FF-47EC-98FA-E570D8A0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4ED3F4-FD51-4B80-97BB-3451A162FC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921768"/>
          </a:xfrm>
        </p:spPr>
        <p:txBody>
          <a:bodyPr/>
          <a:lstStyle/>
          <a:p>
            <a:r>
              <a:rPr lang="pl-PL" dirty="0"/>
              <a:t>Sprawdza, czy w tekście występuje fragment podany jako parametr.</a:t>
            </a:r>
          </a:p>
          <a:p>
            <a:r>
              <a:rPr lang="pl-PL" dirty="0"/>
              <a:t>Jeśli fragment występuje, to metoda zwraca jego pozycję (numer znaku licząc od 0).</a:t>
            </a:r>
          </a:p>
          <a:p>
            <a:r>
              <a:rPr lang="pl-PL" dirty="0"/>
              <a:t>Jeśli fragment nie występuje, to metoda zwraca wartość -1.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0673B8-DCDF-4BBA-9AF0-8CA7FAA2BA76}"/>
              </a:ext>
            </a:extLst>
          </p:cNvPr>
          <p:cNvSpPr txBox="1"/>
          <p:nvPr/>
        </p:nvSpPr>
        <p:spPr>
          <a:xfrm>
            <a:off x="2951820" y="3217168"/>
            <a:ext cx="628836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zdanie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Ala ma kota.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slowo_kot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zdanie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kot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slowo_waran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zdanie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waran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slowo_kot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slowo_waran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B6882A5C-D5ED-47B1-AB82-1E362CCE44E4}"/>
              </a:ext>
            </a:extLst>
          </p:cNvPr>
          <p:cNvSpPr txBox="1">
            <a:spLocks/>
          </p:cNvSpPr>
          <p:nvPr/>
        </p:nvSpPr>
        <p:spPr>
          <a:xfrm>
            <a:off x="609600" y="5499469"/>
            <a:ext cx="10972800" cy="747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Inne metody do przetwarzania tekstów (obiektów typu 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str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) są wymienione </a:t>
            </a:r>
            <a:b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 opisane tutaj: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https://www.w3schools.com/python/python_ref_string.asp</a:t>
            </a:r>
            <a:endParaRPr lang="pl-PL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Wingdings 3"/>
              <a:buNone/>
            </a:pPr>
            <a:endParaRPr lang="pl-PL" dirty="0"/>
          </a:p>
          <a:p>
            <a:pPr marL="0" indent="0">
              <a:buFont typeface="Wingdings 3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9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77B73D-200B-FB34-E0B9-1F20AA13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match-case</a:t>
            </a:r>
            <a:r>
              <a:rPr lang="pl-PL" dirty="0"/>
              <a:t> – alternatywa dla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if-elif-else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4186CAD-3DA2-C3CB-59D4-3C22BC67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9B1439-9CC9-4B82-B7E3-75E5305317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 wersji 3.10 języka </a:t>
            </a:r>
            <a:r>
              <a:rPr lang="pl-PL" dirty="0" err="1"/>
              <a:t>Python</a:t>
            </a:r>
            <a:r>
              <a:rPr lang="pl-PL" dirty="0"/>
              <a:t> wprowadzono alternatywę dla instrukcji </a:t>
            </a:r>
            <a:br>
              <a:rPr lang="pl-PL" dirty="0"/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if-elif-else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 Jest to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match-case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Można rozważyć stosowanie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match-case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w przypadku, gdy mamy wiele warunków zawierających operator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==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(sprawdzenie, czy zmienna przyjmuje jakąś konkretną wartość).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Trzeba jednak pamiętać, że w wersjach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Pythona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poniżej 3.10 instrukcja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match-case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nie jest dostępna.</a:t>
            </a:r>
          </a:p>
        </p:txBody>
      </p:sp>
    </p:spTree>
    <p:extLst>
      <p:ext uri="{BB962C8B-B14F-4D97-AF65-F5344CB8AC3E}">
        <p14:creationId xmlns:p14="http://schemas.microsoft.com/office/powerpoint/2010/main" val="3280346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77B73D-200B-FB34-E0B9-1F20AA13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match-case</a:t>
            </a:r>
            <a:r>
              <a:rPr lang="pl-PL" dirty="0"/>
              <a:t> – przykład i porównanie z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if-elif-else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4186CAD-3DA2-C3CB-59D4-3C22BC67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162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FA9812-7D92-AB1D-EF4C-5FEEBF0B485E}"/>
              </a:ext>
            </a:extLst>
          </p:cNvPr>
          <p:cNvSpPr txBox="1"/>
          <p:nvPr/>
        </p:nvSpPr>
        <p:spPr>
          <a:xfrm>
            <a:off x="263353" y="1646996"/>
            <a:ext cx="7757700" cy="4001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 z zakresu [1-5]: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II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III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IV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nieznana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6D21AAA-9AE2-31B6-787A-50FE88A1DF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106608"/>
            <a:ext cx="10972800" cy="593856"/>
          </a:xfrm>
        </p:spPr>
        <p:txBody>
          <a:bodyPr/>
          <a:lstStyle/>
          <a:p>
            <a:r>
              <a:rPr lang="pl-PL" dirty="0"/>
              <a:t>Poniższe przykłady są równoważne.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4598221-6C81-7489-A5CF-077211C9EF2C}"/>
              </a:ext>
            </a:extLst>
          </p:cNvPr>
          <p:cNvSpPr txBox="1"/>
          <p:nvPr/>
        </p:nvSpPr>
        <p:spPr>
          <a:xfrm>
            <a:off x="4070739" y="2060848"/>
            <a:ext cx="7757700" cy="4293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 z zakresu [1-5]: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match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liczba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case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case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II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case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III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case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IV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case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case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nieznana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210438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23CC7-8A17-0FC6-2A26-E6E66E67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Wyrażenia warunkowe – alternatywna dla standardowych instrukcji warunkowych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576DE61-DA32-FBA1-9FDB-17942076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AFD80C-C403-5423-46F5-EF2492358D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417712"/>
          </a:xfrm>
        </p:spPr>
        <p:txBody>
          <a:bodyPr>
            <a:normAutofit/>
          </a:bodyPr>
          <a:lstStyle/>
          <a:p>
            <a:r>
              <a:rPr lang="pl-PL" dirty="0"/>
              <a:t>Jeśli warunki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pl-PL" dirty="0"/>
              <a:t> decydują o tym jaką wartość przypisać do zmiennej, to możemy rozważyć użycie zapisu skrótowego w formie tzw. wyrażeń warunkowych: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B49578-7E5A-0F7F-894D-DB62F334C795}"/>
              </a:ext>
            </a:extLst>
          </p:cNvPr>
          <p:cNvSpPr txBox="1"/>
          <p:nvPr/>
        </p:nvSpPr>
        <p:spPr>
          <a:xfrm>
            <a:off x="1991544" y="2923446"/>
            <a:ext cx="316476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2C1E320-8E30-4444-1356-B8332A8287E8}"/>
              </a:ext>
            </a:extLst>
          </p:cNvPr>
          <p:cNvSpPr txBox="1"/>
          <p:nvPr/>
        </p:nvSpPr>
        <p:spPr>
          <a:xfrm>
            <a:off x="5896700" y="3610426"/>
            <a:ext cx="424847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Strzałka: w lewo i w prawo 8">
            <a:extLst>
              <a:ext uri="{FF2B5EF4-FFF2-40B4-BE49-F238E27FC236}">
                <a16:creationId xmlns:a16="http://schemas.microsoft.com/office/drawing/2014/main" id="{F7801E8B-D82E-6FBC-3CC1-51FF7E7AF43E}"/>
              </a:ext>
            </a:extLst>
          </p:cNvPr>
          <p:cNvSpPr/>
          <p:nvPr/>
        </p:nvSpPr>
        <p:spPr>
          <a:xfrm>
            <a:off x="5167872" y="3789576"/>
            <a:ext cx="71951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DF24EE9-FA38-04E4-7118-7645D751F089}"/>
              </a:ext>
            </a:extLst>
          </p:cNvPr>
          <p:cNvSpPr txBox="1"/>
          <p:nvPr/>
        </p:nvSpPr>
        <p:spPr>
          <a:xfrm>
            <a:off x="1559496" y="5520342"/>
            <a:ext cx="4132413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Standardowe instrukcje warunkowe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B7F1BE-FA7C-CEDE-434E-872065B82911}"/>
              </a:ext>
            </a:extLst>
          </p:cNvPr>
          <p:cNvSpPr txBox="1"/>
          <p:nvPr/>
        </p:nvSpPr>
        <p:spPr>
          <a:xfrm>
            <a:off x="6670983" y="5506081"/>
            <a:ext cx="269990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Wyrażenie warunkowe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10CBC4F3-722C-B0A4-2BC5-B1A3A1714A56}"/>
              </a:ext>
            </a:extLst>
          </p:cNvPr>
          <p:cNvCxnSpPr>
            <a:cxnSpLocks/>
          </p:cNvCxnSpPr>
          <p:nvPr/>
        </p:nvCxnSpPr>
        <p:spPr>
          <a:xfrm flipV="1">
            <a:off x="3559813" y="4871205"/>
            <a:ext cx="0" cy="637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D93D45CD-30DB-AE2F-3BF7-BD9AB4A07531}"/>
              </a:ext>
            </a:extLst>
          </p:cNvPr>
          <p:cNvCxnSpPr>
            <a:cxnSpLocks/>
          </p:cNvCxnSpPr>
          <p:nvPr/>
        </p:nvCxnSpPr>
        <p:spPr>
          <a:xfrm flipV="1">
            <a:off x="7968208" y="4441423"/>
            <a:ext cx="0" cy="1067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48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 animBg="1"/>
      <p:bldP spid="7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C4CA6-FA16-6D4B-0A35-D3B347DD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wyższego rzędu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4CC655C-EA5F-857A-DB81-5E102130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DF1C4E-D298-C5DF-AABF-F24AAFF0BC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17015"/>
            <a:ext cx="10972800" cy="990600"/>
          </a:xfrm>
        </p:spPr>
        <p:txBody>
          <a:bodyPr/>
          <a:lstStyle/>
          <a:p>
            <a:r>
              <a:rPr lang="pl-PL" dirty="0"/>
              <a:t>Funkcją wyższego rzędu jest funkcja, której co najmniej jeden parametr jest inną funkcją lub która zwraca inną funkcję jako wartość.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4D301E3-BD96-187D-B63C-30669B3B1691}"/>
              </a:ext>
            </a:extLst>
          </p:cNvPr>
          <p:cNvSpPr txBox="1"/>
          <p:nvPr/>
        </p:nvSpPr>
        <p:spPr>
          <a:xfrm>
            <a:off x="1631504" y="2060848"/>
            <a:ext cx="648072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funkcja wyższego rzędu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funkcjaWR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paramFunkcja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paramFunkcja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dwie zwykłe funkcje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inkrementacja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pierwiastek_kwadratowy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wywołanie funkcji wyższego rzędu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wynik1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funkcjaWR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inkrementacja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funkcjaWR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pierwiastek_kwadratowy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wynik1, wynik2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B5E566-E57F-F404-24CB-C2D6C048A1D5}"/>
              </a:ext>
            </a:extLst>
          </p:cNvPr>
          <p:cNvSpPr txBox="1"/>
          <p:nvPr/>
        </p:nvSpPr>
        <p:spPr>
          <a:xfrm>
            <a:off x="8308232" y="1942463"/>
            <a:ext cx="3063452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parametr będący funkcją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C851C3E-9701-2FC3-C2B9-C191ED6EE05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890964" y="2142518"/>
            <a:ext cx="3417268" cy="287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072177B-3CB2-9261-2EE5-DC9A922A95BC}"/>
              </a:ext>
            </a:extLst>
          </p:cNvPr>
          <p:cNvSpPr txBox="1"/>
          <p:nvPr/>
        </p:nvSpPr>
        <p:spPr>
          <a:xfrm>
            <a:off x="8616280" y="2867257"/>
            <a:ext cx="3063452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parametr będący zmienną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CDC6F14-CA6C-56E4-D210-FCE625FB4BB6}"/>
              </a:ext>
            </a:extLst>
          </p:cNvPr>
          <p:cNvCxnSpPr>
            <a:cxnSpLocks/>
          </p:cNvCxnSpPr>
          <p:nvPr/>
        </p:nvCxnSpPr>
        <p:spPr>
          <a:xfrm flipH="1" flipV="1">
            <a:off x="6011694" y="2626468"/>
            <a:ext cx="2507254" cy="445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20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0344C-BAF8-7D3C-5C00-0712B1DE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lambda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253C7D3-888D-2627-1577-C7FE0C45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2A0BCE-5214-1505-FE8C-E5C15292AC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4937760"/>
          </a:xfrm>
        </p:spPr>
        <p:txBody>
          <a:bodyPr>
            <a:normAutofit/>
          </a:bodyPr>
          <a:lstStyle/>
          <a:p>
            <a:r>
              <a:rPr lang="pl-PL" dirty="0"/>
              <a:t>Lambda są anonimowymi (nie posiadającymi nazwy), jednolinijkowymi funkcjami.</a:t>
            </a:r>
          </a:p>
          <a:p>
            <a:endParaRPr lang="pl-PL" dirty="0"/>
          </a:p>
          <a:p>
            <a:r>
              <a:rPr lang="pl-PL" dirty="0"/>
              <a:t>Funkcje lambda mają następującą składnię:</a:t>
            </a:r>
          </a:p>
          <a:p>
            <a:pPr marL="0" indent="0">
              <a:buNone/>
            </a:pPr>
            <a:r>
              <a:rPr lang="pl-PL" dirty="0"/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&lt;parametry&gt; : &lt;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wartość_zwracana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259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DB083F-BEF7-E151-EEB2-420439FF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lambda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380A05B-EC40-3C9F-477E-B87C6A79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AEB4EF-89CC-91BB-83B4-06AA4048C0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641848"/>
          </a:xfrm>
        </p:spPr>
        <p:txBody>
          <a:bodyPr>
            <a:normAutofit/>
          </a:bodyPr>
          <a:lstStyle/>
          <a:p>
            <a:r>
              <a:rPr lang="pl-PL" sz="2200" dirty="0"/>
              <a:t>Zauważmy, że w przykładzie z dwóch slajdów wstecz funkcje </a:t>
            </a:r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inkrementacja</a:t>
            </a:r>
            <a:r>
              <a:rPr lang="pl-PL" sz="2200" dirty="0"/>
              <a:t> </a:t>
            </a:r>
            <a:br>
              <a:rPr lang="pl-PL" sz="2200" dirty="0"/>
            </a:br>
            <a:r>
              <a:rPr lang="pl-PL" sz="2200" dirty="0"/>
              <a:t>i </a:t>
            </a:r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pierwiastek_kwadratowy</a:t>
            </a:r>
            <a:r>
              <a:rPr lang="pl-PL" sz="2200" dirty="0"/>
              <a:t> zostały napisane tylko po to, aby przekazać je jako parametr funkcji wyższego rzędu. Prawdopodobnie nie zostaną więcej użyte </a:t>
            </a:r>
            <a:br>
              <a:rPr lang="pl-PL" sz="2200" dirty="0"/>
            </a:br>
            <a:r>
              <a:rPr lang="pl-PL" sz="2200" dirty="0"/>
              <a:t>w programie.</a:t>
            </a:r>
          </a:p>
          <a:p>
            <a:r>
              <a:rPr lang="pl-PL" sz="2200" dirty="0"/>
              <a:t>Możemy więc zamienić funkcje </a:t>
            </a:r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inkrementacja</a:t>
            </a:r>
            <a:r>
              <a:rPr lang="pl-PL" sz="2200" dirty="0"/>
              <a:t> i </a:t>
            </a:r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pierwiastek_kwadratowy</a:t>
            </a:r>
            <a:r>
              <a:rPr lang="pl-PL" sz="2200" dirty="0"/>
              <a:t> na funkcje lambda, których definicje wstawimy bezpośrednio do wywołania funkcji wyższego rzędu. Taki zapis jest znacznie krótszy.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A5E649-D473-EB82-C396-1FD8BF49076F}"/>
              </a:ext>
            </a:extLst>
          </p:cNvPr>
          <p:cNvSpPr txBox="1"/>
          <p:nvPr/>
        </p:nvSpPr>
        <p:spPr>
          <a:xfrm>
            <a:off x="2135560" y="3789040"/>
            <a:ext cx="619268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funkcja wyższego rzędu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funkcjaWR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paramFunkcja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paramFunkcja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wywołanie funkcji wyższego rzędu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wynik1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funkcjaWR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wynik2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funkcjaWR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wynik2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394574-BA90-3CB1-1773-825E47C18CF4}"/>
              </a:ext>
            </a:extLst>
          </p:cNvPr>
          <p:cNvSpPr txBox="1"/>
          <p:nvPr/>
        </p:nvSpPr>
        <p:spPr>
          <a:xfrm>
            <a:off x="9019735" y="5204792"/>
            <a:ext cx="1874190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funkcje lambda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8D8C0396-636E-CBCC-6BA1-152BE5B32463}"/>
              </a:ext>
            </a:extLst>
          </p:cNvPr>
          <p:cNvCxnSpPr>
            <a:cxnSpLocks/>
          </p:cNvCxnSpPr>
          <p:nvPr/>
        </p:nvCxnSpPr>
        <p:spPr>
          <a:xfrm flipH="1">
            <a:off x="7032103" y="5293667"/>
            <a:ext cx="1969732" cy="136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DFF2018-7ED0-75CD-1CB3-87368F8332B3}"/>
              </a:ext>
            </a:extLst>
          </p:cNvPr>
          <p:cNvCxnSpPr>
            <a:cxnSpLocks/>
          </p:cNvCxnSpPr>
          <p:nvPr/>
        </p:nvCxnSpPr>
        <p:spPr>
          <a:xfrm flipH="1">
            <a:off x="7482051" y="5569257"/>
            <a:ext cx="1519784" cy="136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067AAD62-FF55-436A-A57C-0FFA1A8827FF}"/>
              </a:ext>
            </a:extLst>
          </p:cNvPr>
          <p:cNvSpPr/>
          <p:nvPr/>
        </p:nvSpPr>
        <p:spPr>
          <a:xfrm>
            <a:off x="4943872" y="5290475"/>
            <a:ext cx="2070331" cy="27878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38E26C9-C168-922C-BB4B-0D8A51365A78}"/>
              </a:ext>
            </a:extLst>
          </p:cNvPr>
          <p:cNvSpPr/>
          <p:nvPr/>
        </p:nvSpPr>
        <p:spPr>
          <a:xfrm>
            <a:off x="4943872" y="5604902"/>
            <a:ext cx="2520279" cy="27878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65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ABE5E-2D13-1F56-ED24-F989CA5B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praktycznego wykorzystania funkcji lambda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7C15E75-5F3F-358E-B4AD-8597918C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CC7DA9-B8CC-0B2E-BB0C-33AFBF3584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608512"/>
          </a:xfrm>
        </p:spPr>
        <p:txBody>
          <a:bodyPr>
            <a:normAutofit/>
          </a:bodyPr>
          <a:lstStyle/>
          <a:p>
            <a:r>
              <a:rPr lang="pl-PL" dirty="0"/>
              <a:t>Funkcja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pl-PL" dirty="0"/>
              <a:t>, która była omawiana na slajdzie „Listy – przydatne triki </a:t>
            </a:r>
            <a:br>
              <a:rPr lang="pl-PL" dirty="0"/>
            </a:br>
            <a:r>
              <a:rPr lang="pl-PL" dirty="0"/>
              <a:t>i funkcje” służy do sortowania listy.</a:t>
            </a:r>
          </a:p>
          <a:p>
            <a:r>
              <a:rPr lang="pl-PL" dirty="0"/>
              <a:t>Załóżmy jednak, że elementami naszej listy nie są pojedyncze liczby, a pary (w formie list), których pierwszym elementem jest napis, a drugim liczba: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Jak posortować taką listę względem drugiego elementu par? Funkcja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pl-PL" dirty="0"/>
              <a:t> posiada parametr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który określa kryterium sortowania.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Kryterium sortowania jest funkcją (nie zmienną), a więc możemy podać własną tymczasową funkcję lambda zwracającą drugi element par listy (jako kryterium sortowania).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41EB2DD-C2DD-1608-C8AF-8838D4C68EF5}"/>
              </a:ext>
            </a:extLst>
          </p:cNvPr>
          <p:cNvSpPr txBox="1"/>
          <p:nvPr/>
        </p:nvSpPr>
        <p:spPr>
          <a:xfrm>
            <a:off x="2980470" y="3056553"/>
            <a:ext cx="623106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[[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],[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],[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2DA5FB-9A4F-7B6C-637D-6DE3F76CFA5A}"/>
              </a:ext>
            </a:extLst>
          </p:cNvPr>
          <p:cNvSpPr txBox="1"/>
          <p:nvPr/>
        </p:nvSpPr>
        <p:spPr>
          <a:xfrm>
            <a:off x="5231904" y="5306010"/>
            <a:ext cx="669674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sort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key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lambda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#co zostanie wypisane?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4501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6964E3-AF9F-342A-0990-B7154DA2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12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9A54D11-153C-AB04-EF7D-3F9A5333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E3C9EC-9EC1-94BB-9A28-34DCD0317C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Zadanie: Jak zamienić poniższą funkcję na funkcję lambda?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Podpowiedź: skorzystać z wyrażenia warunkowego.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8489142-0F35-58AA-B0C8-D98EA94DA998}"/>
              </a:ext>
            </a:extLst>
          </p:cNvPr>
          <p:cNvSpPr txBox="1"/>
          <p:nvPr/>
        </p:nvSpPr>
        <p:spPr>
          <a:xfrm>
            <a:off x="3047595" y="1839165"/>
            <a:ext cx="609681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ograniczenieDoStu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endParaRPr lang="pl-PL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8332"/>
      </p:ext>
    </p:extLst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902699-5326-1DC0-83C2-4A36621D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Operacje odczytu i zapisu plików – otwieranie pliku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ADC40E-D842-3AAD-62C9-31508EC2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169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66529D-7961-41AA-8602-40E719F494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352" y="1143000"/>
            <a:ext cx="11593288" cy="521335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Aby wykonywać operacje na plikach należy skorzystać z funkcji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pl-PL" dirty="0"/>
              <a:t>, która otwiera plik do odczytu lub zapisu (jeśli plik nie istnieje, funkcja go tworzy):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Pierwszy parametr jest nazwą pliku. </a:t>
            </a:r>
          </a:p>
          <a:p>
            <a:pPr lvl="1"/>
            <a:r>
              <a:rPr lang="pl-PL" sz="2500" dirty="0"/>
              <a:t>Jeśli plik mieści się w tym samym katalogu (folderze) co program, wystarczy podać samą nazwę (np. </a:t>
            </a:r>
            <a:r>
              <a:rPr lang="pl-PL" sz="2500" b="0" dirty="0">
                <a:solidFill>
                  <a:srgbClr val="808080"/>
                </a:solidFill>
                <a:highlight>
                  <a:srgbClr val="FFFFFF"/>
                </a:highlight>
              </a:rPr>
              <a:t>'plik1.txt</a:t>
            </a:r>
            <a:r>
              <a:rPr lang="pl-PL" sz="2500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sz="2500" dirty="0"/>
              <a:t>).</a:t>
            </a:r>
          </a:p>
          <a:p>
            <a:pPr lvl="1"/>
            <a:r>
              <a:rPr lang="pl-PL" sz="2500" dirty="0"/>
              <a:t>Jeśli plik mieści się w innym katalogu niż program, należy podać pełną ścieżkę do pliku (np. </a:t>
            </a:r>
            <a:r>
              <a:rPr lang="pl-PL" sz="2500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sz="2500" b="0" dirty="0">
                <a:solidFill>
                  <a:srgbClr val="808080"/>
                </a:solidFill>
                <a:highlight>
                  <a:srgbClr val="FFFFFF"/>
                </a:highlight>
              </a:rPr>
              <a:t>c:/pliki/plik1.txt</a:t>
            </a:r>
            <a:r>
              <a:rPr lang="pl-PL" sz="2500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sz="2500" dirty="0"/>
              <a:t>) lub ścieżkę względną, prowadzącą od katalogu, w którym znajduje się program (np. </a:t>
            </a:r>
            <a:r>
              <a:rPr lang="pl-PL" sz="2500" dirty="0">
                <a:solidFill>
                  <a:srgbClr val="808080"/>
                </a:solidFill>
                <a:highlight>
                  <a:srgbClr val="FFFFFF"/>
                </a:highlight>
              </a:rPr>
              <a:t>'pliki/plik1.txt'</a:t>
            </a:r>
            <a:r>
              <a:rPr lang="pl-PL" sz="2500" dirty="0"/>
              <a:t>). </a:t>
            </a:r>
          </a:p>
          <a:p>
            <a:r>
              <a:rPr lang="pl-PL" dirty="0"/>
              <a:t>Za pomocą drugiego parametru określamy, czy plik będzie otwierany w celu odczytywania z niego danych 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dirty="0"/>
              <a:t>), czy zapisywania do niego danych 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dirty="0"/>
              <a:t>).</a:t>
            </a:r>
          </a:p>
          <a:p>
            <a:r>
              <a:rPr lang="pl-PL" dirty="0"/>
              <a:t>Można również otworzyć plik z opcją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</a:rPr>
              <a:t>'</a:t>
            </a:r>
            <a:r>
              <a:rPr lang="pl-PL" dirty="0">
                <a:highlight>
                  <a:srgbClr val="FFFFFF"/>
                </a:highlight>
              </a:rPr>
              <a:t> </a:t>
            </a:r>
            <a:r>
              <a:rPr lang="pl-PL" dirty="0"/>
              <a:t>- dopisywanie danych na końcu pliku, bez kasowania jego poprzedniej zawartości.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DAAA0A-ADBD-801A-4061-E8E2FC913D97}"/>
              </a:ext>
            </a:extLst>
          </p:cNvPr>
          <p:cNvSpPr txBox="1"/>
          <p:nvPr/>
        </p:nvSpPr>
        <p:spPr>
          <a:xfrm>
            <a:off x="609600" y="1988840"/>
            <a:ext cx="676875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open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plik1.txt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plik_wyjsciowy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open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plik2.txt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5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3F7D4E-2794-435F-A5E6-19272B4C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Operatory arytmetyczne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E95606A-CC03-4E27-BB0E-DC24E1D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F2B9366-8C03-4683-A5D9-ABB2AA98EF3F}"/>
              </a:ext>
            </a:extLst>
          </p:cNvPr>
          <p:cNvSpPr txBox="1"/>
          <p:nvPr/>
        </p:nvSpPr>
        <p:spPr>
          <a:xfrm>
            <a:off x="2711624" y="1841460"/>
            <a:ext cx="6624736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#dodawanie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#odejmowanie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#mnożenie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6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#dzielenie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%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#Co to za operator? Ktoś wie?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#Co to za operator? Ktoś wie?</a:t>
            </a:r>
            <a:endParaRPr lang="pl-PL" sz="22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C156AE9-7060-464D-8824-EDD7827FCD74}"/>
              </a:ext>
            </a:extLst>
          </p:cNvPr>
          <p:cNvSpPr txBox="1"/>
          <p:nvPr/>
        </p:nvSpPr>
        <p:spPr>
          <a:xfrm>
            <a:off x="2711624" y="1841460"/>
            <a:ext cx="6624736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#dodawanie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#odejmowanie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#mnożenie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6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#dzielenie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%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#reszta z dzielenia (7 przez 3)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#potęgowanie (2 do potęgi 3)</a:t>
            </a:r>
            <a:endParaRPr lang="pl-PL" sz="22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793AEC-3C18-D829-78D4-6231B62B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Operacje odczytu i zapisu plików – zamykanie pliku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03BC3-7A4D-9B21-21D5-87349633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5AF9E6-0418-BFE1-664B-27C155C283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Po wykonaniu wszystkich planowanych operacji należy zamknąć plik.</a:t>
            </a:r>
          </a:p>
          <a:p>
            <a:r>
              <a:rPr lang="pl-PL" dirty="0"/>
              <a:t>Służy do tego metoda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pl-PL" dirty="0">
                <a:latin typeface="Caladea" panose="02040503050406030204" pitchFamily="18" charset="-18"/>
              </a:rPr>
              <a:t>.</a:t>
            </a:r>
          </a:p>
          <a:p>
            <a:endParaRPr lang="pl-PL" dirty="0">
              <a:latin typeface="Caladea" panose="02040503050406030204" pitchFamily="18" charset="-18"/>
            </a:endParaRPr>
          </a:p>
          <a:p>
            <a:endParaRPr lang="pl-PL" dirty="0">
              <a:latin typeface="Caladea" panose="02040503050406030204" pitchFamily="18" charset="-18"/>
            </a:endParaRPr>
          </a:p>
          <a:p>
            <a:r>
              <a:rPr lang="pl-PL" dirty="0">
                <a:latin typeface="Caladea" panose="02040503050406030204" pitchFamily="18" charset="-18"/>
              </a:rPr>
              <a:t>Zamknięcie pliku spowoduje natychmiastowe zatwierdzenie zmian </a:t>
            </a:r>
            <a:br>
              <a:rPr lang="pl-PL" dirty="0">
                <a:latin typeface="Caladea" panose="02040503050406030204" pitchFamily="18" charset="-18"/>
              </a:rPr>
            </a:br>
            <a:r>
              <a:rPr lang="pl-PL" dirty="0">
                <a:latin typeface="Caladea" panose="02040503050406030204" pitchFamily="18" charset="-18"/>
              </a:rPr>
              <a:t>i zwolni tzw. uchwyt pliku. </a:t>
            </a:r>
          </a:p>
          <a:p>
            <a:r>
              <a:rPr lang="pl-PL" dirty="0">
                <a:latin typeface="Caladea" panose="02040503050406030204" pitchFamily="18" charset="-18"/>
              </a:rPr>
              <a:t>Zwalnianie uchwytów jest ważne szczególnie wtedy, gdy program używa wielu plików lub jeden plik jest używany przez wiele programów.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0CA43C-A822-4DD8-FA16-5E404EA15923}"/>
              </a:ext>
            </a:extLst>
          </p:cNvPr>
          <p:cNvSpPr txBox="1"/>
          <p:nvPr/>
        </p:nvSpPr>
        <p:spPr>
          <a:xfrm>
            <a:off x="983432" y="2204864"/>
            <a:ext cx="391275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plik_wyjsciowy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204A66-ED31-8123-9C97-DC7C2155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z pliku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B856DC6-5B40-ABD0-B071-6B31EFAE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0B6A79-F5D6-011E-377E-0106B099CB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1226488"/>
            <a:ext cx="11953328" cy="5129861"/>
          </a:xfrm>
        </p:spPr>
        <p:txBody>
          <a:bodyPr>
            <a:normAutofit fontScale="92500"/>
          </a:bodyPr>
          <a:lstStyle/>
          <a:p>
            <a:r>
              <a:rPr lang="pl-PL" dirty="0"/>
              <a:t>Do odczytywania danych z pliku (i zapisywania ich do zmiennej) służą metody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Dane odczytywane są jako tekst. Jeśli chcemy wczytać liczbę lub wartość innego typu, należy ten tekst przekonwertować.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Jeśli po osiągnięciu końca pliku wywołamy funkcję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dirty="0"/>
              <a:t> lub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pl-PL" dirty="0"/>
              <a:t>, to zwróci ona pusty łańcuch znakowy </a:t>
            </a:r>
            <a:r>
              <a:rPr lang="pl-PL" sz="2800" b="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8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800" b="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, ponieważ nie będzie więcej danych do odczytania</a:t>
            </a:r>
            <a:r>
              <a:rPr lang="pl-PL" dirty="0">
                <a:ea typeface="Cambria" panose="02040503050406030204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BF3DF3-3432-93DA-4D89-AA96627B4A54}"/>
              </a:ext>
            </a:extLst>
          </p:cNvPr>
          <p:cNvSpPr txBox="1"/>
          <p:nvPr/>
        </p:nvSpPr>
        <p:spPr>
          <a:xfrm>
            <a:off x="263352" y="2201148"/>
            <a:ext cx="118093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#odczytuje wszystkie pozostałe (niewczytane wcześniej) dane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#odczytuje 5 kolejnych znaków pliku tekstowego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d3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#odczytuje kolejną linię tekstu (aż do znaku przejścia</a:t>
            </a:r>
            <a:b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#do nowej linii, który również zostaje wczytany)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DB727B5-D8C4-DFFE-903B-2BC5FAD8A8AE}"/>
              </a:ext>
            </a:extLst>
          </p:cNvPr>
          <p:cNvSpPr txBox="1"/>
          <p:nvPr/>
        </p:nvSpPr>
        <p:spPr>
          <a:xfrm>
            <a:off x="263352" y="4725144"/>
            <a:ext cx="662473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wczytany_tekst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wczytana_liczba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wczytany_tekst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2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9CDB-8F97-6CE4-3D9F-1F62F849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Czytanie z pliku przy użyciu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3F8DFF8-2320-AACB-069C-41C31F7D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39894C-10BE-4479-0106-2984DBB60E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Istnieje sposób na odczytanie wszystkich linii tekstu za pomocą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C6794B-7557-B333-6D35-6BC4620227C7}"/>
              </a:ext>
            </a:extLst>
          </p:cNvPr>
          <p:cNvSpPr txBox="1"/>
          <p:nvPr/>
        </p:nvSpPr>
        <p:spPr>
          <a:xfrm>
            <a:off x="4080494" y="1916832"/>
            <a:ext cx="6790428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open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'plik1.txt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linia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liczba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linia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10ABA5C-6DA6-7E8F-23B8-BA6F617536FD}"/>
              </a:ext>
            </a:extLst>
          </p:cNvPr>
          <p:cNvSpPr txBox="1"/>
          <p:nvPr/>
        </p:nvSpPr>
        <p:spPr>
          <a:xfrm>
            <a:off x="624110" y="3717032"/>
            <a:ext cx="3254722" cy="1015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Zmienna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linia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reprezentuje linie wczytane w kolejnych iteracjach pętli.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833FCB71-5702-5D24-3715-8E82FCA5840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878832" y="2951882"/>
            <a:ext cx="1065758" cy="1272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6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2F22D-DBB0-DCFC-3CA4-82ABBEF0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do pliku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9BA8BDA-4986-166B-0772-1D5CB916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ADAF98-8F8D-4564-1EDB-8508CE4AF7E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1219200"/>
            <a:ext cx="11809312" cy="4937760"/>
          </a:xfrm>
        </p:spPr>
        <p:txBody>
          <a:bodyPr>
            <a:normAutofit/>
          </a:bodyPr>
          <a:lstStyle/>
          <a:p>
            <a:r>
              <a:rPr lang="pl-PL" dirty="0"/>
              <a:t>Do zapisywania danych do pliku służą funkcje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dirty="0"/>
              <a:t> 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writelines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Zapisywane dane muszą być w formie tekstowej. Jeśli chcemy zapisać liczbę lub wartość innego typu, należy ją przekonwertować na tekst (typ </a:t>
            </a:r>
            <a:r>
              <a:rPr lang="pl-PL" dirty="0" err="1"/>
              <a:t>str</a:t>
            </a:r>
            <a:r>
              <a:rPr lang="pl-PL" dirty="0"/>
              <a:t>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003DF4-4E01-2F5C-D6D4-B8ADEE14CB37}"/>
              </a:ext>
            </a:extLst>
          </p:cNvPr>
          <p:cNvSpPr txBox="1"/>
          <p:nvPr/>
        </p:nvSpPr>
        <p:spPr>
          <a:xfrm>
            <a:off x="191344" y="2060848"/>
            <a:ext cx="116652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plik_wyjsciowy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tekst, który zostanie zapisany w pliku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#zapisuje tekst</a:t>
            </a:r>
            <a:b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#podany jako parametr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plik_wyjsciowy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writelines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linia I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linia II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linia III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#zapisuje listę</a:t>
            </a:r>
            <a:b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#linijek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tekstu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04E550-C8CF-6960-B7D7-45628D7D23A0}"/>
              </a:ext>
            </a:extLst>
          </p:cNvPr>
          <p:cNvSpPr txBox="1"/>
          <p:nvPr/>
        </p:nvSpPr>
        <p:spPr>
          <a:xfrm>
            <a:off x="2387588" y="4797152"/>
            <a:ext cx="741682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 = </a:t>
            </a:r>
            <a:r>
              <a:rPr lang="pl-PL" sz="21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13</a:t>
            </a:r>
          </a:p>
          <a:p>
            <a:r>
              <a:rPr lang="pl-PL" sz="2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plik_wyjsciowy</a:t>
            </a:r>
            <a:r>
              <a:rPr lang="pl-PL" sz="2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FA51E-91D3-C6B3-80B1-F52098A7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Korzystanie z pliku przy użyciu wyrażenia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5526FEC-B070-22EC-F138-C8DA67D7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45B29C-9485-E40F-9697-A14AF31CCF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Wyrażenie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pozwala na korzystanie z pliku bez konieczności jego ręcznego zamykania. Otwarte w ten sposób pliki zamykają się automatycznie kiedy skończy się blok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więc nie musimy wywoływać metody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close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0794A3-4086-93CB-8747-DE851207EAE5}"/>
              </a:ext>
            </a:extLst>
          </p:cNvPr>
          <p:cNvSpPr txBox="1"/>
          <p:nvPr/>
        </p:nvSpPr>
        <p:spPr>
          <a:xfrm>
            <a:off x="2171564" y="3134082"/>
            <a:ext cx="784887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open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plik.txt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pierwsza_linia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pik_wejsciowy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pozostale_dane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plik_wejsciowy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2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B78F20-2B8E-A89C-92A6-80D3A067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Inne przydatne metody związane z operacjami na plikach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5D51484-EC10-0BFC-3AEA-FE1396A5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9FBDBB-D58F-9902-5A1E-151C78D26F6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Metoda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tell</a:t>
            </a:r>
            <a:r>
              <a:rPr lang="pl-PL" dirty="0"/>
              <a:t> zwraca aktualną pozycję uchwytu do pliku.</a:t>
            </a:r>
          </a:p>
          <a:p>
            <a:r>
              <a:rPr lang="pl-PL" dirty="0"/>
              <a:t>Metoda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seek</a:t>
            </a:r>
            <a:r>
              <a:rPr lang="pl-PL" dirty="0"/>
              <a:t> pozwala ustawić aktualną pozycję uchwytu do pliku.</a:t>
            </a:r>
          </a:p>
          <a:p>
            <a:r>
              <a:rPr lang="pl-PL" dirty="0"/>
              <a:t>Czym jest pozycja uchwytu do pliku? </a:t>
            </a:r>
          </a:p>
          <a:p>
            <a:pPr marL="0" indent="0">
              <a:buNone/>
            </a:pPr>
            <a:r>
              <a:rPr lang="pl-PL" dirty="0"/>
              <a:t>    Jest to miejsce: </a:t>
            </a:r>
          </a:p>
          <a:p>
            <a:pPr lvl="1"/>
            <a:r>
              <a:rPr lang="pl-PL" dirty="0"/>
              <a:t>z którego odczytywane będą dane przy użyciu następnej funkcji odczytu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pl-PL" dirty="0"/>
              <a:t>);</a:t>
            </a:r>
          </a:p>
          <a:p>
            <a:pPr lvl="1"/>
            <a:r>
              <a:rPr lang="pl-PL" dirty="0"/>
              <a:t>w które zapisywane będą dane przy użyciu następnej funkcji zapisu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writelines</a:t>
            </a:r>
            <a:r>
              <a:rPr lang="pl-PL" dirty="0"/>
              <a:t>).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1CE193A-1871-CB21-D7FB-94475B603DB4}"/>
              </a:ext>
            </a:extLst>
          </p:cNvPr>
          <p:cNvSpPr txBox="1"/>
          <p:nvPr/>
        </p:nvSpPr>
        <p:spPr>
          <a:xfrm>
            <a:off x="1106483" y="4930914"/>
            <a:ext cx="99790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pozycja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tell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#zwróć aktualną pozycję uchwytu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seek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pozycja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#przesuń aktualną pozycję uchwytu o 3 znaki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60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F4A28-05C1-6498-17EB-DE31D776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13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E47D54-1DA6-9A28-ECD8-9F08B1A4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9532FD-3833-CB40-51FE-627BD905F2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013960"/>
          </a:xfrm>
        </p:spPr>
        <p:txBody>
          <a:bodyPr/>
          <a:lstStyle/>
          <a:p>
            <a:r>
              <a:rPr lang="pl-PL" dirty="0"/>
              <a:t>Napisać program, który odczyta plik „plik_we.txt” zawierający liczby jednocyfrowe zapisane w osobnych liniach. Następnie program powinien zamienić wczytane liczby na ich słowne reprezentacje (np. 1 na „jeden”) </a:t>
            </a:r>
            <a:br>
              <a:rPr lang="pl-PL" dirty="0"/>
            </a:br>
            <a:r>
              <a:rPr lang="pl-PL" dirty="0"/>
              <a:t>i zapisać je do pliku „plik_wy.txt”.</a:t>
            </a:r>
          </a:p>
          <a:p>
            <a:endParaRPr lang="pl-PL" dirty="0"/>
          </a:p>
          <a:p>
            <a:r>
              <a:rPr lang="pl-PL" dirty="0"/>
              <a:t>Przykładowa zawartość pliku wejściowego i wyjściowego: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A7E7FF-A27B-088E-6237-6FC3AA09DE4B}"/>
              </a:ext>
            </a:extLst>
          </p:cNvPr>
          <p:cNvSpPr txBox="1"/>
          <p:nvPr/>
        </p:nvSpPr>
        <p:spPr>
          <a:xfrm>
            <a:off x="4367808" y="4010179"/>
            <a:ext cx="64807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2445086-F334-8C35-291F-C88A1464BC34}"/>
              </a:ext>
            </a:extLst>
          </p:cNvPr>
          <p:cNvSpPr txBox="1"/>
          <p:nvPr/>
        </p:nvSpPr>
        <p:spPr>
          <a:xfrm>
            <a:off x="5807968" y="4010179"/>
            <a:ext cx="208823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jeden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pięć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trzy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siedem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duża liczba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dziewięć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7EAA9D2F-F1CB-2D2A-2F96-DC8FCDA5FED1}"/>
              </a:ext>
            </a:extLst>
          </p:cNvPr>
          <p:cNvSpPr/>
          <p:nvPr/>
        </p:nvSpPr>
        <p:spPr>
          <a:xfrm>
            <a:off x="5087888" y="4865958"/>
            <a:ext cx="648072" cy="360040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279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F4A28-05C1-6498-17EB-DE31D776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13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E47D54-1DA6-9A28-ECD8-9F08B1A4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9532FD-3833-CB40-51FE-627BD905F2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013960"/>
          </a:xfrm>
        </p:spPr>
        <p:txBody>
          <a:bodyPr/>
          <a:lstStyle/>
          <a:p>
            <a:r>
              <a:rPr lang="pl-PL" dirty="0"/>
              <a:t>Napisać program, który odczyta plik „plik_we.txt” zawierający liczby jednocyfrowe zapisane w osobnych liniach. Następnie program powinien zamienić wczytane liczby na ich słowne reprezentacje (np. 1 na „jeden”) </a:t>
            </a:r>
            <a:br>
              <a:rPr lang="pl-PL" dirty="0"/>
            </a:br>
            <a:r>
              <a:rPr lang="pl-PL" dirty="0"/>
              <a:t>i zapisać je do pliku „plik_wy.txt”.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C3CA9BB-72D1-FBCA-F0CA-8AD1280D0825}"/>
              </a:ext>
            </a:extLst>
          </p:cNvPr>
          <p:cNvSpPr txBox="1"/>
          <p:nvPr/>
        </p:nvSpPr>
        <p:spPr>
          <a:xfrm>
            <a:off x="695400" y="2840335"/>
            <a:ext cx="10801199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open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plik_we.txt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open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plik_wy.txt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linia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liczba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zero\n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jeden\n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#...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dziewięć\n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plikWy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duża liczba\n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7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DC609-9897-F970-73DA-72A345A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14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3AA7C0F-21E1-362C-0F66-E4B19FA9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4639E6-D558-F33B-85DB-64B48E8BED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Napisać program, który odczyta plik „plik_we.txt” zawierający liczby całkowite. Następnie program powinien zapisywać w pliku „plik_wy.txt” </a:t>
            </a:r>
            <a:br>
              <a:rPr lang="pl-PL" dirty="0"/>
            </a:br>
            <a:r>
              <a:rPr lang="pl-PL" dirty="0"/>
              <a:t>w każdej linijce </a:t>
            </a:r>
            <a:r>
              <a:rPr lang="pl-PL" i="1" dirty="0"/>
              <a:t>n</a:t>
            </a:r>
            <a:r>
              <a:rPr lang="pl-PL" dirty="0"/>
              <a:t> znaków plusa, gdzie </a:t>
            </a:r>
            <a:r>
              <a:rPr lang="pl-PL" i="1" dirty="0"/>
              <a:t>n</a:t>
            </a:r>
            <a:r>
              <a:rPr lang="pl-PL" dirty="0"/>
              <a:t> jest liczbą odczytaną </a:t>
            </a:r>
            <a:br>
              <a:rPr lang="pl-PL" dirty="0"/>
            </a:br>
            <a:r>
              <a:rPr lang="pl-PL" dirty="0"/>
              <a:t>z odpowiedniej linii pliku "plik_we.txt". Jeśli wczytana liczba </a:t>
            </a:r>
            <a:r>
              <a:rPr lang="pl-PL" i="1" dirty="0"/>
              <a:t>n</a:t>
            </a:r>
            <a:r>
              <a:rPr lang="pl-PL" dirty="0"/>
              <a:t> jest ujemna, wtedy zamiast </a:t>
            </a:r>
            <a:r>
              <a:rPr lang="pl-PL" i="1" dirty="0"/>
              <a:t>n</a:t>
            </a:r>
            <a:r>
              <a:rPr lang="pl-PL" dirty="0"/>
              <a:t> plusów należy wpisać </a:t>
            </a:r>
            <a:r>
              <a:rPr lang="pl-PL" i="1" dirty="0"/>
              <a:t>n</a:t>
            </a:r>
            <a:r>
              <a:rPr lang="pl-PL" dirty="0"/>
              <a:t> minusów.</a:t>
            </a:r>
          </a:p>
          <a:p>
            <a:endParaRPr lang="pl-PL" dirty="0"/>
          </a:p>
          <a:p>
            <a:r>
              <a:rPr lang="pl-PL" dirty="0"/>
              <a:t>Przykładowa zawartość pliku wejściowego i wyjściowego: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6D3130C-9C44-9B13-74D5-D5B202A3F711}"/>
              </a:ext>
            </a:extLst>
          </p:cNvPr>
          <p:cNvSpPr txBox="1"/>
          <p:nvPr/>
        </p:nvSpPr>
        <p:spPr>
          <a:xfrm>
            <a:off x="4799856" y="4388124"/>
            <a:ext cx="648072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-4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32C0DB-F82D-3C51-DB53-65F79C32F798}"/>
              </a:ext>
            </a:extLst>
          </p:cNvPr>
          <p:cNvSpPr txBox="1"/>
          <p:nvPr/>
        </p:nvSpPr>
        <p:spPr>
          <a:xfrm>
            <a:off x="6240016" y="4388124"/>
            <a:ext cx="1368154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+++++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----</a:t>
            </a:r>
          </a:p>
          <a:p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pl-PL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23FB2F67-6350-8F39-252B-84021D272A15}"/>
              </a:ext>
            </a:extLst>
          </p:cNvPr>
          <p:cNvSpPr/>
          <p:nvPr/>
        </p:nvSpPr>
        <p:spPr>
          <a:xfrm>
            <a:off x="5531849" y="5100656"/>
            <a:ext cx="648072" cy="360040"/>
          </a:xfrm>
          <a:prstGeom prst="right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075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57321-EA3E-B2DA-4DE8-559A272B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Wyjątki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3EA4CD6-E6B2-FA24-7BC1-04541249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179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1D1BD2-C02C-09E4-2F62-6DCB4F83CD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143000"/>
            <a:ext cx="11881320" cy="5213350"/>
          </a:xfrm>
        </p:spPr>
        <p:txBody>
          <a:bodyPr>
            <a:normAutofit fontScale="92500" lnSpcReduction="10000"/>
          </a:bodyPr>
          <a:lstStyle/>
          <a:p>
            <a:r>
              <a:rPr lang="pl-PL" sz="2500" dirty="0"/>
              <a:t>Wyjątki są mechanizmem pozwalającym programowi w wygodny sposób obsłużyć sytuacje wyjątkowe (np. błędy).</a:t>
            </a:r>
          </a:p>
          <a:p>
            <a:endParaRPr lang="pl-PL" sz="2500" dirty="0"/>
          </a:p>
          <a:p>
            <a:r>
              <a:rPr lang="pl-PL" sz="2500" dirty="0"/>
              <a:t>Spróbujmy uruchomić następujący kod:</a:t>
            </a:r>
          </a:p>
          <a:p>
            <a:endParaRPr lang="pl-PL" sz="2500" dirty="0"/>
          </a:p>
          <a:p>
            <a:endParaRPr lang="pl-PL" sz="2500" dirty="0"/>
          </a:p>
          <a:p>
            <a:r>
              <a:rPr lang="pl-PL" sz="2500" dirty="0"/>
              <a:t>W konsoli pojawi się opis błędu: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2500" dirty="0"/>
          </a:p>
          <a:p>
            <a:r>
              <a:rPr lang="pl-PL" sz="2500" dirty="0"/>
              <a:t>Oznacza to, że program automatycznie zgłosił wyjątek typu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  <a:t>, ze względu na próbę podzielenia liczby przez 0.</a:t>
            </a:r>
            <a:endParaRPr lang="pl-PL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5885E11-0AE6-541D-BDA3-30813C8A37C9}"/>
              </a:ext>
            </a:extLst>
          </p:cNvPr>
          <p:cNvSpPr txBox="1"/>
          <p:nvPr/>
        </p:nvSpPr>
        <p:spPr>
          <a:xfrm>
            <a:off x="3713284" y="3897253"/>
            <a:ext cx="4765431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FF3300"/>
                </a:solidFill>
              </a:rPr>
              <a:t>File "D:/…/main.py", </a:t>
            </a:r>
            <a:r>
              <a:rPr lang="pl-PL" sz="2200" dirty="0" err="1">
                <a:solidFill>
                  <a:srgbClr val="FF3300"/>
                </a:solidFill>
              </a:rPr>
              <a:t>line</a:t>
            </a:r>
            <a:r>
              <a:rPr lang="pl-PL" sz="2200" dirty="0">
                <a:solidFill>
                  <a:srgbClr val="FF3300"/>
                </a:solidFill>
              </a:rPr>
              <a:t> 3, in &lt;module&gt;</a:t>
            </a:r>
          </a:p>
          <a:p>
            <a:r>
              <a:rPr lang="pl-PL" sz="2200" dirty="0">
                <a:solidFill>
                  <a:srgbClr val="FF3300"/>
                </a:solidFill>
              </a:rPr>
              <a:t>    a = a/b</a:t>
            </a:r>
          </a:p>
          <a:p>
            <a:r>
              <a:rPr lang="pl-PL" sz="2200" dirty="0">
                <a:solidFill>
                  <a:srgbClr val="FF3300"/>
                </a:solidFill>
              </a:rPr>
              <a:t>        ~^~</a:t>
            </a:r>
          </a:p>
          <a:p>
            <a:r>
              <a:rPr lang="pl-PL" sz="2200" dirty="0" err="1">
                <a:solidFill>
                  <a:srgbClr val="FF3300"/>
                </a:solidFill>
              </a:rPr>
              <a:t>ZeroDivisionError</a:t>
            </a:r>
            <a:r>
              <a:rPr lang="pl-PL" sz="2200" dirty="0">
                <a:solidFill>
                  <a:srgbClr val="FF3300"/>
                </a:solidFill>
              </a:rPr>
              <a:t>: </a:t>
            </a:r>
            <a:r>
              <a:rPr lang="pl-PL" sz="2200" dirty="0" err="1">
                <a:solidFill>
                  <a:srgbClr val="FF3300"/>
                </a:solidFill>
              </a:rPr>
              <a:t>division</a:t>
            </a:r>
            <a:r>
              <a:rPr lang="pl-PL" sz="2200" dirty="0">
                <a:solidFill>
                  <a:srgbClr val="FF3300"/>
                </a:solidFill>
              </a:rPr>
              <a:t> by zero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9DC6EA-590A-6E85-BC23-F657E56F793E}"/>
              </a:ext>
            </a:extLst>
          </p:cNvPr>
          <p:cNvSpPr txBox="1"/>
          <p:nvPr/>
        </p:nvSpPr>
        <p:spPr>
          <a:xfrm>
            <a:off x="5791200" y="1992154"/>
            <a:ext cx="162018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07780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32832-2623-4904-BE87-80208EB1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 reszty z dzielenia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52C1F3B-C288-4757-882D-1382618B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F1702C-91E1-4DE4-B0E6-73547B5567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Może się przydać do określenia parzystości liczby lub podzielności jednej liczby przez drugą.</a:t>
            </a:r>
          </a:p>
          <a:p>
            <a:endParaRPr lang="pl-PL" dirty="0"/>
          </a:p>
          <a:p>
            <a:r>
              <a:rPr lang="pl-PL" dirty="0"/>
              <a:t>Co wyświetli program (jaki będzie wynik poniższych operacji)?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0C240A-89C9-45D7-9674-EE1A020E51DB}"/>
              </a:ext>
            </a:extLst>
          </p:cNvPr>
          <p:cNvSpPr txBox="1"/>
          <p:nvPr/>
        </p:nvSpPr>
        <p:spPr>
          <a:xfrm>
            <a:off x="3048000" y="3429000"/>
            <a:ext cx="60960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77202"/>
      </p:ext>
    </p:extLst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57321-EA3E-B2DA-4DE8-559A272B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Wyjątki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3EA4CD6-E6B2-FA24-7BC1-04541249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1D1BD2-C02C-09E4-2F62-6DCB4F83CD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75020"/>
            <a:ext cx="10972800" cy="5134299"/>
          </a:xfrm>
        </p:spPr>
        <p:txBody>
          <a:bodyPr/>
          <a:lstStyle/>
          <a:p>
            <a:r>
              <a:rPr lang="pl-PL" dirty="0"/>
              <a:t>Wyjątek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został zgłoszony (automatycznie), ale nie został obsłużony.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Oznacza to, że program zakończył działanie w momencie zgłoszenia wyjątku.</a:t>
            </a:r>
          </a:p>
          <a:p>
            <a:endParaRPr lang="pl-PL" dirty="0"/>
          </a:p>
          <a:p>
            <a:r>
              <a:rPr lang="pl-PL" dirty="0"/>
              <a:t>Zgłoszony wyjątek możemy obsłużyć.</a:t>
            </a:r>
          </a:p>
          <a:p>
            <a:endParaRPr lang="pl-PL" dirty="0"/>
          </a:p>
          <a:p>
            <a:r>
              <a:rPr lang="pl-PL" dirty="0"/>
              <a:t>Pozwoli nam to:</a:t>
            </a:r>
          </a:p>
          <a:p>
            <a:pPr lvl="1"/>
            <a:r>
              <a:rPr lang="pl-PL" dirty="0"/>
              <a:t>kontynuować program pomimo nieudanej operacji (np. dzielenia przez 0),</a:t>
            </a:r>
          </a:p>
          <a:p>
            <a:pPr lvl="1"/>
            <a:r>
              <a:rPr lang="pl-PL" dirty="0"/>
              <a:t>wypisać na konsoli własny opis błędu.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306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92C6C-3354-E2B3-0E11-4A088640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Obsługa (przechwycenie) wyjątków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1101817-B548-1869-0577-A1155D47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F2BDBB-0B7B-5619-3153-EFDC73D948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143000"/>
            <a:ext cx="11305256" cy="5213350"/>
          </a:xfrm>
        </p:spPr>
        <p:txBody>
          <a:bodyPr>
            <a:normAutofit/>
          </a:bodyPr>
          <a:lstStyle/>
          <a:p>
            <a:r>
              <a:rPr lang="pl-PL" sz="2500" dirty="0"/>
              <a:t>Aby obsłużyć wyjątek należy skorzystać z bloków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pl-PL" sz="2500" dirty="0"/>
              <a:t> i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2500" dirty="0"/>
              <a:t>.</a:t>
            </a:r>
          </a:p>
          <a:p>
            <a:endParaRPr lang="pl-PL" sz="2500" dirty="0"/>
          </a:p>
          <a:p>
            <a:endParaRPr lang="pl-PL" sz="2500" dirty="0"/>
          </a:p>
          <a:p>
            <a:endParaRPr lang="pl-PL" sz="2500" dirty="0"/>
          </a:p>
          <a:p>
            <a:endParaRPr lang="pl-PL" sz="2500" dirty="0"/>
          </a:p>
          <a:p>
            <a:endParaRPr lang="pl-PL" sz="2500" dirty="0"/>
          </a:p>
          <a:p>
            <a:r>
              <a:rPr lang="pl-PL" sz="2500" dirty="0"/>
              <a:t>W bloku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pl-PL" sz="2500" dirty="0"/>
              <a:t> umieszczamy kod, który może powodować zgłoszenie wyjątku. </a:t>
            </a:r>
          </a:p>
          <a:p>
            <a:r>
              <a:rPr lang="pl-PL" sz="2500" dirty="0"/>
              <a:t>Po jego zgłoszeniu pozostały kod aż do końca bloku nie zostanie wykonany </a:t>
            </a:r>
            <a:br>
              <a:rPr lang="pl-PL" sz="2500" dirty="0"/>
            </a:br>
            <a:r>
              <a:rPr lang="pl-PL" sz="2500" dirty="0"/>
              <a:t>i program przejdzie do bloku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2500" dirty="0"/>
              <a:t>.</a:t>
            </a:r>
          </a:p>
          <a:p>
            <a:r>
              <a:rPr lang="pl-PL" sz="2500" dirty="0"/>
              <a:t>Kod następujący po bloku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2500" dirty="0"/>
              <a:t> zostanie wykonany niezależnie od tego, czy wyjątek został zgłoszony, czy nie (kontynuacja programu pomimo błędu).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602EB08-7EDB-B1DB-0C20-12E048BC5F80}"/>
              </a:ext>
            </a:extLst>
          </p:cNvPr>
          <p:cNvSpPr txBox="1"/>
          <p:nvPr/>
        </p:nvSpPr>
        <p:spPr>
          <a:xfrm>
            <a:off x="3048663" y="1628800"/>
            <a:ext cx="6094674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except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ZeroDivisionError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Nie można dzielić przez 0.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4917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443852-2725-3326-BBF8-29CE8299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Często spotykane typy wyjątków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256E9CF-DFD0-745B-C3C3-B2EAB259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A45F43-CB40-104E-40F8-8A2DA0F658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548" y="1190082"/>
            <a:ext cx="11254903" cy="5234136"/>
          </a:xfrm>
        </p:spPr>
        <p:txBody>
          <a:bodyPr>
            <a:noAutofit/>
          </a:bodyPr>
          <a:lstStyle/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r>
              <a:rPr lang="pl-PL" sz="2200" dirty="0"/>
              <a:t> – nieodpowiednia wartość danych dla wykonywanej operacji (np. próba zamiany tekstu nieskładającego się z cyfr na liczbę)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IndexError</a:t>
            </a:r>
            <a:r>
              <a:rPr lang="pl-PL" sz="2200" dirty="0"/>
              <a:t> – odwołanie się do nieistniejącego elementu listy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KeyError</a:t>
            </a:r>
            <a:r>
              <a:rPr lang="pl-PL" sz="2200" dirty="0"/>
              <a:t> – odwołanie się do nieistniejącego elementu słownika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NameError</a:t>
            </a:r>
            <a:r>
              <a:rPr lang="pl-PL" sz="2200" dirty="0"/>
              <a:t> – użycie nieistniejącej zmiennej, funkcji lub klasy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AttributeError</a:t>
            </a:r>
            <a:r>
              <a:rPr lang="pl-PL" sz="2200" dirty="0"/>
              <a:t> – odwołanie się do nieistniejącego atrybutu (metody lub pola) obiektu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pl-PL" sz="2200" dirty="0"/>
              <a:t> – mieszanie niezgodnych typów danych (np. próba podzielenia tekstu </a:t>
            </a:r>
            <a:br>
              <a:rPr lang="pl-PL" sz="2200" dirty="0"/>
            </a:br>
            <a:r>
              <a:rPr lang="pl-PL" sz="2200" dirty="0"/>
              <a:t>przez liczbę)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IndentationError</a:t>
            </a:r>
            <a:r>
              <a:rPr lang="pl-PL" sz="2200" dirty="0"/>
              <a:t> – niepoprawne wcięcia (np. mieszanie spacji i tabulacji)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pl-PL" sz="2200" dirty="0"/>
              <a:t> – inne błędy składniowe</a:t>
            </a:r>
          </a:p>
          <a:p>
            <a:r>
              <a:rPr lang="pl-PL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MemoryError</a:t>
            </a:r>
            <a:r>
              <a:rPr lang="pl-PL" sz="2200" dirty="0"/>
              <a:t> – wyczerpanie miejsca w pamięci operacyjnej</a:t>
            </a:r>
          </a:p>
          <a:p>
            <a:r>
              <a:rPr lang="pl-PL" sz="2200" dirty="0"/>
              <a:t>Listę wszystkich wbudowanych wyjątków języka </a:t>
            </a:r>
            <a:r>
              <a:rPr lang="pl-PL" sz="2200" dirty="0" err="1"/>
              <a:t>Python</a:t>
            </a:r>
            <a:r>
              <a:rPr lang="pl-PL" sz="2200" dirty="0"/>
              <a:t> można znaleźć na stronie: </a:t>
            </a:r>
            <a:r>
              <a:rPr lang="pl-PL" sz="2200" i="1" dirty="0">
                <a:hlinkClick r:id="rId2"/>
              </a:rPr>
              <a:t>https://docs.python.org/3/library/exceptions.html</a:t>
            </a:r>
            <a:endParaRPr lang="pl-PL" sz="2200" i="1" dirty="0"/>
          </a:p>
        </p:txBody>
      </p:sp>
    </p:spTree>
    <p:extLst>
      <p:ext uri="{BB962C8B-B14F-4D97-AF65-F5344CB8AC3E}">
        <p14:creationId xmlns:p14="http://schemas.microsoft.com/office/powerpoint/2010/main" val="2352662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BB25E-29F3-1B1F-4449-2994FB33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FD8C55-FD97-DEFE-927D-5D1D956C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757B9D-2C8E-0CE0-EB3C-629F2EB25C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94637"/>
          </a:xfrm>
        </p:spPr>
        <p:txBody>
          <a:bodyPr/>
          <a:lstStyle/>
          <a:p>
            <a:r>
              <a:rPr lang="pl-PL" dirty="0"/>
              <a:t>Rozważmy poniższy przykład: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F0B98D-0DB9-4AA3-4928-2632560A183D}"/>
              </a:ext>
            </a:extLst>
          </p:cNvPr>
          <p:cNvSpPr txBox="1"/>
          <p:nvPr/>
        </p:nvSpPr>
        <p:spPr>
          <a:xfrm>
            <a:off x="146096" y="1988840"/>
            <a:ext cx="6624736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wynik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Nie można dzielić przez zero.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Ten tekst się nie pojawi.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DBDC7A-D273-4AF5-E998-3A430B0016F3}"/>
              </a:ext>
            </a:extLst>
          </p:cNvPr>
          <p:cNvSpPr txBox="1"/>
          <p:nvPr/>
        </p:nvSpPr>
        <p:spPr>
          <a:xfrm>
            <a:off x="6853771" y="1813837"/>
            <a:ext cx="5192133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Zgłoszenie wyjątku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ZeroDivisionError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6E35CBB-E1B5-B8AC-F67D-952332AEFED1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001343" y="2013892"/>
            <a:ext cx="3852428" cy="451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DC0E5D8-1D14-AEEA-F3E6-7C0E98B2F481}"/>
              </a:ext>
            </a:extLst>
          </p:cNvPr>
          <p:cNvSpPr txBox="1"/>
          <p:nvPr/>
        </p:nvSpPr>
        <p:spPr>
          <a:xfrm>
            <a:off x="6853771" y="2414002"/>
            <a:ext cx="5175332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Obsługa wyjątku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ValueError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ZeroDivisionError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nie jest obsługiwany.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6997904-8A12-9755-22D4-A09819D64D9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001343" y="2767945"/>
            <a:ext cx="38524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46A42A9-EBEA-A773-8E0B-C14893F98083}"/>
              </a:ext>
            </a:extLst>
          </p:cNvPr>
          <p:cNvSpPr txBox="1"/>
          <p:nvPr/>
        </p:nvSpPr>
        <p:spPr>
          <a:xfrm>
            <a:off x="6855496" y="3278880"/>
            <a:ext cx="5175331" cy="224676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Ten tekst się nie pojawi, ponieważ jeśli zgłoszony wyjątek nie zostanie obsłużony</a:t>
            </a:r>
            <a:r>
              <a:rPr lang="pl-PL" sz="200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br>
              <a:rPr lang="pl-PL" sz="20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program natychmiast się przerywa.</a:t>
            </a:r>
          </a:p>
          <a:p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Można się jednak przed tym zabezpieczyć używając bloku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finally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(więcej informacji na kolejnym slajdzie).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BBF1CFB2-6BA8-99EA-3841-AFAA37F4D8B3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5447928" y="3736113"/>
            <a:ext cx="1407568" cy="666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38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22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6517-3C51-8AFA-FF3D-2339136E4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1088F85-489C-91FF-ADA8-0DE9FFC4EE8A}"/>
              </a:ext>
            </a:extLst>
          </p:cNvPr>
          <p:cNvSpPr txBox="1"/>
          <p:nvPr/>
        </p:nvSpPr>
        <p:spPr>
          <a:xfrm>
            <a:off x="183604" y="1869184"/>
            <a:ext cx="662124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wynik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Nie można dzielić przez zero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Ten tekst pojawi się zawsze.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392F48-E9F8-8552-7666-758895AD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Blok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F5D5530-4102-079A-3112-7306257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55546D-C524-C225-ED13-5641CEB158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696635"/>
          </a:xfrm>
        </p:spPr>
        <p:txBody>
          <a:bodyPr/>
          <a:lstStyle/>
          <a:p>
            <a:r>
              <a:rPr lang="pl-PL" dirty="0"/>
              <a:t>Zmieńmy przykład z poprzedniego slajdu, aby uwzględniał blok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pl-PL" dirty="0"/>
              <a:t>: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F8D4962-A532-F23E-33FC-4B8619682514}"/>
              </a:ext>
            </a:extLst>
          </p:cNvPr>
          <p:cNvSpPr txBox="1"/>
          <p:nvPr/>
        </p:nvSpPr>
        <p:spPr>
          <a:xfrm>
            <a:off x="6855496" y="3278880"/>
            <a:ext cx="5175331" cy="255454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Ten tekst pojawi się zawsze, niezależnie od tego, czy w bloku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try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został zgłoszony wyjątek i czy został on obsłużony w bloku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except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Oczywiście brak obsługi wyjątku zakończy program, ale przed jego zakończeniem wykona się jeszcze kod z </a:t>
            </a:r>
            <a:r>
              <a:rPr lang="pl-PL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bloky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finally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AFB98DF-F0B8-0056-CB4A-4D554100BD20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528048" y="3645024"/>
            <a:ext cx="327448" cy="911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41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F8BFF-A69B-F230-9845-08C894A44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AD3E43-80E8-C7EA-E0FA-083EDBBC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stosować blok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0FA0D5-EF79-F09F-8CDF-2BFEF5E5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E2AE18-D3A1-435A-E93E-3FFCAF6107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926" y="1276623"/>
            <a:ext cx="11276148" cy="4946104"/>
          </a:xfrm>
        </p:spPr>
        <p:txBody>
          <a:bodyPr/>
          <a:lstStyle/>
          <a:p>
            <a:r>
              <a:rPr lang="pl-PL" dirty="0"/>
              <a:t>Blok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pl-PL" dirty="0"/>
              <a:t> możemy stosować np. wtedy, gdy są jakieś ważne operacje, które powinny się wykonać zawsze przed zamknięciem programu, np. zrobienie zrzutu ekranu, wykonanie kopii obiektów na dysku (</a:t>
            </a:r>
            <a:r>
              <a:rPr lang="pl-PL" dirty="0" err="1"/>
              <a:t>serializacja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dirty="0"/>
              <a:t>Jeśli te operacje umieścimy w bloku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pl-PL" dirty="0"/>
              <a:t>, to wykonają się </a:t>
            </a:r>
            <a:r>
              <a:rPr lang="pl-PL" b="1" u="sng" dirty="0"/>
              <a:t>zawsze</a:t>
            </a:r>
            <a:r>
              <a:rPr lang="pl-PL" dirty="0"/>
              <a:t>, tzn. nawet wtedy, gdy wystąpi jakieś nieprzewidziane zdarzenie (nieobsłużony wyjątek).</a:t>
            </a:r>
          </a:p>
          <a:p>
            <a:endParaRPr lang="pl-PL" dirty="0"/>
          </a:p>
          <a:p>
            <a:r>
              <a:rPr lang="pl-PL" dirty="0"/>
              <a:t>Warto wiedzieć, że blok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pl-PL" dirty="0"/>
              <a:t> wykona się nawet wtedy, gdy w bloku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pl-PL" dirty="0"/>
              <a:t> pojawi się instrukcja wyjścia z funkcji/pętli (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553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3D2FE-85CF-BF58-3963-6DA6E854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Samodzielne (nieautomatyczne) zgłaszanie wyjątków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8F61D1C-65F1-A5CC-0C98-142DB3A0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8A7C47-DED6-8E08-120A-A7DDE2AD92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10972800" cy="5013960"/>
          </a:xfrm>
        </p:spPr>
        <p:txBody>
          <a:bodyPr>
            <a:normAutofit/>
          </a:bodyPr>
          <a:lstStyle/>
          <a:p>
            <a:r>
              <a:rPr lang="pl-PL" sz="2300" dirty="0"/>
              <a:t>Wyjątki możemy zgłaszać samodzielnie, w sytuacjach, które sami uznamy za wyjątkowe. Wyjątek zgłaszamy instrukcją </a:t>
            </a:r>
            <a:r>
              <a:rPr lang="pl-PL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r>
              <a:rPr lang="pl-PL" sz="2300" dirty="0"/>
              <a:t>.</a:t>
            </a:r>
          </a:p>
          <a:p>
            <a:r>
              <a:rPr lang="pl-PL" sz="2300" dirty="0"/>
              <a:t>Poniższy program wczytuje w pętli dwie jednocyfrowe liczby całkowite i wywołuje funkcję obliczającą ich sumę. Jeśli użytkownik podał liczbę, która nie jest jednocyfrowa, zostanie zgłoszony wyjątek </a:t>
            </a:r>
            <a:r>
              <a:rPr lang="pl-PL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300" dirty="0"/>
              <a:t> i pętla się przerwie.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E872D23-3CA2-8BD3-05CE-C263612E6D78}"/>
              </a:ext>
            </a:extLst>
          </p:cNvPr>
          <p:cNvSpPr txBox="1"/>
          <p:nvPr/>
        </p:nvSpPr>
        <p:spPr>
          <a:xfrm>
            <a:off x="983432" y="2928044"/>
            <a:ext cx="10225136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sumaLiczbJednocyfrowych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jednocyfrową liczbę całkowitą nr 1: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b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jednocyfrową liczbę całkowitą nr 2: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suma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sumaLiczbJednocyfrowych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Błąd wczytywania liczb.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48810F-3262-F33B-508F-D86F246992EB}"/>
              </a:ext>
            </a:extLst>
          </p:cNvPr>
          <p:cNvSpPr txBox="1"/>
          <p:nvPr/>
        </p:nvSpPr>
        <p:spPr>
          <a:xfrm>
            <a:off x="7248128" y="5256175"/>
            <a:ext cx="3816424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Ta instrukcja nie wykona się</a:t>
            </a:r>
            <a:b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 przypadku zgłoszenia wyjątku.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487DBBD1-D363-6A65-BC82-5731F0C9532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719736" y="5610118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4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57F11D1-A19E-445F-0F75-821786CA5E07}"/>
              </a:ext>
            </a:extLst>
          </p:cNvPr>
          <p:cNvSpPr txBox="1"/>
          <p:nvPr/>
        </p:nvSpPr>
        <p:spPr>
          <a:xfrm>
            <a:off x="624905" y="2840335"/>
            <a:ext cx="9649072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sumaLiczbJednocyfrowych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raise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Podano liczbę spoza wymaganego przedziału.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while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True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jednocyfrową liczbę całkowitą nr 1: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jednocyfrową liczbę całkowitą nr 2: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suma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sumaLiczbJednocyfrowych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except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880088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error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Błąd wczytywania liczb: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error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53D2FE-85CF-BF58-3963-6DA6E854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Samodzielne (nieautomatyczne) zgłaszanie wyjątków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8F61D1C-65F1-A5CC-0C98-142DB3A0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8A7C47-DED6-8E08-120A-A7DDE2AD92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84674"/>
            <a:ext cx="10972800" cy="1912278"/>
          </a:xfrm>
        </p:spPr>
        <p:txBody>
          <a:bodyPr>
            <a:normAutofit/>
          </a:bodyPr>
          <a:lstStyle/>
          <a:p>
            <a:r>
              <a:rPr lang="pl-PL" sz="2300" dirty="0"/>
              <a:t>Istnieje możliwość opisania wyjątku podczas jego zgłaszania.</a:t>
            </a:r>
          </a:p>
          <a:p>
            <a:r>
              <a:rPr lang="pl-PL" sz="2300" dirty="0"/>
              <a:t>Taki opis można wyświetlić podczas przechwytywania wyjątku w bloku </a:t>
            </a:r>
            <a:r>
              <a:rPr lang="pl-PL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pl-PL" sz="2300" dirty="0"/>
              <a:t>.</a:t>
            </a:r>
          </a:p>
          <a:p>
            <a:r>
              <a:rPr lang="pl-PL" sz="2300" dirty="0"/>
              <a:t>W tym celu należy skorzystać z obiektu reprezentującego błąd. Składnia:</a:t>
            </a:r>
          </a:p>
          <a:p>
            <a:pPr marL="0" indent="0">
              <a:buNone/>
            </a:pPr>
            <a:r>
              <a:rPr lang="pl-PL" sz="2300" dirty="0"/>
              <a:t>   </a:t>
            </a:r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except</a:t>
            </a:r>
            <a:r>
              <a:rPr lang="pl-PL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typ_wyjątku</a:t>
            </a:r>
            <a:r>
              <a:rPr lang="pl-PL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pl-PL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pl-PL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obiekt_wyjątku</a:t>
            </a:r>
            <a:r>
              <a:rPr lang="pl-PL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&gt;: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63F277-823A-E103-65BD-9DB697B522D8}"/>
              </a:ext>
            </a:extLst>
          </p:cNvPr>
          <p:cNvSpPr txBox="1"/>
          <p:nvPr/>
        </p:nvSpPr>
        <p:spPr>
          <a:xfrm>
            <a:off x="10416480" y="4114920"/>
            <a:ext cx="158417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opis wyjątku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B426D9D1-E6D0-FBDA-C94E-BF95DEE5DEB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855196" y="3682872"/>
            <a:ext cx="3561284" cy="632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B261F73-03E7-6B74-ED5D-BF759CC634EE}"/>
              </a:ext>
            </a:extLst>
          </p:cNvPr>
          <p:cNvSpPr txBox="1"/>
          <p:nvPr/>
        </p:nvSpPr>
        <p:spPr>
          <a:xfrm>
            <a:off x="7608168" y="5373216"/>
            <a:ext cx="3758778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obiekt przechwyconego wyjątku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C5BD80A3-3265-0828-CFB2-5E7FF155EBCA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600056" y="5573271"/>
            <a:ext cx="1008112" cy="376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333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FECD2-7210-7CA3-B0CE-3D149461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Czy w </a:t>
            </a:r>
            <a:r>
              <a:rPr lang="pl-PL" dirty="0" err="1"/>
              <a:t>Pythonie</a:t>
            </a:r>
            <a:r>
              <a:rPr lang="pl-PL" dirty="0"/>
              <a:t> można zgłaszać wyjątki dowolnego typu </a:t>
            </a:r>
            <a:br>
              <a:rPr lang="pl-PL" dirty="0"/>
            </a:br>
            <a:r>
              <a:rPr lang="pl-PL" dirty="0"/>
              <a:t>(dowolnej klasy)?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377676-51AD-9D07-C7D0-3FC1A1AF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E164FC-A6D1-D1C2-9395-FC827C621C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2589" y="1382492"/>
            <a:ext cx="11103024" cy="2952328"/>
          </a:xfrm>
        </p:spPr>
        <p:txBody>
          <a:bodyPr/>
          <a:lstStyle/>
          <a:p>
            <a:r>
              <a:rPr lang="pl-PL" dirty="0"/>
              <a:t>W języku </a:t>
            </a:r>
            <a:r>
              <a:rPr lang="pl-PL" dirty="0" err="1"/>
              <a:t>Python</a:t>
            </a:r>
            <a:r>
              <a:rPr lang="pl-PL" dirty="0"/>
              <a:t> można zgłaszać i obsługiwać wyjątki dowolnej klasy pod warunkiem, że dziedziczy ona po klasie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BaseException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Klasa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dirty="0"/>
              <a:t> jest podklasą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BaseException</a:t>
            </a:r>
            <a:r>
              <a:rPr lang="pl-PL" dirty="0"/>
              <a:t>, więc po niej również można dziedziczyć (jest to zalecane).</a:t>
            </a:r>
          </a:p>
        </p:txBody>
      </p:sp>
    </p:spTree>
    <p:extLst>
      <p:ext uri="{BB962C8B-B14F-4D97-AF65-F5344CB8AC3E}">
        <p14:creationId xmlns:p14="http://schemas.microsoft.com/office/powerpoint/2010/main" val="4220404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DC609-9897-F970-73DA-72A345A7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15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3AA7C0F-21E1-362C-0F66-E4B19FA9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189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4639E6-D558-F33B-85DB-64B48E8BED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Zmodyfikować program z zad. 14 tak, aby obsługiwał wyjątki związane z:</a:t>
            </a:r>
          </a:p>
          <a:p>
            <a:pPr lvl="1"/>
            <a:r>
              <a:rPr lang="pl-PL" dirty="0"/>
              <a:t>niepoprawną nazwą pliku wejściowego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FileNotFoundError</a:t>
            </a:r>
            <a:r>
              <a:rPr lang="pl-PL" dirty="0"/>
              <a:t>),</a:t>
            </a:r>
          </a:p>
          <a:p>
            <a:pPr lvl="1"/>
            <a:r>
              <a:rPr lang="pl-PL" dirty="0"/>
              <a:t>wczytaniem linii tekstu, które nie są liczbami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ValueError</a:t>
            </a:r>
            <a:r>
              <a:rPr lang="pl-PL" dirty="0"/>
              <a:t>).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marL="0" indent="0">
              <a:buNone/>
            </a:pPr>
            <a:r>
              <a:rPr lang="pl-PL" dirty="0"/>
              <a:t>Treść zadania 14 (dla przypomnienia):</a:t>
            </a:r>
          </a:p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Napisać program, który odczyta plik „plik_we.txt” zawierający liczby całkowite. Następnie program powinien zapisywać w pliku „plik_wy.txt”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każdej linijce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znaków plusa, gdzie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jest liczbą odczytaną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odpowiedniej linii pliku "plik_we.txt". Jeśli wczytana liczba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jest ujemna, wtedy zamiast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plusów należy wpisać 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minusów.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9688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C54D6-1331-4175-B7E7-879C8B94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Pierwiastkowanie przy użyciu operatora potęgowania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2E4CB5-348C-4921-967C-006D6D43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75104D-939D-473D-B81B-B0E1E82A7F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13656"/>
          </a:xfrm>
        </p:spPr>
        <p:txBody>
          <a:bodyPr/>
          <a:lstStyle/>
          <a:p>
            <a:r>
              <a:rPr lang="pl-PL" dirty="0"/>
              <a:t>W jaki sposób przy pomocy operatora potęgowania obliczyć pierwiastek kwadratowy z 9?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5AEBD4D0-1235-472B-B4D9-B50B0E1500AA}"/>
              </a:ext>
            </a:extLst>
          </p:cNvPr>
          <p:cNvSpPr txBox="1">
            <a:spLocks/>
          </p:cNvSpPr>
          <p:nvPr/>
        </p:nvSpPr>
        <p:spPr>
          <a:xfrm>
            <a:off x="1343472" y="2209056"/>
            <a:ext cx="9926120" cy="1075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#sposób I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#sposób II (lepszy, bo program nie musi wykonywać dzielenia)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#To nie zadziała poprawnie. Dlaczego?</a:t>
            </a:r>
            <a:endParaRPr lang="pl-PL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786C6A4F-4F12-423C-A664-FF90CBAD2F1E}"/>
              </a:ext>
            </a:extLst>
          </p:cNvPr>
          <p:cNvSpPr txBox="1">
            <a:spLocks/>
          </p:cNvSpPr>
          <p:nvPr/>
        </p:nvSpPr>
        <p:spPr>
          <a:xfrm>
            <a:off x="551384" y="3407402"/>
            <a:ext cx="10972800" cy="9136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jaki sposób przy pomocy operatora potęgowania obliczyć pierwiastek sześcienny (3-go stopnia) z 27?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3A5DBCC-B262-4308-8BA9-7056BF7416BD}"/>
              </a:ext>
            </a:extLst>
          </p:cNvPr>
          <p:cNvSpPr txBox="1"/>
          <p:nvPr/>
        </p:nvSpPr>
        <p:spPr>
          <a:xfrm>
            <a:off x="736896" y="4469977"/>
            <a:ext cx="108455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#Nawiasy zmieniają domyślną kolejność operacji (jak w matematyce).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E9170651-D791-418C-ADA9-9AAB654FD855}"/>
              </a:ext>
            </a:extLst>
          </p:cNvPr>
          <p:cNvSpPr txBox="1">
            <a:spLocks/>
          </p:cNvSpPr>
          <p:nvPr/>
        </p:nvSpPr>
        <p:spPr>
          <a:xfrm>
            <a:off x="551384" y="5085184"/>
            <a:ext cx="10972800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Uwaga: Ułamki dziesiętne w języku </a:t>
            </a:r>
            <a:r>
              <a:rPr lang="pl-PL" dirty="0" err="1"/>
              <a:t>Python</a:t>
            </a:r>
            <a:r>
              <a:rPr lang="pl-PL" dirty="0"/>
              <a:t> zapisujemy z </a:t>
            </a:r>
            <a:r>
              <a:rPr lang="pl-PL" u="sng" dirty="0"/>
              <a:t>kropką</a:t>
            </a:r>
            <a:r>
              <a:rPr lang="pl-PL" dirty="0"/>
              <a:t>, nie </a:t>
            </a:r>
            <a:br>
              <a:rPr lang="pl-PL" dirty="0"/>
            </a:br>
            <a:r>
              <a:rPr lang="pl-PL" dirty="0"/>
              <a:t>z przecinkiem! Np. </a:t>
            </a:r>
            <a:r>
              <a:rPr lang="pl-PL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3.6</a:t>
            </a:r>
            <a:r>
              <a:rPr lang="pl-PL" dirty="0"/>
              <a:t>, a nie </a:t>
            </a:r>
            <a:r>
              <a:rPr lang="pl-PL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3,6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434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3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340664-5BC6-CCD7-AD9E-E853E10D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F8AA29F-8FF2-FC45-14FB-BEDC85D0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518C67-DC91-B4FA-E0D5-1F1494C58A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19200"/>
            <a:ext cx="11449272" cy="49377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 modułów korzystamy wtedy, gdy chcemy uzyskać dostęp do funkcjonalności wykraczającej poza standardowe funkcje dostępne w </a:t>
            </a:r>
            <a:r>
              <a:rPr lang="pl-PL" dirty="0" err="1"/>
              <a:t>Pythonie</a:t>
            </a:r>
            <a:r>
              <a:rPr lang="pl-PL" dirty="0"/>
              <a:t>.</a:t>
            </a:r>
          </a:p>
          <a:p>
            <a:endParaRPr lang="pl-PL" sz="1500" dirty="0"/>
          </a:p>
          <a:p>
            <a:r>
              <a:rPr lang="pl-PL" dirty="0"/>
              <a:t>Moduły są zbiorami:</a:t>
            </a:r>
          </a:p>
          <a:p>
            <a:pPr lvl="1"/>
            <a:r>
              <a:rPr lang="pl-PL" dirty="0"/>
              <a:t>funkcji,</a:t>
            </a:r>
          </a:p>
          <a:p>
            <a:pPr lvl="1"/>
            <a:r>
              <a:rPr lang="pl-PL" dirty="0"/>
              <a:t>klas i obiektów,</a:t>
            </a:r>
          </a:p>
          <a:p>
            <a:pPr lvl="1"/>
            <a:r>
              <a:rPr lang="pl-PL" dirty="0"/>
              <a:t>stałych (specjalnych zmiennych, które mają ustalone z góry wartości).</a:t>
            </a:r>
          </a:p>
          <a:p>
            <a:pPr marL="0" indent="0">
              <a:buNone/>
            </a:pPr>
            <a:endParaRPr lang="pl-PL" sz="1500" dirty="0"/>
          </a:p>
          <a:p>
            <a:r>
              <a:rPr lang="pl-PL" dirty="0"/>
              <a:t>Moduły dołączamy (importujemy) do programu wyrażeniem:</a:t>
            </a:r>
            <a:br>
              <a:rPr lang="pl-PL" dirty="0"/>
            </a:b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&lt;nazwa modułu&gt;</a:t>
            </a:r>
            <a:endParaRPr lang="pl-PL" dirty="0"/>
          </a:p>
          <a:p>
            <a:endParaRPr lang="pl-PL" sz="1500" dirty="0"/>
          </a:p>
          <a:p>
            <a:r>
              <a:rPr lang="pl-PL" dirty="0"/>
              <a:t>Jednym z najbardziej popularnych i podstawowych modułów jest moduł matematyczny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159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63462-8630-F75D-151B-DE638F9C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matematyczny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AC822F6-0D59-9E04-759B-9296B4AA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9E0492-D4F6-1444-803F-62B71B629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336" y="1154115"/>
            <a:ext cx="11737304" cy="4110846"/>
          </a:xfrm>
        </p:spPr>
        <p:txBody>
          <a:bodyPr/>
          <a:lstStyle/>
          <a:p>
            <a:r>
              <a:rPr lang="pl-PL" dirty="0"/>
              <a:t>Moduł ten zawiera:</a:t>
            </a:r>
          </a:p>
          <a:p>
            <a:pPr lvl="1"/>
            <a:r>
              <a:rPr lang="pl-PL" dirty="0"/>
              <a:t>funkcje z zakresu trygonometrii, geometrii, kombinatoryki i ogólne funkcje matematyczne, takie jak: logarytm (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math.log</a:t>
            </a:r>
            <a:r>
              <a:rPr lang="pl-PL" dirty="0"/>
              <a:t>), największy wspólny dzielnik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math.gcd</a:t>
            </a:r>
            <a:r>
              <a:rPr lang="pl-PL" dirty="0"/>
              <a:t>), wartość bezwzględna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math.fabs</a:t>
            </a:r>
            <a:r>
              <a:rPr lang="pl-PL" dirty="0"/>
              <a:t>) itp.;</a:t>
            </a:r>
          </a:p>
          <a:p>
            <a:pPr lvl="1"/>
            <a:r>
              <a:rPr lang="pl-PL" dirty="0"/>
              <a:t>stałe matematyczne, takie jak: </a:t>
            </a:r>
            <a:r>
              <a:rPr lang="el-GR" dirty="0"/>
              <a:t>π</a:t>
            </a:r>
            <a:r>
              <a:rPr lang="pl-PL" dirty="0"/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pl-PL" dirty="0"/>
              <a:t>, e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pl-PL" dirty="0"/>
              <a:t>, nieskończoność (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math.inf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pl-PL" dirty="0">
                <a:ea typeface="Cambria" panose="02040503050406030204" pitchFamily="18" charset="0"/>
              </a:rPr>
              <a:t>.</a:t>
            </a:r>
          </a:p>
          <a:p>
            <a:r>
              <a:rPr lang="pl-PL" dirty="0">
                <a:ea typeface="Cambria" panose="02040503050406030204" pitchFamily="18" charset="0"/>
              </a:rPr>
              <a:t>Poniższy kod korzysta z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math.cos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stałej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aby obliczyć kosinus z liczby pi.</a:t>
            </a:r>
          </a:p>
          <a:p>
            <a:pPr marL="274320" lvl="1" indent="0">
              <a:buNone/>
            </a:pP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03BF02-E28C-4CE7-70C9-3948D4A33407}"/>
              </a:ext>
            </a:extLst>
          </p:cNvPr>
          <p:cNvSpPr txBox="1"/>
          <p:nvPr/>
        </p:nvSpPr>
        <p:spPr>
          <a:xfrm>
            <a:off x="3606537" y="4291656"/>
            <a:ext cx="4762901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kosinus </a:t>
            </a:r>
            <a:r>
              <a:rPr lang="fi-FI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i-FI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math</a:t>
            </a:r>
            <a:r>
              <a:rPr lang="fi-FI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i-FI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cos</a:t>
            </a:r>
            <a:r>
              <a:rPr lang="fi-FI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i-FI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fi-FI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i-FI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fi-FI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i-FI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kosinus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69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3DE44-F35B-BEC7-AB81-9F3C1842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matematyczny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2806911-12CF-7552-EE29-A891E9A1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53F57B-9B80-9EAD-608F-D50128EA31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87000" cy="2641848"/>
          </a:xfrm>
        </p:spPr>
        <p:txBody>
          <a:bodyPr>
            <a:normAutofit/>
          </a:bodyPr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math.comb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k,n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)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oblicza liczbę </a:t>
            </a:r>
            <a:r>
              <a:rPr lang="pl-PL" i="1" dirty="0">
                <a:ea typeface="Cambria" panose="02040503050406030204" pitchFamily="18" charset="0"/>
                <a:cs typeface="Courier New" panose="02070309020205020404" pitchFamily="49" charset="0"/>
              </a:rPr>
              <a:t>n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-elementowych kombinacji bez powtórzeń ze zbioru </a:t>
            </a:r>
            <a:r>
              <a:rPr lang="pl-PL" i="1" dirty="0">
                <a:ea typeface="Cambria" panose="02040503050406030204" pitchFamily="18" charset="0"/>
                <a:cs typeface="Courier New" panose="02070309020205020404" pitchFamily="49" charset="0"/>
              </a:rPr>
              <a:t>k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-elementowego.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Poniższy kod korzysta z funkcji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math.comb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do obliczenia prawdopodobieństwa trafienia „szóstki” w „Dużym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Lotku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”.</a:t>
            </a:r>
            <a:endParaRPr lang="pl-PL" dirty="0">
              <a:ea typeface="Cambria" panose="02040503050406030204" pitchFamily="18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EAA229-CB78-F207-8EDC-98026A426F44}"/>
              </a:ext>
            </a:extLst>
          </p:cNvPr>
          <p:cNvSpPr txBox="1"/>
          <p:nvPr/>
        </p:nvSpPr>
        <p:spPr>
          <a:xfrm>
            <a:off x="947428" y="3673070"/>
            <a:ext cx="1029714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kombinacje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comb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szansa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na trafienie szóstki, to 1 do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{kombinacje}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8D058F4-508F-F7A7-13B2-BCBE1EE63356}"/>
              </a:ext>
            </a:extLst>
          </p:cNvPr>
          <p:cNvSpPr txBox="1"/>
          <p:nvPr/>
        </p:nvSpPr>
        <p:spPr>
          <a:xfrm>
            <a:off x="896651" y="5334220"/>
            <a:ext cx="10312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26D31415-B3D2-C7EC-1C17-28186F642F59}"/>
              </a:ext>
            </a:extLst>
          </p:cNvPr>
          <p:cNvSpPr txBox="1">
            <a:spLocks/>
          </p:cNvSpPr>
          <p:nvPr/>
        </p:nvSpPr>
        <p:spPr>
          <a:xfrm>
            <a:off x="609600" y="5324129"/>
            <a:ext cx="10887000" cy="5628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Uwaga: Funkcja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math.comb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jest dostępna w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Pythonie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od wersji 3.8.</a:t>
            </a:r>
            <a:endParaRPr lang="pl-PL" dirty="0">
              <a:ea typeface="Cambria" panose="02040503050406030204" pitchFamily="18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7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63462-8630-F75D-151B-DE638F9C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Drugi sposób importowania modułów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AC822F6-0D59-9E04-759B-9296B4AA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9E0492-D4F6-1444-803F-62B71B629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737304" cy="4937760"/>
          </a:xfrm>
        </p:spPr>
        <p:txBody>
          <a:bodyPr/>
          <a:lstStyle/>
          <a:p>
            <a:endParaRPr lang="pl-PL" dirty="0">
              <a:ea typeface="Cambria" panose="02040503050406030204" pitchFamily="18" charset="0"/>
            </a:endParaRPr>
          </a:p>
          <a:p>
            <a:r>
              <a:rPr lang="pl-PL" dirty="0">
                <a:ea typeface="Cambria" panose="02040503050406030204" pitchFamily="18" charset="0"/>
              </a:rPr>
              <a:t>Modułowi można nadać własną skrótową nazwę za pomocą konstrukcji: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import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&lt;nazwa modułu&gt;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&lt;skrót&gt;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95980-3245-B807-B17F-A8EBEAD13085}"/>
              </a:ext>
            </a:extLst>
          </p:cNvPr>
          <p:cNvSpPr txBox="1"/>
          <p:nvPr/>
        </p:nvSpPr>
        <p:spPr>
          <a:xfrm>
            <a:off x="1919536" y="4941168"/>
            <a:ext cx="32718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Zamiast nazwy modułu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można teraz podawać jego skrótowa nazwę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310DAB7-D076-532B-4401-E5E5DD01DBD0}"/>
              </a:ext>
            </a:extLst>
          </p:cNvPr>
          <p:cNvSpPr txBox="1"/>
          <p:nvPr/>
        </p:nvSpPr>
        <p:spPr>
          <a:xfrm>
            <a:off x="911424" y="3119695"/>
            <a:ext cx="1029714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kombinacje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comb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szansa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na trafienie szóstki, to 1 do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{kombinacje}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0F538818-488A-DFD9-2DF3-C4FA724931F1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359696" y="4149080"/>
            <a:ext cx="195787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36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63462-8630-F75D-151B-DE638F9C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Trzeci sposób importowania modułów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AC822F6-0D59-9E04-759B-9296B4AA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9E0492-D4F6-1444-803F-62B71B629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737304" cy="4937760"/>
          </a:xfrm>
        </p:spPr>
        <p:txBody>
          <a:bodyPr/>
          <a:lstStyle/>
          <a:p>
            <a:r>
              <a:rPr lang="pl-PL" dirty="0"/>
              <a:t>Jeśli chcemy korzystać ze składników modułu bez podawania jego nazwy </a:t>
            </a:r>
            <a:br>
              <a:rPr lang="pl-PL" dirty="0"/>
            </a:br>
            <a:r>
              <a:rPr lang="pl-PL" dirty="0"/>
              <a:t>i kropki z lewej strony nazwy składnika, to możemy użyć konstrukcji: </a:t>
            </a:r>
            <a:br>
              <a:rPr lang="pl-PL" dirty="0"/>
            </a:b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&lt;nazwa modułu&gt;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&lt;nazwy składników&gt;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/>
              <a:t>W ten sposób importujemy tylko konkretne składniki (oddzielone przecinkami), a nie cały moduł.</a:t>
            </a:r>
          </a:p>
        </p:txBody>
      </p:sp>
    </p:spTree>
    <p:extLst>
      <p:ext uri="{BB962C8B-B14F-4D97-AF65-F5344CB8AC3E}">
        <p14:creationId xmlns:p14="http://schemas.microsoft.com/office/powerpoint/2010/main" val="2484641651"/>
      </p:ext>
    </p:extLst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63462-8630-F75D-151B-DE638F9C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Trzeci sposób importowania modułów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AC822F6-0D59-9E04-759B-9296B4AA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9E0492-D4F6-1444-803F-62B71B629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737304" cy="4937760"/>
          </a:xfrm>
        </p:spPr>
        <p:txBody>
          <a:bodyPr/>
          <a:lstStyle/>
          <a:p>
            <a:r>
              <a:rPr lang="pl-PL" dirty="0">
                <a:ea typeface="Cambria" panose="02040503050406030204" pitchFamily="18" charset="0"/>
              </a:rPr>
              <a:t>Poniższy program importuje dwie funkcje z modułu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</a:t>
            </a:r>
            <a:r>
              <a:rPr lang="pl-PL" dirty="0"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tan</a:t>
            </a:r>
            <a:r>
              <a:rPr lang="pl-PL" dirty="0">
                <a:ea typeface="Cambria" panose="02040503050406030204" pitchFamily="18" charset="0"/>
              </a:rPr>
              <a:t> – funkcja obliczająca tangens wartości podanej w radianach</a:t>
            </a:r>
          </a:p>
          <a:p>
            <a:pPr lvl="1"/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radians</a:t>
            </a:r>
            <a:r>
              <a:rPr lang="pl-PL" dirty="0">
                <a:ea typeface="Cambria" panose="02040503050406030204" pitchFamily="18" charset="0"/>
              </a:rPr>
              <a:t> – zamiana stopni na radiany</a:t>
            </a:r>
          </a:p>
          <a:p>
            <a:r>
              <a:rPr lang="pl-PL" dirty="0">
                <a:ea typeface="Cambria" panose="02040503050406030204" pitchFamily="18" charset="0"/>
              </a:rPr>
              <a:t>Dzięki temu możemy obliczyć tangens z wartości kąta podanego w stopniach. Program automatycznie (funkcją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radians</a:t>
            </a:r>
            <a:r>
              <a:rPr lang="pl-PL" dirty="0">
                <a:ea typeface="Cambria" panose="02040503050406030204" pitchFamily="18" charset="0"/>
              </a:rPr>
              <a:t>) zamieni tą wartość na radiany.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17E7562-BBD2-C9A7-89C1-A7D8AC87336C}"/>
              </a:ext>
            </a:extLst>
          </p:cNvPr>
          <p:cNvSpPr txBox="1"/>
          <p:nvPr/>
        </p:nvSpPr>
        <p:spPr>
          <a:xfrm>
            <a:off x="3767411" y="3789040"/>
            <a:ext cx="8163623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radians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tan</a:t>
            </a: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Określ kąt (w stopniach):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tangens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tan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tangens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95980-3245-B807-B17F-A8EBEAD13085}"/>
              </a:ext>
            </a:extLst>
          </p:cNvPr>
          <p:cNvSpPr txBox="1"/>
          <p:nvPr/>
        </p:nvSpPr>
        <p:spPr>
          <a:xfrm>
            <a:off x="186571" y="4220168"/>
            <a:ext cx="325472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Nie musimy podawać nazwy modułu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, ponieważ zaimportowaliśmy dwie konkretne funkcje zamiast całego modułu.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0F538818-488A-DFD9-2DF3-C4FA724931F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441293" y="5010470"/>
            <a:ext cx="1929854" cy="25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FC15615E-23AF-CC41-D824-4332C00C4D11}"/>
              </a:ext>
            </a:extLst>
          </p:cNvPr>
          <p:cNvCxnSpPr>
            <a:cxnSpLocks/>
          </p:cNvCxnSpPr>
          <p:nvPr/>
        </p:nvCxnSpPr>
        <p:spPr>
          <a:xfrm>
            <a:off x="3458464" y="5035776"/>
            <a:ext cx="1917456" cy="108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42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63462-8630-F75D-151B-DE638F9C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Czwarty sposób importowania modułów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AC822F6-0D59-9E04-759B-9296B4AA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9E0492-D4F6-1444-803F-62B71B6295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737304" cy="4937760"/>
          </a:xfrm>
        </p:spPr>
        <p:txBody>
          <a:bodyPr/>
          <a:lstStyle/>
          <a:p>
            <a:r>
              <a:rPr lang="pl-PL" dirty="0">
                <a:ea typeface="Cambria" panose="02040503050406030204" pitchFamily="18" charset="0"/>
              </a:rPr>
              <a:t>Używając składni: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&lt;nazwa modułu&gt;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dirty="0">
                <a:ea typeface="Cambria" panose="02040503050406030204" pitchFamily="18" charset="0"/>
              </a:rPr>
              <a:t>   po słowie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import</a:t>
            </a:r>
            <a:r>
              <a:rPr lang="pl-PL" dirty="0">
                <a:ea typeface="Cambria" panose="02040503050406030204" pitchFamily="18" charset="0"/>
              </a:rPr>
              <a:t> zamiast nazw składników można wpisać symbol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  Spowoduje to zaimportowanie wszystkich składników modułu, jednak nie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  będziemy musieli podawać jego nazwy przed użyciem składników.</a:t>
            </a:r>
            <a:endParaRPr lang="pl-PL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17E7562-BBD2-C9A7-89C1-A7D8AC87336C}"/>
              </a:ext>
            </a:extLst>
          </p:cNvPr>
          <p:cNvSpPr txBox="1"/>
          <p:nvPr/>
        </p:nvSpPr>
        <p:spPr>
          <a:xfrm>
            <a:off x="3767411" y="3789040"/>
            <a:ext cx="8163623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Określ kąt (w stopniach):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stopnie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tangens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tan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radiany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tangens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95980-3245-B807-B17F-A8EBEAD13085}"/>
              </a:ext>
            </a:extLst>
          </p:cNvPr>
          <p:cNvSpPr txBox="1"/>
          <p:nvPr/>
        </p:nvSpPr>
        <p:spPr>
          <a:xfrm>
            <a:off x="201356" y="4502638"/>
            <a:ext cx="325472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 tym wypadku również nie musimy podawać nazwy modułu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math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0F538818-488A-DFD9-2DF3-C4FA724931F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56078" y="5010470"/>
            <a:ext cx="19150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FC15615E-23AF-CC41-D824-4332C00C4D11}"/>
              </a:ext>
            </a:extLst>
          </p:cNvPr>
          <p:cNvCxnSpPr>
            <a:cxnSpLocks/>
          </p:cNvCxnSpPr>
          <p:nvPr/>
        </p:nvCxnSpPr>
        <p:spPr>
          <a:xfrm>
            <a:off x="3458464" y="5035776"/>
            <a:ext cx="1917456" cy="108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30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2C990-D471-8219-3F5C-B7169475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Kiedy importować cały moduł, a kiedy jego konkretne składniki?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C84CC89-C81F-6DB4-71F8-0941E904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FF1544-D7FB-83D9-4370-75733AFC88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213350"/>
          </a:xfrm>
        </p:spPr>
        <p:txBody>
          <a:bodyPr>
            <a:normAutofit/>
          </a:bodyPr>
          <a:lstStyle/>
          <a:p>
            <a:r>
              <a:rPr lang="pl-PL" dirty="0"/>
              <a:t>Najwygodniej jest używać sposobów importujących cały moduł, bez podawania konkretnych składników.</a:t>
            </a:r>
          </a:p>
          <a:p>
            <a:r>
              <a:rPr lang="pl-PL" dirty="0"/>
              <a:t>Jest to jednak zalecane jedynie w przypadku niewielkich programów, </a:t>
            </a:r>
            <a:br>
              <a:rPr lang="pl-PL" dirty="0"/>
            </a:br>
            <a:r>
              <a:rPr lang="pl-PL" dirty="0"/>
              <a:t>w których używamy jeden lub niewiele modułów.</a:t>
            </a:r>
          </a:p>
          <a:p>
            <a:r>
              <a:rPr lang="pl-PL" dirty="0"/>
              <a:t>Jeśli piszemy duży, rozbudowany program, w którym używamy wiele modułów, najlepiej importować tylko te składniki, których używamy (szczególnie wtedy, gdy korzystamy z niewielu składników danego modułu).</a:t>
            </a:r>
          </a:p>
          <a:p>
            <a:r>
              <a:rPr lang="pl-PL" dirty="0"/>
              <a:t>Pozwoli to uniknąć konfliktu nazw (funkcji, klas, obiektów) występujących w różnych modułach. </a:t>
            </a:r>
          </a:p>
          <a:p>
            <a:r>
              <a:rPr lang="pl-PL" dirty="0"/>
              <a:t>Jeśli mielibyśmy taki konflikt, to składniki z drugiego zaimportowanego modułu „przykryją” składniki o tej samej nazwie z pierwszego modułu.</a:t>
            </a:r>
          </a:p>
        </p:txBody>
      </p:sp>
    </p:spTree>
    <p:extLst>
      <p:ext uri="{BB962C8B-B14F-4D97-AF65-F5344CB8AC3E}">
        <p14:creationId xmlns:p14="http://schemas.microsoft.com/office/powerpoint/2010/main" val="57694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6DCCA-6675-49B8-3AB9-C4159696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generowania liczb pseudolosowych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8372AFE-F67E-95D9-6213-C3002A7D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F9BF49-1301-F15A-BD66-6DD93FED6B66}"/>
              </a:ext>
            </a:extLst>
          </p:cNvPr>
          <p:cNvSpPr txBox="1"/>
          <p:nvPr/>
        </p:nvSpPr>
        <p:spPr>
          <a:xfrm>
            <a:off x="171770" y="3212976"/>
            <a:ext cx="11856640" cy="3062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#losowanie liczby całkowitej z przedziału [10,20]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uniform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#losowanie liczby zmiennoprzecinkowej z przedziału [0,2]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karty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król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dama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walet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shuffle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karty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#losowa zmiana kolejności elementów listy (tasowanie kart)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karty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CB44AFC5-B66D-FB5D-114E-DD6954A989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737304" cy="199377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Liczba pseudolosowa – liczba pozornie losowa, która została wygenerowana na podstawie jakiejś informacji.</a:t>
            </a:r>
          </a:p>
          <a:p>
            <a:r>
              <a:rPr lang="pl-PL" dirty="0"/>
              <a:t>Najczęściej do generowania liczb pseudolosowych za pomocą komputera wykorzystuje się informacje pobrane z zegara systemowego (bity odpowiadające: dacie, godzinie, sekundzie, milisekundzie, mikrosekundzie).</a:t>
            </a:r>
          </a:p>
        </p:txBody>
      </p:sp>
    </p:spTree>
    <p:extLst>
      <p:ext uri="{BB962C8B-B14F-4D97-AF65-F5344CB8AC3E}">
        <p14:creationId xmlns:p14="http://schemas.microsoft.com/office/powerpoint/2010/main" val="113834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85D8A-7922-7452-D991-D6CD2546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dirty="0"/>
              <a:t> 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dirty="0"/>
              <a:t> – inne funkcje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5CCBEB7-7EAF-3FB8-651D-FAC7B17C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199</a:t>
            </a:fld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E98BD46C-F622-E538-AFC2-756F0BB88B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05675"/>
            <a:ext cx="10972800" cy="4937125"/>
          </a:xfrm>
        </p:spPr>
        <p:txBody>
          <a:bodyPr>
            <a:normAutofit/>
          </a:bodyPr>
          <a:lstStyle/>
          <a:p>
            <a:r>
              <a:rPr lang="pl-PL" dirty="0"/>
              <a:t>Listę wszystkich funkcji (wraz z opisami i przykładami użycia) dostępnych w modułach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dirty="0"/>
              <a:t> 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dirty="0"/>
              <a:t> można znaleźć na stronach: </a:t>
            </a:r>
          </a:p>
          <a:p>
            <a:pPr lvl="1"/>
            <a:r>
              <a:rPr lang="pl-PL" i="1" dirty="0">
                <a:hlinkClick r:id="rId2"/>
              </a:rPr>
              <a:t>https://www.w3schools.com/python/module_math.asp</a:t>
            </a:r>
            <a:endParaRPr lang="pl-PL" i="1" dirty="0"/>
          </a:p>
          <a:p>
            <a:pPr lvl="1"/>
            <a:r>
              <a:rPr lang="pl-PL" i="1" dirty="0">
                <a:hlinkClick r:id="rId3"/>
              </a:rPr>
              <a:t>https://www.w3schools.com/python/module_random.asp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0548012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9AD53-C186-454D-BC4E-0338EFC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1DD155-EC6E-4D72-B27E-D2BC2789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DBBCFC-8F50-4AAD-BCBB-48109FA2DF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3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Do przygotowania tego wykładu zostały wykorzystane głównie poniższe źródła: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Dokumentacja języka </a:t>
            </a:r>
            <a:r>
              <a:rPr lang="pl-PL" dirty="0" err="1"/>
              <a:t>Python</a:t>
            </a:r>
            <a:r>
              <a:rPr lang="pl-PL" dirty="0"/>
              <a:t> – </a:t>
            </a:r>
            <a:r>
              <a:rPr lang="pl-PL" i="1" dirty="0">
                <a:hlinkClick r:id="rId3"/>
              </a:rPr>
              <a:t>https://docs.python.org/pl/3/tutorial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Kurs W3Schools – </a:t>
            </a:r>
            <a:r>
              <a:rPr lang="pl-PL" i="1" dirty="0">
                <a:hlinkClick r:id="rId4"/>
              </a:rPr>
              <a:t>https://www.w3schools.com/python</a:t>
            </a:r>
            <a:endParaRPr lang="pl-PL" i="1" dirty="0"/>
          </a:p>
          <a:p>
            <a:pPr marL="514350" indent="-514350">
              <a:buFont typeface="+mj-lt"/>
              <a:buAutoNum type="arabicPeriod"/>
            </a:pPr>
            <a:endParaRPr lang="pl-PL" i="1" dirty="0"/>
          </a:p>
          <a:p>
            <a:pPr marL="0" indent="0">
              <a:buNone/>
            </a:pPr>
            <a:r>
              <a:rPr lang="pl-PL" dirty="0"/>
              <a:t>Pomocne okazały się również trzy pozycje literaturowe: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Rob Miles, „</a:t>
            </a:r>
            <a:r>
              <a:rPr lang="pl-PL" dirty="0" err="1"/>
              <a:t>Python</a:t>
            </a:r>
            <a:r>
              <a:rPr lang="pl-PL" dirty="0"/>
              <a:t> – Zacznij Programować”, Helion, 2019;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Zofia Matusiewicz, „Zacznij od </a:t>
            </a:r>
            <a:r>
              <a:rPr lang="pl-PL" dirty="0" err="1"/>
              <a:t>Pythona</a:t>
            </a:r>
            <a:r>
              <a:rPr lang="pl-PL" dirty="0"/>
              <a:t> – Pierwsze Kroki w Programowaniu”, Helion, 2020;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Urszula </a:t>
            </a:r>
            <a:r>
              <a:rPr lang="pl-PL" dirty="0" err="1"/>
              <a:t>Wiejak</a:t>
            </a:r>
            <a:r>
              <a:rPr lang="pl-PL" dirty="0"/>
              <a:t>, Adrian Wojciechowski, „</a:t>
            </a:r>
            <a:r>
              <a:rPr lang="pl-PL" dirty="0" err="1"/>
              <a:t>Python</a:t>
            </a:r>
            <a:r>
              <a:rPr lang="pl-PL" dirty="0"/>
              <a:t> w Zadaniach – Programowanie Dla Młodzieży”, Helion, 2020.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Książki te są polecane przez prowadzącego jako materiały do nauki języka </a:t>
            </a:r>
            <a:r>
              <a:rPr lang="pl-PL" dirty="0" err="1"/>
              <a:t>Python</a:t>
            </a:r>
            <a:r>
              <a:rPr lang="pl-PL" dirty="0"/>
              <a:t>, </a:t>
            </a:r>
            <a:r>
              <a:rPr lang="pl-PL" u="sng" dirty="0"/>
              <a:t>szczególnie pozycja nr. 1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658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96C49-E5D9-4CF0-A861-B4520748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operatory arytmetyczne działają z tekstami?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D8049D6-D50F-44C4-8F4F-780787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7DD692-3878-4227-9F51-D19B58C5B8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625624"/>
          </a:xfrm>
        </p:spPr>
        <p:txBody>
          <a:bodyPr/>
          <a:lstStyle/>
          <a:p>
            <a:r>
              <a:rPr lang="pl-PL" dirty="0"/>
              <a:t>Co wyświetli program?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215F016-6A90-4608-A3EA-BCBC564C1955}"/>
              </a:ext>
            </a:extLst>
          </p:cNvPr>
          <p:cNvSpPr txBox="1"/>
          <p:nvPr/>
        </p:nvSpPr>
        <p:spPr>
          <a:xfrm>
            <a:off x="3048000" y="1785020"/>
            <a:ext cx="6096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Ala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kota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Ala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kota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(^_^)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33EBA58F-1750-4BBA-9D6F-CBED6B38CB98}"/>
              </a:ext>
            </a:extLst>
          </p:cNvPr>
          <p:cNvSpPr txBox="1">
            <a:spLocks/>
          </p:cNvSpPr>
          <p:nvPr/>
        </p:nvSpPr>
        <p:spPr>
          <a:xfrm>
            <a:off x="417240" y="3598131"/>
            <a:ext cx="10972800" cy="89559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Te instrukcje są błędne. Nie wykonają się. Przeczytać opisy błędów </a:t>
            </a:r>
            <a:br>
              <a:rPr lang="pl-PL" dirty="0"/>
            </a:br>
            <a:r>
              <a:rPr lang="pl-PL" dirty="0"/>
              <a:t>i zinterpretować je.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D81AFA7-AE84-42BF-94F7-6C4213FB81DA}"/>
              </a:ext>
            </a:extLst>
          </p:cNvPr>
          <p:cNvSpPr txBox="1"/>
          <p:nvPr/>
        </p:nvSpPr>
        <p:spPr>
          <a:xfrm>
            <a:off x="3048000" y="4493729"/>
            <a:ext cx="60960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3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6E5802-34A1-DD23-513E-4DF1E074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pickle</a:t>
            </a:r>
            <a:r>
              <a:rPr lang="pl-PL" dirty="0"/>
              <a:t> do </a:t>
            </a:r>
            <a:r>
              <a:rPr lang="pl-PL" dirty="0" err="1"/>
              <a:t>serializacji</a:t>
            </a:r>
            <a:r>
              <a:rPr lang="pl-PL" dirty="0"/>
              <a:t> obiektów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CD3F0A7-FB9F-730E-5C31-FDEF323D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ACF831-BAE7-8A2B-29C8-2E3C07B8C6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8484" y="1240619"/>
            <a:ext cx="11175032" cy="5018112"/>
          </a:xfrm>
        </p:spPr>
        <p:txBody>
          <a:bodyPr>
            <a:normAutofit/>
          </a:bodyPr>
          <a:lstStyle/>
          <a:p>
            <a:r>
              <a:rPr lang="pl-PL" dirty="0"/>
              <a:t>Jeśli chcemy w prosty sposób zapisać dane dowolnego obiektu do pliku, możemy skorzystać z modułu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pickle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/>
              <a:t>Taki zapis obiektów (w tym zmiennych, kolekcji itp.) nazywamy </a:t>
            </a:r>
            <a:r>
              <a:rPr lang="pl-PL" dirty="0" err="1"/>
              <a:t>serializacją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Do zapisu obiektów służy 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dump</a:t>
            </a:r>
            <a:r>
              <a:rPr lang="pl-PL" dirty="0"/>
              <a:t>. Zapisane w ten sposób dane możemy odczytać funkcją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536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C6DF3-9B8B-D7F7-F4F6-C37D2A8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pickle</a:t>
            </a:r>
            <a:r>
              <a:rPr lang="pl-PL" dirty="0"/>
              <a:t> do </a:t>
            </a:r>
            <a:r>
              <a:rPr lang="pl-PL" dirty="0" err="1"/>
              <a:t>serializacji</a:t>
            </a:r>
            <a:r>
              <a:rPr lang="pl-PL" dirty="0"/>
              <a:t> obiektów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8CA9D6-0625-8F59-4A56-2A00531B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201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DD471C-9874-B3F9-DB5D-94F98F634DE0}"/>
              </a:ext>
            </a:extLst>
          </p:cNvPr>
          <p:cNvSpPr txBox="1"/>
          <p:nvPr/>
        </p:nvSpPr>
        <p:spPr>
          <a:xfrm>
            <a:off x="148650" y="1708665"/>
            <a:ext cx="11894699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pickle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ulubione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owoce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:[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malina</a:t>
            </a:r>
            <a:r>
              <a:rPr lang="pl-PL" sz="20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borówka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warzywa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:[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kukurydza</a:t>
            </a:r>
            <a:r>
              <a:rPr lang="pl-PL" sz="20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papryka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]}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with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open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ulubione.dat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wb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plik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pickle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dump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ulubione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plik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C86F780-A24E-5374-736B-8CBFC7D4AB0A}"/>
              </a:ext>
            </a:extLst>
          </p:cNvPr>
          <p:cNvSpPr txBox="1"/>
          <p:nvPr/>
        </p:nvSpPr>
        <p:spPr>
          <a:xfrm>
            <a:off x="195479" y="4238793"/>
            <a:ext cx="6525970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pickle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with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open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ulubione.dat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rb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plik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en-US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ulubione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pickle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load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plik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ulubione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5C598B2-E2B5-E3D5-DEF1-A3CA45EB887A}"/>
              </a:ext>
            </a:extLst>
          </p:cNvPr>
          <p:cNvSpPr txBox="1"/>
          <p:nvPr/>
        </p:nvSpPr>
        <p:spPr>
          <a:xfrm>
            <a:off x="129271" y="1285526"/>
            <a:ext cx="184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Zapis do pliku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7248C8-C393-3564-B30E-5DE24D453F62}"/>
              </a:ext>
            </a:extLst>
          </p:cNvPr>
          <p:cNvSpPr txBox="1"/>
          <p:nvPr/>
        </p:nvSpPr>
        <p:spPr>
          <a:xfrm>
            <a:off x="100306" y="3813212"/>
            <a:ext cx="1838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Odczyt z pliku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9B880F-0170-0DB1-4AC8-4A8E0EEAF9AD}"/>
              </a:ext>
            </a:extLst>
          </p:cNvPr>
          <p:cNvSpPr txBox="1"/>
          <p:nvPr/>
        </p:nvSpPr>
        <p:spPr>
          <a:xfrm>
            <a:off x="8103082" y="3717032"/>
            <a:ext cx="339351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Korzystając z modułu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pickle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należy otwierać pliki z opcją zapisu/odczytu binarnego (litera b). Domyślnie ustawiany jest tryb tekstowy.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E0C9E5C-356B-0761-D7F3-A48C049A3EBD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511824" y="3212976"/>
            <a:ext cx="3591258" cy="147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AF2CAE67-8E8D-A3D6-C078-F22892A0A75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11824" y="4686528"/>
            <a:ext cx="3591258" cy="254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9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C6DF3-9B8B-D7F7-F4F6-C37D2A8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endParaRPr lang="pl-PL" dirty="0"/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DE982E76-DFCB-BF76-692F-CA99EE8BBB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46104"/>
          </a:xfrm>
        </p:spPr>
        <p:txBody>
          <a:bodyPr>
            <a:norm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/>
              <a:t>, jest to moduł matematyczny bardziej zaawansowany niż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dirty="0"/>
              <a:t>, który służy przede wszystkim do operacji macierzowych.</a:t>
            </a:r>
          </a:p>
          <a:p>
            <a:endParaRPr lang="pl-PL" dirty="0"/>
          </a:p>
          <a:p>
            <a:r>
              <a:rPr lang="pl-PL" dirty="0"/>
              <a:t>Jego główną zaletą jest znacznie większa szybkość wykonywania operacji macierzowych niż w przypadku standardowych list.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/>
              <a:t>Powinniśmy rozważyć korzystanie z macierzy modułu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zamiast list wtedy, gdy przetwarzamy duże ilości danych lub gdy chcemy wykonać matematyczne operacje macierzowe.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4E98594-439A-626C-677F-AE7FD10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202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9510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C6DF3-9B8B-D7F7-F4F6-C37D2A8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/>
              <a:t> – podstawowa funkcjonalność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D0A4695-47A6-588A-6883-191E3A5D1D5C}"/>
              </a:ext>
            </a:extLst>
          </p:cNvPr>
          <p:cNvSpPr txBox="1"/>
          <p:nvPr/>
        </p:nvSpPr>
        <p:spPr>
          <a:xfrm>
            <a:off x="328464" y="1510600"/>
            <a:ext cx="11535072" cy="4570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numpy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macierz_1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]])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#tworzenie macierzy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macierz_2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iloczynMacierzy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macierz_1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@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macierz_2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#operator @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służy do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mnożeni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macierzy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macierzTransponowana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transpose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#tranzpozycja macierzy 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s-E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macierz_1:\n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macierz_1</a:t>
            </a:r>
            <a:r>
              <a:rPr lang="es-E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s-E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macierz_2:\n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macierz_2</a:t>
            </a:r>
            <a:r>
              <a:rPr lang="es-E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iloczynMacierzy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:\n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iloczynMacierzy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macierz_1Transponowana:\n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macierzTransponowana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19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#wypisanie elementu z wiersza 1 i kolumny 2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][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#standardowy sposób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macierz_1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#wygodniejszy sposób, typowy dla </a:t>
            </a:r>
            <a:r>
              <a:rPr lang="pl-PL" sz="19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numpy</a:t>
            </a:r>
            <a:endParaRPr lang="pl-PL" sz="19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4425B9C-EF12-63BC-3E67-514E5877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203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2354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C6DF3-9B8B-D7F7-F4F6-C37D2A8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/>
              <a:t> – wstawianie nowego elementu na koniec macierzy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4425B9C-EF12-63BC-3E67-514E5877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204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E1D053-ABDF-87F4-D3B1-BEFE86231338}"/>
              </a:ext>
            </a:extLst>
          </p:cNvPr>
          <p:cNvSpPr txBox="1"/>
          <p:nvPr/>
        </p:nvSpPr>
        <p:spPr>
          <a:xfrm>
            <a:off x="398226" y="1484784"/>
            <a:ext cx="6433242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pl-PL" sz="2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pl-PL" sz="2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695A97B-0068-F6BB-7D8A-662620728E28}"/>
              </a:ext>
            </a:extLst>
          </p:cNvPr>
          <p:cNvSpPr txBox="1"/>
          <p:nvPr/>
        </p:nvSpPr>
        <p:spPr>
          <a:xfrm>
            <a:off x="7176120" y="3861048"/>
            <a:ext cx="4617654" cy="21236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Funkcja 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append</a:t>
            </a: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 działa podobnie jak metoda </a:t>
            </a:r>
            <a:r>
              <a:rPr lang="pl-PL" sz="22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append</a:t>
            </a: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 dla list. Należy jednak pamiętać, że pracuje ona na kopii podanej macierzy, a więc jej wynik trzeba na końcu do tej macierzy przypisać 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A9544C4-4CAF-8422-9318-386C90ABE69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791744" y="3140968"/>
            <a:ext cx="3384376" cy="1781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5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C6DF3-9B8B-D7F7-F4F6-C37D2A8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/>
              <a:t> – wybieranie pojedynczych wierszy/kolumn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4425B9C-EF12-63BC-3E67-514E5877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205</a:t>
            </a:fld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4DD5D5D-E031-C60F-29C3-631A413FB423}"/>
              </a:ext>
            </a:extLst>
          </p:cNvPr>
          <p:cNvSpPr txBox="1"/>
          <p:nvPr/>
        </p:nvSpPr>
        <p:spPr>
          <a:xfrm>
            <a:off x="441412" y="1779905"/>
            <a:ext cx="11309176" cy="3939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5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pl-PL" sz="25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([[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#tworzenie macierzy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macierz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,:]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#wypisanie całego pierwszego wiersza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macierz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#wypisanie całej pierwszej kolumny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#wyzerowanie pierwszej kolumny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53078"/>
      </p:ext>
    </p:extLst>
  </p:cSld>
  <p:clrMapOvr>
    <a:masterClrMapping/>
  </p:clrMapOvr>
  <p:transition/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6DDC0-156A-8E39-1970-AAE541B5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B2B5BCEA-9DBC-E01B-6043-E190C1AE1C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6411" y="1143000"/>
            <a:ext cx="11079178" cy="521335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Macierze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>
                <a:ea typeface="Cambria" panose="02040503050406030204" pitchFamily="18" charset="0"/>
                <a:cs typeface="Amiri" panose="00000500000000000000" pitchFamily="2" charset="-78"/>
              </a:rPr>
              <a:t> </a:t>
            </a:r>
            <a:r>
              <a:rPr lang="pl-PL" dirty="0"/>
              <a:t>możemy odczytać z pliku tekstowego lub zapisać do pliku tekstowego przy użyciu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loadtxt</a:t>
            </a:r>
            <a:r>
              <a:rPr lang="pl-PL" dirty="0"/>
              <a:t> 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savetxt</a:t>
            </a:r>
            <a:r>
              <a:rPr lang="pl-PL" dirty="0"/>
              <a:t>.</a:t>
            </a:r>
          </a:p>
          <a:p>
            <a:r>
              <a:rPr lang="pl-PL" dirty="0"/>
              <a:t>Pierwszy parametr obu funkcji oznacza nazwę pliku (z opcjonalną ścieżką).</a:t>
            </a:r>
          </a:p>
          <a:p>
            <a:r>
              <a:rPr lang="pl-PL" dirty="0"/>
              <a:t>Drugi parametr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savetxt</a:t>
            </a:r>
            <a:r>
              <a:rPr lang="pl-PL" dirty="0"/>
              <a:t> oznacza zapisywaną macierz, natomiast parametr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pl-PL" dirty="0"/>
              <a:t> określa format zapisu (</a:t>
            </a:r>
            <a:r>
              <a:rPr lang="pl-PL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%i'</a:t>
            </a:r>
            <a:r>
              <a:rPr lang="pl-PL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 oznacza liczby całkowite).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loadtxt</a:t>
            </a:r>
            <a:r>
              <a:rPr lang="pl-PL" dirty="0"/>
              <a:t> ma również inne przydatne parametry, np. określające które kolumny i wiersze czytać, a które pomijać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usecols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skiprows</a:t>
            </a:r>
            <a:r>
              <a:rPr lang="pl-PL" dirty="0"/>
              <a:t>), ustawiające znak separatora oddzielającego wartości (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delimiter</a:t>
            </a:r>
            <a:r>
              <a:rPr lang="pl-PL" dirty="0"/>
              <a:t>) i inne.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F4B7DB-3062-B6EC-75E1-4BD059D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76" y="152400"/>
            <a:ext cx="11319048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/>
              <a:t> – odczyt macierzy z plików tekstowych i zapis do plików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CC42B66-C6EE-8241-7186-397CDB4D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0CC61ED-300E-4D12-B91C-81E6926C3B6B}" type="slidenum">
              <a:rPr lang="pl-PL" smtClean="0"/>
              <a:pPr/>
              <a:t>206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670C18-42B4-3921-7490-9DD368DA4EAC}"/>
              </a:ext>
            </a:extLst>
          </p:cNvPr>
          <p:cNvSpPr txBox="1"/>
          <p:nvPr/>
        </p:nvSpPr>
        <p:spPr>
          <a:xfrm>
            <a:off x="659396" y="3212976"/>
            <a:ext cx="10873208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5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 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pl-PL" sz="25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loadtxt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5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plik_we.txt</a:t>
            </a:r>
            <a:r>
              <a:rPr lang="pl-PL" sz="2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pl-PL" sz="25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savetxt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5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plik_wy.txt</a:t>
            </a:r>
            <a:r>
              <a:rPr lang="pl-PL" sz="2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5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macierz</a:t>
            </a:r>
            <a:r>
              <a:rPr lang="pl-PL" sz="25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transpose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pl-PL" sz="25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5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%i</a:t>
            </a:r>
            <a:r>
              <a:rPr lang="pl-PL" sz="28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5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5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63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7F59C-2D41-3471-C85D-62A53F43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8E3D6ED-5704-1433-788C-1AB0E222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5CAAA2-BD0E-AEE1-4629-DF8242CD65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143000"/>
            <a:ext cx="11809312" cy="2708137"/>
          </a:xfrm>
        </p:spPr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dirty="0"/>
              <a:t> umożliwia zmierzenie czasu wykonywania obliczeń w programie.</a:t>
            </a:r>
          </a:p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/>
              <a:t>zwraca liczbę sekund, które upłynęły od dnia 01.01.1970, </a:t>
            </a:r>
            <a:br>
              <a:rPr lang="pl-PL" dirty="0"/>
            </a:br>
            <a:r>
              <a:rPr lang="pl-PL" dirty="0"/>
              <a:t>godz. 00:00 (UTC – </a:t>
            </a:r>
            <a:r>
              <a:rPr lang="pl-PL" dirty="0" err="1"/>
              <a:t>Coordinated</a:t>
            </a:r>
            <a:r>
              <a:rPr lang="pl-PL" dirty="0"/>
              <a:t> Universal Time).</a:t>
            </a:r>
          </a:p>
          <a:p>
            <a:r>
              <a:rPr lang="pl-PL" dirty="0"/>
              <a:t>Jeśli wywołamy funkcję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dwa razy i obliczymy różnicę między drugim pomiarem a pierwszym, uzyskamy czas (w sekundach), który upłynął pomiędzy pomiarami.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4ABCA0-0FDA-6BEC-2E71-B1A2832125AF}"/>
              </a:ext>
            </a:extLst>
          </p:cNvPr>
          <p:cNvSpPr txBox="1"/>
          <p:nvPr/>
        </p:nvSpPr>
        <p:spPr>
          <a:xfrm>
            <a:off x="2360857" y="3464437"/>
            <a:ext cx="7470286" cy="275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start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20000000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#20 milionów obiegów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j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upłynęło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sekund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9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upłynęło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US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milisekund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A651B-A4CA-639C-2DE2-3D116272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67E8B2-3C30-41B2-5047-975FCC51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67314FF-1D25-FFA6-AB4E-E3467D7960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921768"/>
          </a:xfrm>
        </p:spPr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pl-PL" dirty="0"/>
              <a:t> umożliwia tworzenie wykresów.</a:t>
            </a:r>
          </a:p>
          <a:p>
            <a:endParaRPr lang="pl-PL" dirty="0"/>
          </a:p>
          <a:p>
            <a:r>
              <a:rPr lang="pl-PL" dirty="0"/>
              <a:t>Poniższy program tworzy wykres liniowy (funkcja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l-PL" dirty="0"/>
              <a:t>) oraz punktowy (funkcja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A30E5F3-30D6-BBDF-2795-98DC3A62844F}"/>
              </a:ext>
            </a:extLst>
          </p:cNvPr>
          <p:cNvSpPr txBox="1"/>
          <p:nvPr/>
        </p:nvSpPr>
        <p:spPr>
          <a:xfrm>
            <a:off x="400472" y="3176031"/>
            <a:ext cx="11391056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pyplot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91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79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58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62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79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93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99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99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FR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fr-FR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#[0, 1, 2, 3...]</a:t>
            </a:r>
            <a:endParaRPr lang="fr-FR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5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6AACC-0A8E-F255-1833-51F2E284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E990E2D-3BB9-0102-6E75-60F1E18D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209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EB847D-D543-523C-4A16-ED5100D1CB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129680"/>
          </a:xfrm>
        </p:spPr>
        <p:txBody>
          <a:bodyPr/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pl-PL" dirty="0"/>
              <a:t> umożliwia tworzenie histogramów. Oprócz danych, należy jej podać liczbę słupków (ang. </a:t>
            </a:r>
            <a:r>
              <a:rPr lang="pl-PL" dirty="0" err="1"/>
              <a:t>bins</a:t>
            </a:r>
            <a:r>
              <a:rPr lang="pl-PL" dirty="0"/>
              <a:t>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1754EEE-BA94-4116-AADB-CF6F80274509}"/>
              </a:ext>
            </a:extLst>
          </p:cNvPr>
          <p:cNvSpPr txBox="1"/>
          <p:nvPr/>
        </p:nvSpPr>
        <p:spPr>
          <a:xfrm>
            <a:off x="371364" y="2636912"/>
            <a:ext cx="11449272" cy="2354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pyplot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s-ES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s-ES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s-ES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bins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r>
              <a:rPr lang="pl-PL" sz="2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bins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r>
              <a:rPr lang="pl-PL" sz="2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95128D-99B0-4048-83F1-3C75059F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BED3584-9A5A-4DA3-AB5B-17114BFC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E6DC4FB-4473-413D-A7EF-FFB5A3CEB9EC}"/>
              </a:ext>
            </a:extLst>
          </p:cNvPr>
          <p:cNvSpPr txBox="1"/>
          <p:nvPr/>
        </p:nvSpPr>
        <p:spPr>
          <a:xfrm>
            <a:off x="1200109" y="1184623"/>
            <a:ext cx="9791782" cy="4585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#str (string) - tekst, napis, łańcuch znakowy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"tekst"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#int (</a:t>
            </a:r>
            <a:r>
              <a:rPr lang="pl-PL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- liczba całkowita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#float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floating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point) - liczba zmiennoprzecinkowa/zmiennopozycyjna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#Ten typ odnosi się do liczb rzeczywistych.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4.25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#liczby zmiennoprzecinkowe zapisujemy z kropką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7.0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5.2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F9C7F071-8742-44EC-AB54-FB0DD8FC5092}"/>
              </a:ext>
            </a:extLst>
          </p:cNvPr>
          <p:cNvSpPr txBox="1">
            <a:spLocks/>
          </p:cNvSpPr>
          <p:nvPr/>
        </p:nvSpPr>
        <p:spPr>
          <a:xfrm>
            <a:off x="609600" y="5701744"/>
            <a:ext cx="10972800" cy="72311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Wartości danego typu wpisane w kodzie programu nazywają się literałami lub stałymi dosłownymi.</a:t>
            </a:r>
          </a:p>
        </p:txBody>
      </p:sp>
    </p:spTree>
    <p:extLst>
      <p:ext uri="{BB962C8B-B14F-4D97-AF65-F5344CB8AC3E}">
        <p14:creationId xmlns:p14="http://schemas.microsoft.com/office/powerpoint/2010/main" val="3179988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2FB14-BE3E-3337-35A4-F495F753F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7D32A-5B64-F373-60AF-EE93D210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pandas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337305A-624C-7741-F119-D8DF08B9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5064DF-9D29-AA9E-ED6A-A1034B3FBE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137150"/>
          </a:xfrm>
        </p:spPr>
        <p:txBody>
          <a:bodyPr>
            <a:normAutofit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pandas</a:t>
            </a:r>
            <a:r>
              <a:rPr lang="pl-PL" dirty="0"/>
              <a:t> umożliwia przetwarzanie </a:t>
            </a:r>
            <a:r>
              <a:rPr lang="pl-PL" sz="2800" dirty="0"/>
              <a:t>danych tabelarycznych, np. </a:t>
            </a:r>
            <a:br>
              <a:rPr lang="pl-PL" sz="2800" dirty="0"/>
            </a:br>
            <a:r>
              <a:rPr lang="pl-PL" dirty="0"/>
              <a:t>arkuszy kalkulacyjnych CSV, XLSX (Microsoft Excel, </a:t>
            </a:r>
            <a:r>
              <a:rPr lang="pl-PL" dirty="0" err="1"/>
              <a:t>Libre</a:t>
            </a:r>
            <a:r>
              <a:rPr lang="pl-PL" dirty="0"/>
              <a:t> Office </a:t>
            </a:r>
            <a:r>
              <a:rPr lang="pl-PL" dirty="0" err="1"/>
              <a:t>Calc</a:t>
            </a:r>
            <a:r>
              <a:rPr lang="pl-PL" dirty="0"/>
              <a:t>), pliki z danymi w formacie JSON.</a:t>
            </a:r>
          </a:p>
          <a:p>
            <a:r>
              <a:rPr lang="pl-PL" dirty="0"/>
              <a:t>Przykładowy program z następnego slajdu wczytuje plik arkusza kalkulacyjnego o takiej zawartości: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Następnie dodawana jest kolumna z łącznymi cenami każdego produktu (uwzględniającymi ilości produktów) i obliczona zostaje cena całkowita.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483E096-9799-981A-926F-9AB190D5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76095"/>
              </p:ext>
            </p:extLst>
          </p:nvPr>
        </p:nvGraphicFramePr>
        <p:xfrm>
          <a:off x="4363580" y="3496997"/>
          <a:ext cx="3464840" cy="1728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405">
                  <a:extLst>
                    <a:ext uri="{9D8B030D-6E8A-4147-A177-3AD203B41FA5}">
                      <a16:colId xmlns:a16="http://schemas.microsoft.com/office/drawing/2014/main" val="3771528337"/>
                    </a:ext>
                  </a:extLst>
                </a:gridCol>
                <a:gridCol w="606515">
                  <a:extLst>
                    <a:ext uri="{9D8B030D-6E8A-4147-A177-3AD203B41FA5}">
                      <a16:colId xmlns:a16="http://schemas.microsoft.com/office/drawing/2014/main" val="2058054911"/>
                    </a:ext>
                  </a:extLst>
                </a:gridCol>
                <a:gridCol w="810920">
                  <a:extLst>
                    <a:ext uri="{9D8B030D-6E8A-4147-A177-3AD203B41FA5}">
                      <a16:colId xmlns:a16="http://schemas.microsoft.com/office/drawing/2014/main" val="2199688257"/>
                    </a:ext>
                  </a:extLst>
                </a:gridCol>
              </a:tblGrid>
              <a:tr h="3417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produkt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ilość</a:t>
                      </a:r>
                      <a:endParaRPr lang="pl-PL" sz="2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cena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7441721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mleko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3.99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6881559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bułka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3307980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chleb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pl-PL" sz="2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8125621"/>
                  </a:ext>
                </a:extLst>
              </a:tr>
              <a:tr h="36116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woda mineralna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2.99</a:t>
                      </a:r>
                      <a:endParaRPr lang="pl-PL" sz="2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7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56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ABF8-33C4-F3ED-FEA3-8F22E657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3661F-FFFD-6C16-F39B-D88719E0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pandas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– przetwarzanie arkuszy kalkulacyjnych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14F3A0C-7F6B-2D24-254B-5EC22499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211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F87E390-9E7E-4EED-88AB-E130EDCF1869}"/>
              </a:ext>
            </a:extLst>
          </p:cNvPr>
          <p:cNvSpPr txBox="1"/>
          <p:nvPr/>
        </p:nvSpPr>
        <p:spPr>
          <a:xfrm>
            <a:off x="1055440" y="1210518"/>
            <a:ext cx="10369152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pandas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pd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wczytanie danych z pliku CSV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dane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pd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read_excel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arkusz.xlsx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podgląd danych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dane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dodanie nowej kolumny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łącznie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czyli iloczynu ilości i cen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dane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łącznie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dane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'cena'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dane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'ilość'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wyświetlenie wyników - wybranie jedynie kolumn 'produkt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łącznie</a:t>
            </a:r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nCeny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łączne:\n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dane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()[[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produkt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łącznie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]])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wyświetlenie ceny końcowej (za wszystkie produkty)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pl-PL" sz="18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nCena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końcowa: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dane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łącznie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zapis danych z dodaną nową kolumną do pliku wyjściowego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pd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ExcelWriter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arkusz2.xlsx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arkusz_wy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dane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to_excel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arkusz_wy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65AFEBB-2325-85C4-FB99-F15A26350071}"/>
              </a:ext>
            </a:extLst>
          </p:cNvPr>
          <p:cNvSpPr txBox="1"/>
          <p:nvPr/>
        </p:nvSpPr>
        <p:spPr>
          <a:xfrm>
            <a:off x="6600056" y="1233033"/>
            <a:ext cx="4608512" cy="19389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Dane zostaną zapisane do obiektu </a:t>
            </a:r>
            <a:r>
              <a:rPr lang="pl-PL" sz="20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DataFrame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. Można go skojarzyć ze słownikiem z elementami o indeksach „produkt”, „ilość” i „cena”. Każdy element tego słownika będzie listą wartości występujących w danej kolumnie.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AEAEDA1B-D462-A5E0-37CA-22F01DC009D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951984" y="2202529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DD296-A626-E5C6-9891-3906B2DC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DBF416C-6AC1-7583-CBDB-0699D912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60F7D9-DA8E-B1E9-D745-6305DF9A1D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124744"/>
            <a:ext cx="11103024" cy="52316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</a:t>
            </a:r>
            <a:r>
              <a:rPr lang="pl-PL" sz="3100" dirty="0"/>
              <a:t> jest modułem wykorzystywanym w problemach wizji komputerowej (widzenia komputerowego). Zapewnia następującą funkcjonalność:</a:t>
            </a:r>
          </a:p>
          <a:p>
            <a:r>
              <a:rPr lang="pl-PL" dirty="0"/>
              <a:t>odczyt i zapis obrazów w różnych formatach (JPEG, PNG, BMP itp.);</a:t>
            </a:r>
          </a:p>
          <a:p>
            <a:r>
              <a:rPr lang="pl-PL" dirty="0"/>
              <a:t>zmiana rozmiaru, obracanie, przycinanie i odwracanie obrazów;</a:t>
            </a:r>
          </a:p>
          <a:p>
            <a:r>
              <a:rPr lang="pl-PL" dirty="0"/>
              <a:t>konwersje przestrzeni kolorów, np. z RGB do odcieni szarości lub HSV;</a:t>
            </a:r>
          </a:p>
          <a:p>
            <a:r>
              <a:rPr lang="pl-PL" dirty="0"/>
              <a:t>filtracja, np. rozmycie, wyostrzenie;</a:t>
            </a:r>
          </a:p>
          <a:p>
            <a:r>
              <a:rPr lang="pl-PL" dirty="0"/>
              <a:t>wykrywanie krawędzi, konturów i obiektów;</a:t>
            </a:r>
          </a:p>
          <a:p>
            <a:r>
              <a:rPr lang="pl-PL" dirty="0"/>
              <a:t>segmentacja obrazu (oddzielenie ich części);</a:t>
            </a:r>
          </a:p>
          <a:p>
            <a:r>
              <a:rPr lang="pl-PL" dirty="0"/>
              <a:t>analiza histogramów rozkładu jasności w obrazie (np. w celu poprawy kontrastu);</a:t>
            </a:r>
          </a:p>
          <a:p>
            <a:r>
              <a:rPr lang="pl-PL" dirty="0"/>
              <a:t>detekcja i śledzenie obiektów; wykrywanie twarzy, oczu itp.;</a:t>
            </a:r>
          </a:p>
          <a:p>
            <a:r>
              <a:rPr lang="pl-PL" dirty="0"/>
              <a:t>rozpoznawanie obiektów (zintegrowane z modelami uczenia maszynowego);</a:t>
            </a:r>
          </a:p>
          <a:p>
            <a:r>
              <a:rPr lang="pl-PL" dirty="0"/>
              <a:t>detekcja punktów kluczowych i ich dopasowywanie;</a:t>
            </a:r>
          </a:p>
          <a:p>
            <a:r>
              <a:rPr lang="pl-PL" dirty="0"/>
              <a:t>przetwarzanie plików wideo lub strumienia wideo (z kamery) w czasie rzeczywistym;</a:t>
            </a:r>
          </a:p>
          <a:p>
            <a:r>
              <a:rPr lang="pl-PL" dirty="0"/>
              <a:t>odczyt i zapis plików wideo w różnych formatach;</a:t>
            </a:r>
          </a:p>
          <a:p>
            <a:r>
              <a:rPr lang="pl-PL" dirty="0"/>
              <a:t>detekcja ruchu.</a:t>
            </a: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063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F2FA4208-5721-5F55-0B5F-A35522750E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124744"/>
            <a:ext cx="11593288" cy="5400600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Zaprezentowane zostaną dwa przykłady użycia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OpenCV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 Program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z pierwszego przykładu wykrywa krawędzie obrazka, odwraca ich kolory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i obraca wynikowy obraz o 180 stopni.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Wykorzystujemy następujący obrazek: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000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89992DC-EB4E-740D-35DD-2CB0A77C5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852" y="2996952"/>
            <a:ext cx="2736304" cy="31144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88A8597-421D-5033-92C4-365A89BF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>
            <a:normAutofit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31873DE-23E3-6FA0-4021-82A532E1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531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A8597-421D-5033-92C4-365A89BF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3912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– wykrywanie krawędzi, odwrócenie kolorów, obrócenie obrazu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31873DE-23E3-6FA0-4021-82A532E1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6EF24A7-3E6D-8C71-AF98-8E2406D90884}"/>
              </a:ext>
            </a:extLst>
          </p:cNvPr>
          <p:cNvSpPr txBox="1"/>
          <p:nvPr/>
        </p:nvSpPr>
        <p:spPr>
          <a:xfrm>
            <a:off x="335360" y="966688"/>
            <a:ext cx="11521280" cy="53245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7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 </a:t>
            </a:r>
            <a:r>
              <a:rPr lang="pl-PL" sz="17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#importowanie modułu </a:t>
            </a:r>
            <a:r>
              <a:rPr lang="pl-PL" sz="17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OpenCV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obrazek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imread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'hand.png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IMREAD_GRAYSCALE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#wczytanie obrazka hand.jpg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Canny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obrazek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50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150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#wykrycie krawędzi (50 i 150 to progi wykrywania)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imshow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#wyświetlenie krawędzi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#odwrócenie kolorów (odwołując się do poszczególnych pikseli)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wiersz </a:t>
            </a:r>
            <a:r>
              <a:rPr lang="pl-PL" sz="17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enumerate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de-DE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de-DE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de-DE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j</a:t>
            </a:r>
            <a:r>
              <a:rPr lang="de-DE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de-DE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de-DE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piksel</a:t>
            </a:r>
            <a:r>
              <a:rPr lang="de-DE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de-DE" sz="17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de-DE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de-DE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enumerate</a:t>
            </a:r>
            <a:r>
              <a:rPr lang="de-DE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de-DE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wiersz</a:t>
            </a:r>
            <a:r>
              <a:rPr lang="de-DE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de-DE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][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j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][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j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255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pl-PL" sz="17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][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j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rotate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ROTATE_180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#obrót o 180 stopni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#wyświetlenie obróconych krawędzi ze zmienionymi kolorami i "przytrzymanie" okna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imshow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- negatyw</a:t>
            </a:r>
            <a:r>
              <a:rPr lang="pl-PL" sz="17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7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7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cv2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7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waitKey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7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17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8742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8A8597-421D-5033-92C4-365A89BF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3912"/>
            <a:ext cx="10972800" cy="990600"/>
          </a:xfrm>
        </p:spPr>
        <p:txBody>
          <a:bodyPr>
            <a:normAutofit/>
          </a:bodyPr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– wykrywanie krawędzi w strumieniu wideo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31873DE-23E3-6FA0-4021-82A532E1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215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E04F1A-79EF-ACBA-13D0-7FB0DB89BD1B}"/>
              </a:ext>
            </a:extLst>
          </p:cNvPr>
          <p:cNvSpPr txBox="1"/>
          <p:nvPr/>
        </p:nvSpPr>
        <p:spPr>
          <a:xfrm>
            <a:off x="407368" y="2381176"/>
            <a:ext cx="11377264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kamera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VideoCapture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#utworzenie obiektu kamery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klawisz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None</a:t>
            </a:r>
            <a:endParaRPr lang="pl-PL" sz="2000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#wykonuj pętlę dopóki użytkownik nie wciśnie klawisza </a:t>
            </a:r>
            <a:r>
              <a:rPr lang="pl-PL" sz="20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Esc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(kod 27)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while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klawisz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!=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klatka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kamera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read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#pobranie klatki obrazu z kamery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Canny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klatka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50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150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#wykrycie krawędzi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cv2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imshow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obraz z kamery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krawedzie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#wyświetlenie obrazu krawędzi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klawisz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cv2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waitKey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#zatrzymanie okna z obrazem</a:t>
            </a:r>
            <a:endParaRPr lang="pl-PL" sz="2000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0A912423-4D2D-E463-E035-28297DBD9E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143000"/>
            <a:ext cx="11377264" cy="1061864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Poniższy kod pobiera strumień wideo z kamery komputera w formie klatek (obrazów), wyznacza krawędzie i wyświetla obraz w czasie rzeczywistym.</a:t>
            </a:r>
          </a:p>
        </p:txBody>
      </p:sp>
    </p:spTree>
    <p:extLst>
      <p:ext uri="{BB962C8B-B14F-4D97-AF65-F5344CB8AC3E}">
        <p14:creationId xmlns:p14="http://schemas.microsoft.com/office/powerpoint/2010/main" val="3015921439"/>
      </p:ext>
    </p:extLst>
  </p:cSld>
  <p:clrMapOvr>
    <a:masterClrMapping/>
  </p:clrMapOvr>
  <p:transition/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8A2A0-6E55-E76E-3812-B517A851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withoutbg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998AE1-5D3C-B1BF-9AC1-1192AC18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E0145A-3374-49CD-1222-44CAD823D2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3931" y="1324245"/>
            <a:ext cx="11044136" cy="4706904"/>
          </a:xfrm>
        </p:spPr>
        <p:txBody>
          <a:bodyPr>
            <a:normAutofit/>
          </a:bodyPr>
          <a:lstStyle/>
          <a:p>
            <a:r>
              <a:rPr lang="pl-PL" dirty="0"/>
              <a:t>Moduł, którego jedynym zadaniem jest usunięcie tła z obrazu za pomocą wyuczonego modelu AI.</a:t>
            </a:r>
          </a:p>
          <a:p>
            <a:r>
              <a:rPr lang="pl-PL" dirty="0"/>
              <a:t>W Internecie można znaleźć wiele narzędzi tego typu, jednak najczęściej mają one ograniczenia (limit rozdzielczości, znak wodny) lub są płatne.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withoutbg</a:t>
            </a:r>
            <a:r>
              <a:rPr lang="pl-PL" dirty="0"/>
              <a:t> nie ma takich ograniczeń, jest darmowy i działa dość dobrze.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Python</a:t>
            </a:r>
            <a:r>
              <a:rPr lang="pl-PL" dirty="0"/>
              <a:t> zawiera wiele tego typu przydatnych i prostych w użyciu modułów.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3ADADBD-9110-5B5B-9DF0-F22CCFC0F543}"/>
              </a:ext>
            </a:extLst>
          </p:cNvPr>
          <p:cNvSpPr txBox="1"/>
          <p:nvPr/>
        </p:nvSpPr>
        <p:spPr>
          <a:xfrm>
            <a:off x="2624644" y="3589506"/>
            <a:ext cx="6942711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withoutbg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WithoutBG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opensource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result 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remove_background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cat.png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en-US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cat_without_bg.png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5DE9B-64EA-9061-EC9C-EE5C3ED7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Moduły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oraz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PyQt5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– tworzenie graficznego interfejsu użytkownika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27CF8D8-61B6-6E7C-B1DF-218E8791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F77D4D-3773-2C05-D5ED-1DCD62D812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09012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 pomocą modułów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PyQt5</a:t>
            </a:r>
            <a:r>
              <a:rPr lang="pl-PL" dirty="0"/>
              <a:t> możemy tworzyć aplikacje okienkowe z graficznym interfejsem użytkownika (ang. </a:t>
            </a:r>
            <a:r>
              <a:rPr lang="pl-PL" dirty="0" err="1"/>
              <a:t>Graphical</a:t>
            </a:r>
            <a:r>
              <a:rPr lang="pl-PL" dirty="0"/>
              <a:t> User Interface, GUI).</a:t>
            </a:r>
          </a:p>
          <a:p>
            <a:r>
              <a:rPr lang="pl-PL" dirty="0"/>
              <a:t>Moduły umożliwiają wstawianie przycisków, suwaków, </a:t>
            </a:r>
            <a:r>
              <a:rPr lang="pl-PL" dirty="0" err="1"/>
              <a:t>checkboksów</a:t>
            </a:r>
            <a:r>
              <a:rPr lang="pl-PL" dirty="0"/>
              <a:t>, menu, list rozwijanych, pól tekstowych itp.</a:t>
            </a:r>
          </a:p>
          <a:p>
            <a:r>
              <a:rPr lang="pl-PL" dirty="0"/>
              <a:t>Na wykładzie omówiony zostanie jeden z tych modułów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–</a:t>
            </a:r>
            <a:r>
              <a:rPr lang="pl-PL" dirty="0"/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tkinter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r>
              <a:rPr lang="pl-PL" dirty="0"/>
              <a:t>Jego możliwości i zasadę działania najłatwiej zrozumieć pisząc przykładowy program „od zera”, a więc to zrobimy.</a:t>
            </a:r>
          </a:p>
          <a:p>
            <a:r>
              <a:rPr lang="pl-PL" dirty="0"/>
              <a:t>Pełny kod tego programu wraz z komentarzami wyjaśniającymi poszczególne instrukcje można pobrać z:</a:t>
            </a:r>
          </a:p>
          <a:p>
            <a:pPr marL="0" indent="0">
              <a:buNone/>
            </a:pPr>
            <a:r>
              <a:rPr lang="pl-PL" i="1" dirty="0">
                <a:hlinkClick r:id="rId3"/>
              </a:rPr>
              <a:t>https://dysk.kia.prz.edu.pl/d/s/174WjyIujoJ7RQvsRckOo1tM1JUtFwzN/j3KFsfz-Lj7-riY2vHHhs0L6vlWKy8Sa-JrWg3gX1-Qw 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624542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A81D7-29C5-340E-E874-346970C8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</a:t>
            </a:r>
            <a:r>
              <a:rPr lang="pl-PL" dirty="0" err="1"/>
              <a:t>Pythonie</a:t>
            </a:r>
            <a:r>
              <a:rPr lang="pl-PL" dirty="0"/>
              <a:t> można nawet tworzyć prostą grafikę 3D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–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PyOpenGL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C177ED1-BC00-1847-73A2-23C2F0B1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2A830B-DA91-6D2C-8156-69D05A8062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Moduł </a:t>
            </a:r>
            <a:r>
              <a:rPr lang="pl-PL" dirty="0" err="1"/>
              <a:t>PyOpenGL</a:t>
            </a:r>
            <a:r>
              <a:rPr lang="pl-PL" dirty="0"/>
              <a:t> umożliwia proste, niskopoziomowe generowanie grafiki 3D. Możemy wstawiać gotowe bryły/obiekty lub tworzyć własne, ustawiać kamerę (punkt i kierunek „patrzenia”), oświetlenie, teksturowanie itp.</a:t>
            </a:r>
          </a:p>
          <a:p>
            <a:endParaRPr lang="pl-PL" dirty="0"/>
          </a:p>
          <a:p>
            <a:r>
              <a:rPr lang="pl-PL" dirty="0"/>
              <a:t>Przykładowa funkcja z kolejnego slajdu generuje sześcian, którego każda ściana ma inny kolor. </a:t>
            </a:r>
          </a:p>
          <a:p>
            <a:endParaRPr lang="pl-PL" dirty="0"/>
          </a:p>
          <a:p>
            <a:r>
              <a:rPr lang="pl-PL" dirty="0"/>
              <a:t>Dla każdej ściany definiujemy kolor oraz współrzędne wszystkich czterech jej wierzchołków.</a:t>
            </a:r>
          </a:p>
        </p:txBody>
      </p:sp>
    </p:spTree>
    <p:extLst>
      <p:ext uri="{BB962C8B-B14F-4D97-AF65-F5344CB8AC3E}">
        <p14:creationId xmlns:p14="http://schemas.microsoft.com/office/powerpoint/2010/main" val="2879651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F4866-D2E9-4DE2-2D3D-B5FDF831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C3A5C-01E9-DC68-3C51-34F959FA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PyOpenGL</a:t>
            </a:r>
            <a:r>
              <a:rPr lang="pl-PL" dirty="0">
                <a:latin typeface="Caladea" panose="02040503050406030204" pitchFamily="18" charset="-18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– rysowanie sześcianu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B4D1788-0AC6-565E-F476-EE71A170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219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02A4BC-E207-AE26-87A6-A0155568AEEA}"/>
              </a:ext>
            </a:extLst>
          </p:cNvPr>
          <p:cNvSpPr txBox="1"/>
          <p:nvPr/>
        </p:nvSpPr>
        <p:spPr>
          <a:xfrm>
            <a:off x="3524894" y="1142999"/>
            <a:ext cx="3756093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rysuj_szescian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glBegin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GL_QUADS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przód (czerwony)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glColor3f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tył (zielony)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glColor3f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lewo (niebieski)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glColor3f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5FE0EFC-5ADF-56B2-1DA8-9F76C5104ADD}"/>
              </a:ext>
            </a:extLst>
          </p:cNvPr>
          <p:cNvSpPr txBox="1"/>
          <p:nvPr/>
        </p:nvSpPr>
        <p:spPr>
          <a:xfrm>
            <a:off x="7366875" y="1143000"/>
            <a:ext cx="4433787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prawo (żółty)</a:t>
            </a:r>
            <a:endParaRPr lang="pl-PL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glColor3f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góra (karmazynowy - </a:t>
            </a:r>
            <a:r>
              <a:rPr lang="pl-PL" sz="18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cyan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glColor3f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dół (cyjanowy - </a:t>
            </a:r>
            <a:r>
              <a:rPr lang="pl-PL" sz="18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magenta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glColor3f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glVertex3f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,-</a:t>
            </a:r>
            <a:r>
              <a:rPr lang="pl-PL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glEnd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D7B9D6A-2879-8FAF-E137-A721E655FC43}"/>
              </a:ext>
            </a:extLst>
          </p:cNvPr>
          <p:cNvSpPr txBox="1"/>
          <p:nvPr/>
        </p:nvSpPr>
        <p:spPr>
          <a:xfrm>
            <a:off x="306423" y="1087408"/>
            <a:ext cx="3083668" cy="53245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GL_QUADS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 oznacza, że grafikę tworzymy </a:t>
            </a:r>
            <a:b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z czworokątów. Inną popularną techniką jest </a:t>
            </a:r>
            <a:r>
              <a:rPr lang="pl-PL" sz="20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GL_TRIANGLES</a:t>
            </a: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, czyli tworzenie grafiki za pomocą trójkątów. Takie wielokąty nazywają się poligonami.</a:t>
            </a:r>
          </a:p>
          <a:p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Narzędzia do tworzenia zaawansowanej grafiki 3D najczęściej bazują na trójkątach (z nich składają się siatki modeli, np. postaci w grze komputerowej).</a:t>
            </a:r>
            <a:endParaRPr lang="pl-PL" sz="2000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B61A46B6-2131-0180-313C-26D0B2959BB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390091" y="1437603"/>
            <a:ext cx="714982" cy="2257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067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D8137-E371-4FFA-84FC-5246767F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możemy zapamiętać wartości w języku programowania?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E5DE24D-9F4F-4DF5-964B-226F6F48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0E3AD5-1BE4-4F28-8602-97C8FAA57E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8160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Służą do tego zmienne i operator przypisania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85DED40-0C55-40DA-A5AC-B52EF01810E3}"/>
              </a:ext>
            </a:extLst>
          </p:cNvPr>
          <p:cNvSpPr txBox="1"/>
          <p:nvPr/>
        </p:nvSpPr>
        <p:spPr>
          <a:xfrm>
            <a:off x="1604221" y="1700808"/>
            <a:ext cx="8983557" cy="2831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liczba_calkowita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liczba_zmiennoprzecinkowa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5.2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tekst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X1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X2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X1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#wyrażenie, którego wartość jest równa 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6BB5B226-2EDA-4D17-896E-32082F4BB929}"/>
              </a:ext>
            </a:extLst>
          </p:cNvPr>
          <p:cNvSpPr txBox="1">
            <a:spLocks/>
          </p:cNvSpPr>
          <p:nvPr/>
        </p:nvSpPr>
        <p:spPr>
          <a:xfrm>
            <a:off x="599287" y="4591975"/>
            <a:ext cx="10972800" cy="164533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Zawsze przypisujemy wartość wyrażenia z prawej strony operatora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400" dirty="0"/>
              <a:t> do zmiennej z lewej strony. Nigdy na odwrót!</a:t>
            </a:r>
          </a:p>
          <a:p>
            <a:r>
              <a:rPr lang="pl-PL" sz="2400" dirty="0"/>
              <a:t>Zmienne przechowują swoje wartości podczas działania programu w pamięci operacyjnej (RAM).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08676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1DE65-749E-C82E-83A3-C4B1137DC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65EE15-39AF-AA46-F507-BAC96DB1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PyOpenGL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– animacja obracającego się sześcianu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7C5CAF2-A545-46C5-8774-2EC3F383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24F56C-C159-0EF0-803D-C64DF10133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7206" y="1143000"/>
            <a:ext cx="11337588" cy="52531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 podanej poniżej strony można pobrać kod, który korzysta z funkcji przedstawionej w poprzednim slajdzie i dodatkowo ustawia odpowiednio kamerę i wprawia sześcian w ruch (animacja obracania).</a:t>
            </a:r>
          </a:p>
          <a:p>
            <a:r>
              <a:rPr lang="pl-PL" dirty="0"/>
              <a:t>Kod zawiera komentarze wyjaśniające poszczególne instrukcje.</a:t>
            </a:r>
          </a:p>
          <a:p>
            <a:pPr marL="0" indent="0">
              <a:buNone/>
            </a:pPr>
            <a:r>
              <a:rPr lang="pl-PL" i="1" dirty="0">
                <a:hlinkClick r:id="rId2"/>
              </a:rPr>
              <a:t>https://dysk.kia.prz.edu.pl/d/s/174WlV9CyP1wBmHPX1z5u6H8mnjMQ9Yl/dLupNrSy1RU2slhavmTqALlrOBTw-HtB-HbXgMgD1-Qw </a:t>
            </a:r>
            <a:endParaRPr lang="pl-PL" i="1" dirty="0"/>
          </a:p>
          <a:p>
            <a:endParaRPr lang="pl-PL" dirty="0"/>
          </a:p>
          <a:p>
            <a:r>
              <a:rPr lang="pl-PL" dirty="0"/>
              <a:t>Ciekawostka: </a:t>
            </a:r>
            <a:r>
              <a:rPr lang="pl-PL" dirty="0" err="1"/>
              <a:t>OpenGL</a:t>
            </a:r>
            <a:r>
              <a:rPr lang="pl-PL" dirty="0"/>
              <a:t> (w </a:t>
            </a:r>
            <a:r>
              <a:rPr lang="pl-PL" dirty="0" err="1"/>
              <a:t>Pythonie</a:t>
            </a:r>
            <a:r>
              <a:rPr lang="pl-PL" dirty="0"/>
              <a:t> lub C++) jest podstawą niektórych silników graficznych używanych do tworzenia gier </a:t>
            </a:r>
            <a:r>
              <a:rPr lang="pl-PL" dirty="0" err="1"/>
              <a:t>indie</a:t>
            </a:r>
            <a:r>
              <a:rPr lang="pl-PL" dirty="0"/>
              <a:t> (mniejszych produkcji), np. silnik Panda3D.</a:t>
            </a:r>
          </a:p>
          <a:p>
            <a:r>
              <a:rPr lang="pl-PL" dirty="0"/>
              <a:t>W przypadku większych, wysokobudżetowych gier stosuje się silniki graficzne, takie jak </a:t>
            </a:r>
            <a:r>
              <a:rPr lang="pl-PL" dirty="0" err="1"/>
              <a:t>Unreal</a:t>
            </a:r>
            <a:r>
              <a:rPr lang="pl-PL" dirty="0"/>
              <a:t> i Unity, które opierają się na bibliotece/module Direct3D.</a:t>
            </a:r>
          </a:p>
        </p:txBody>
      </p:sp>
    </p:spTree>
    <p:extLst>
      <p:ext uri="{BB962C8B-B14F-4D97-AF65-F5344CB8AC3E}">
        <p14:creationId xmlns:p14="http://schemas.microsoft.com/office/powerpoint/2010/main" val="382921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C243E-56CB-BD4C-DF03-47F69A29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popularne moduły języka </a:t>
            </a:r>
            <a:r>
              <a:rPr lang="pl-PL" dirty="0" err="1"/>
              <a:t>Python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CFE47E3-0F4D-6AA9-1772-BB633CCF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614279-2FCE-11D2-95E7-C171243FCE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2738" y="1143000"/>
            <a:ext cx="11229885" cy="5310336"/>
          </a:xfrm>
        </p:spPr>
        <p:txBody>
          <a:bodyPr>
            <a:normAutofit/>
          </a:bodyPr>
          <a:lstStyle/>
          <a:p>
            <a:r>
              <a:rPr lang="pl-PL" dirty="0"/>
              <a:t>Przykładowe popularne moduły dostępne w języku </a:t>
            </a:r>
            <a:r>
              <a:rPr lang="pl-PL" dirty="0" err="1"/>
              <a:t>Python</a:t>
            </a:r>
            <a:r>
              <a:rPr lang="pl-PL" dirty="0"/>
              <a:t>: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scikit-learn</a:t>
            </a:r>
            <a:r>
              <a:rPr lang="pl-PL" sz="2600" dirty="0"/>
              <a:t> ,</a:t>
            </a:r>
            <a:r>
              <a:rPr lang="pl-PL" sz="2600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pytorch</a:t>
            </a:r>
            <a:r>
              <a:rPr lang="pl-PL" sz="2600" dirty="0"/>
              <a:t> , </a:t>
            </a:r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tensorflow</a:t>
            </a:r>
            <a:r>
              <a:rPr lang="pl-PL" sz="2600" dirty="0"/>
              <a:t> – moduły do uczenia maszynowego (klasyfikacja, regresja, klasteryzacja, głębokie uczenie)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pillow</a:t>
            </a:r>
            <a:r>
              <a:rPr lang="pl-PL" sz="2600" dirty="0"/>
              <a:t> – przetwarzanie obrazów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pydub</a:t>
            </a:r>
            <a:r>
              <a:rPr lang="pl-PL" sz="2600" dirty="0"/>
              <a:t> – przetwarzanie dźwięków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vidgear</a:t>
            </a:r>
            <a:r>
              <a:rPr lang="pl-PL" sz="2600" dirty="0"/>
              <a:t> – przetwarzanie filmów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mysql-connector</a:t>
            </a:r>
            <a:r>
              <a:rPr lang="pl-PL" sz="2600" dirty="0"/>
              <a:t> – zarządzanie bazami danych MySQL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pygame</a:t>
            </a:r>
            <a:r>
              <a:rPr lang="pl-PL" sz="2600" dirty="0"/>
              <a:t> – tworzenie prostych gier i </a:t>
            </a:r>
            <a:r>
              <a:rPr lang="pl-PL" sz="2600"/>
              <a:t>grafiki 2D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4276217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E77D2A-8381-822E-F518-1B1C21CD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Instalacja modułów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1C41B10-393D-57F5-F2CF-AE8D0A85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819B32-91C5-CE64-6139-E98F72E443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239051"/>
            <a:ext cx="11377264" cy="4926254"/>
          </a:xfrm>
        </p:spPr>
        <p:txBody>
          <a:bodyPr>
            <a:normAutofit/>
          </a:bodyPr>
          <a:lstStyle/>
          <a:p>
            <a:r>
              <a:rPr lang="pl-PL" dirty="0"/>
              <a:t>W języku </a:t>
            </a:r>
            <a:r>
              <a:rPr lang="pl-PL" dirty="0" err="1"/>
              <a:t>Python</a:t>
            </a:r>
            <a:r>
              <a:rPr lang="pl-PL" dirty="0"/>
              <a:t> dostępnych jest bardzo wiele modułów.</a:t>
            </a:r>
          </a:p>
          <a:p>
            <a:endParaRPr lang="pl-PL" dirty="0"/>
          </a:p>
          <a:p>
            <a:r>
              <a:rPr lang="pl-PL" dirty="0"/>
              <a:t>Niektóre z nich (np.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 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pickle</a:t>
            </a:r>
            <a:r>
              <a:rPr lang="pl-PL" dirty="0"/>
              <a:t>) są domyślnie zainstalowane </a:t>
            </a:r>
            <a:br>
              <a:rPr lang="pl-PL" dirty="0"/>
            </a:br>
            <a:r>
              <a:rPr lang="pl-PL" dirty="0"/>
              <a:t>i wystarczy je zaimportować.</a:t>
            </a:r>
          </a:p>
          <a:p>
            <a:endParaRPr lang="pl-PL" dirty="0"/>
          </a:p>
          <a:p>
            <a:r>
              <a:rPr lang="pl-PL" dirty="0"/>
              <a:t>Wiele modułów (np.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 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pl-PL" dirty="0">
                <a:ea typeface="Cambria" panose="02040503050406030204" pitchFamily="18" charset="0"/>
                <a:cs typeface="Calibri" panose="020F0502020204030204" pitchFamily="34" charset="0"/>
              </a:rPr>
              <a:t> ,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pandas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opencv-python</a:t>
            </a:r>
            <a:r>
              <a:rPr lang="pl-PL" dirty="0"/>
              <a:t>) wymaga pobrania i instalacji. Możemy to zrobić za pomocą wyszukiwarki modułów w środowisku programistycznym. Np. w środowisku </a:t>
            </a:r>
            <a:r>
              <a:rPr lang="pl-PL" dirty="0" err="1"/>
              <a:t>Pycharm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File </a:t>
            </a:r>
            <a:r>
              <a:rPr lang="pl-PL" i="0" dirty="0">
                <a:effectLst/>
                <a:ea typeface="Cambria" panose="02040503050406030204" pitchFamily="18" charset="0"/>
              </a:rPr>
              <a:t>→ </a:t>
            </a:r>
            <a:r>
              <a:rPr lang="pl-PL" i="0" dirty="0" err="1">
                <a:effectLst/>
                <a:ea typeface="Cambria" panose="02040503050406030204" pitchFamily="18" charset="0"/>
              </a:rPr>
              <a:t>Settings</a:t>
            </a:r>
            <a:r>
              <a:rPr lang="pl-PL" i="0" dirty="0">
                <a:effectLst/>
                <a:ea typeface="Cambria" panose="02040503050406030204" pitchFamily="18" charset="0"/>
              </a:rPr>
              <a:t> → </a:t>
            </a:r>
            <a:r>
              <a:rPr lang="pl-PL" i="0" dirty="0" err="1">
                <a:effectLst/>
                <a:ea typeface="Cambria" panose="02040503050406030204" pitchFamily="18" charset="0"/>
              </a:rPr>
              <a:t>Python</a:t>
            </a:r>
            <a:r>
              <a:rPr lang="pl-PL" i="0" dirty="0">
                <a:effectLst/>
                <a:ea typeface="Cambria" panose="02040503050406030204" pitchFamily="18" charset="0"/>
              </a:rPr>
              <a:t> </a:t>
            </a:r>
            <a:r>
              <a:rPr lang="pl-PL" dirty="0">
                <a:ea typeface="Cambria" panose="02040503050406030204" pitchFamily="18" charset="0"/>
              </a:rPr>
              <a:t>→ I</a:t>
            </a:r>
            <a:r>
              <a:rPr lang="pl-PL" i="0" dirty="0">
                <a:effectLst/>
                <a:ea typeface="Cambria" panose="02040503050406030204" pitchFamily="18" charset="0"/>
              </a:rPr>
              <a:t>nterpreter</a:t>
            </a:r>
          </a:p>
          <a:p>
            <a:pPr marL="548640" lvl="2" indent="0">
              <a:buNone/>
            </a:pPr>
            <a:r>
              <a:rPr lang="pl-PL" sz="2300" dirty="0">
                <a:ea typeface="Cambria" panose="02040503050406030204" pitchFamily="18" charset="0"/>
              </a:rPr>
              <a:t>Jeśli interesującego nas modułu nie ma na liście, można go wyszukać klikając </a:t>
            </a:r>
            <a:br>
              <a:rPr lang="pl-PL" sz="2300" dirty="0">
                <a:ea typeface="Cambria" panose="02040503050406030204" pitchFamily="18" charset="0"/>
              </a:rPr>
            </a:br>
            <a:r>
              <a:rPr lang="pl-PL" sz="2300" dirty="0">
                <a:ea typeface="Cambria" panose="02040503050406030204" pitchFamily="18" charset="0"/>
              </a:rPr>
              <a:t>w przycisk „+” powyżej listy.</a:t>
            </a:r>
          </a:p>
        </p:txBody>
      </p:sp>
    </p:spTree>
    <p:extLst>
      <p:ext uri="{BB962C8B-B14F-4D97-AF65-F5344CB8AC3E}">
        <p14:creationId xmlns:p14="http://schemas.microsoft.com/office/powerpoint/2010/main" val="23967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FB8F-DBD7-AC4D-6609-639A1249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Pisanie programu w wielu plikach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F3275B-8B60-DA3C-5619-99C7CEA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2DE79B-2D31-C8EE-E93C-F36AA2E891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94721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Dłuższe programy, zawierające wiele klas i funkcji, piszemy zazwyczaj </a:t>
            </a:r>
            <a:br>
              <a:rPr lang="pl-PL" dirty="0"/>
            </a:br>
            <a:r>
              <a:rPr lang="pl-PL" dirty="0"/>
              <a:t>w wielu plikach.</a:t>
            </a:r>
          </a:p>
          <a:p>
            <a:endParaRPr lang="pl-PL" dirty="0"/>
          </a:p>
          <a:p>
            <a:r>
              <a:rPr lang="pl-PL" dirty="0"/>
              <a:t>Dobrą praktyką jest definiowanie każdej klasy w osobnym pliku </a:t>
            </a:r>
            <a:br>
              <a:rPr lang="pl-PL" dirty="0"/>
            </a:br>
            <a:r>
              <a:rPr lang="pl-PL" dirty="0"/>
              <a:t>(szczególnie jeśli klasy są rozbudowane i składają się z długiego kodu). Jeśli mamy jakieś ogólne zbiory funkcji lub stałych, to również można przechowywać je w osobnym pliku/plikach.</a:t>
            </a:r>
          </a:p>
          <a:p>
            <a:endParaRPr lang="pl-PL" dirty="0"/>
          </a:p>
          <a:p>
            <a:r>
              <a:rPr lang="pl-PL" dirty="0"/>
              <a:t>Domyślnie program uruchamia się zaczynając od pliku o nazwie „main.py”.</a:t>
            </a:r>
          </a:p>
          <a:p>
            <a:pPr lvl="1"/>
            <a:r>
              <a:rPr lang="pl-PL" dirty="0"/>
              <a:t>W niektórych środowiskach jest to wymagane.</a:t>
            </a:r>
          </a:p>
          <a:p>
            <a:pPr lvl="1"/>
            <a:r>
              <a:rPr lang="pl-PL" dirty="0"/>
              <a:t>Inne środowiska (np. </a:t>
            </a:r>
            <a:r>
              <a:rPr lang="pl-PL" dirty="0" err="1"/>
              <a:t>Pycharm</a:t>
            </a:r>
            <a:r>
              <a:rPr lang="pl-PL" dirty="0"/>
              <a:t>) umożliwiają uruchamianie programów z plików </a:t>
            </a:r>
            <a:br>
              <a:rPr lang="pl-PL" dirty="0"/>
            </a:br>
            <a:r>
              <a:rPr lang="pl-PL" dirty="0"/>
              <a:t>o dowolnej nazwie.</a:t>
            </a:r>
          </a:p>
        </p:txBody>
      </p:sp>
    </p:spTree>
    <p:extLst>
      <p:ext uri="{BB962C8B-B14F-4D97-AF65-F5344CB8AC3E}">
        <p14:creationId xmlns:p14="http://schemas.microsoft.com/office/powerpoint/2010/main" val="27446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FB8F-DBD7-AC4D-6609-639A1249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Pisanie programu w wielu plikach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F3275B-8B60-DA3C-5619-99C7CEA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2DE79B-2D31-C8EE-E93C-F36AA2E891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68760"/>
            <a:ext cx="11449272" cy="508759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Jeśli w danym pliku chcemy korzystać z kodu zapisanego w innym pliku, należy go dołączyć w taki sam sposób, w jaki dołączamy moduły, wyrażeniem:</a:t>
            </a:r>
          </a:p>
          <a:p>
            <a:pPr marL="0" indent="0">
              <a:buNone/>
            </a:pPr>
            <a:r>
              <a:rPr lang="pl-PL" dirty="0"/>
              <a:t>    </a:t>
            </a:r>
            <a:r>
              <a:rPr lang="pl-PL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&lt;nazwa pliku&gt;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Nazwa pliku nie powinna zawierać rozszerzenia. Interpreter wie, że kod znajduje się w plikach z rozszerzeniem „.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py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”, więc nie musimy go o tym informować.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Pliki, które dołączamy, powinny znajdować się w tym samym katalogu, co plik „main.py”.</a:t>
            </a:r>
          </a:p>
          <a:p>
            <a:pPr lvl="1"/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Jeśli koniecznie chcemy importować pliki z innego katalogu, to można to zrobić, jeśli dodamy do niego wcześniej ścieżkę za pomocą funkcji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sys.path.append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z modułu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sys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56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FB8F-DBD7-AC4D-6609-639A1249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Pisanie programu w wielu plikach – przykład 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F3275B-8B60-DA3C-5619-99C7CEA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2DE79B-2D31-C8EE-E93C-F36AA2E891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143000"/>
            <a:ext cx="11449272" cy="2646040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poniższym przykładzie program składa się z dwóch plików: „main.py” oraz „wielomiany.py”.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Plik „wielomiany.py” zawiera funkcje obliczające wartości zgodnie ze wzorami wielomianów drugiego i trzeciego stopnia.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Plik „main.py” korzysta z tych funkcji, a więc w pierwszej linijce importuje plik „wielomiany”.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173C3E-E841-7E8F-8EAE-964D65F4121A}"/>
              </a:ext>
            </a:extLst>
          </p:cNvPr>
          <p:cNvSpPr txBox="1"/>
          <p:nvPr/>
        </p:nvSpPr>
        <p:spPr>
          <a:xfrm>
            <a:off x="6912954" y="4230380"/>
            <a:ext cx="49685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drugiego_stopnia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trzeciego_stopnia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5629E68-B4C9-845A-BE60-BD429B9BCD11}"/>
              </a:ext>
            </a:extLst>
          </p:cNvPr>
          <p:cNvSpPr txBox="1"/>
          <p:nvPr/>
        </p:nvSpPr>
        <p:spPr>
          <a:xfrm>
            <a:off x="242970" y="4230380"/>
            <a:ext cx="648072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wielomiany</a:t>
            </a: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wynik_2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wielomiany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drugiego_stopnia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wynik_3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wielomiany</a:t>
            </a:r>
            <a:r>
              <a:rPr lang="pl-PL" sz="18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trzeciego_stopnia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wynik_2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wynik_3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C38CCE1-B3D0-1E74-A367-8DB95EDFE9A4}"/>
              </a:ext>
            </a:extLst>
          </p:cNvPr>
          <p:cNvSpPr txBox="1"/>
          <p:nvPr/>
        </p:nvSpPr>
        <p:spPr>
          <a:xfrm>
            <a:off x="2967066" y="3863976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main.py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6A5873F-BD60-1881-48AF-C47B7DAAE235}"/>
              </a:ext>
            </a:extLst>
          </p:cNvPr>
          <p:cNvSpPr txBox="1"/>
          <p:nvPr/>
        </p:nvSpPr>
        <p:spPr>
          <a:xfrm>
            <a:off x="8544272" y="386104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wielomiany.py</a:t>
            </a:r>
          </a:p>
        </p:txBody>
      </p:sp>
    </p:spTree>
    <p:extLst>
      <p:ext uri="{BB962C8B-B14F-4D97-AF65-F5344CB8AC3E}">
        <p14:creationId xmlns:p14="http://schemas.microsoft.com/office/powerpoint/2010/main" val="89923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FB8F-DBD7-AC4D-6609-639A1249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Pisanie programu w wielu plikach – przykład 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F3275B-8B60-DA3C-5619-99C7CEA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2DE79B-2D31-C8EE-E93C-F36AA2E891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143000"/>
            <a:ext cx="11449272" cy="2646040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Pliki, które dołączamy działają tak samo jak moduły.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związku z tym, jeśli nie chcemy pisać nazwy modułu za każdym razem przed nazwą składnika, możemy zaimportować go używając składni: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&lt;nazwa pliku&gt;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&lt;nazwy składników&gt;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173C3E-E841-7E8F-8EAE-964D65F4121A}"/>
              </a:ext>
            </a:extLst>
          </p:cNvPr>
          <p:cNvSpPr txBox="1"/>
          <p:nvPr/>
        </p:nvSpPr>
        <p:spPr>
          <a:xfrm>
            <a:off x="6888088" y="4084206"/>
            <a:ext cx="49685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drugiego_stopnia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trzeciego_stopnia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5629E68-B4C9-845A-BE60-BD429B9BCD11}"/>
              </a:ext>
            </a:extLst>
          </p:cNvPr>
          <p:cNvSpPr txBox="1"/>
          <p:nvPr/>
        </p:nvSpPr>
        <p:spPr>
          <a:xfrm>
            <a:off x="218104" y="4084206"/>
            <a:ext cx="6480720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wielomiany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drugiego_stopnia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wielomiany </a:t>
            </a:r>
            <a:r>
              <a:rPr lang="pl-PL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trzeciego_stopnia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wynik_2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drugiego_stopnia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wynik_3 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8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trzeciego_stopnia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1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wynik_2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1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wynik_3</a:t>
            </a:r>
            <a:r>
              <a:rPr lang="pl-PL" sz="1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C38CCE1-B3D0-1E74-A367-8DB95EDFE9A4}"/>
              </a:ext>
            </a:extLst>
          </p:cNvPr>
          <p:cNvSpPr txBox="1"/>
          <p:nvPr/>
        </p:nvSpPr>
        <p:spPr>
          <a:xfrm>
            <a:off x="2942200" y="3717802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main.py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6A5873F-BD60-1881-48AF-C47B7DAAE235}"/>
              </a:ext>
            </a:extLst>
          </p:cNvPr>
          <p:cNvSpPr txBox="1"/>
          <p:nvPr/>
        </p:nvSpPr>
        <p:spPr>
          <a:xfrm>
            <a:off x="8519406" y="3714874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wielomiany.py</a:t>
            </a:r>
          </a:p>
        </p:txBody>
      </p:sp>
    </p:spTree>
    <p:extLst>
      <p:ext uri="{BB962C8B-B14F-4D97-AF65-F5344CB8AC3E}">
        <p14:creationId xmlns:p14="http://schemas.microsoft.com/office/powerpoint/2010/main" val="196603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/>
      <p:bldP spid="9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FB8F-DBD7-AC4D-6609-639A1249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Pisanie programu w wielu plikach – przykład II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F3275B-8B60-DA3C-5619-99C7CEA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2DE79B-2D31-C8EE-E93C-F36AA2E891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143000"/>
            <a:ext cx="11377264" cy="5094312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drugim przykładzie program składa się z trzech plików: „main.py”, „ptak.py” i „zwierze.py”.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Plik „zwierze.py” zawiera definicję klasy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Zwierze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Plik „ptak.py” zawiera definicję klasy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Ptak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która dziedziczy po klasie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Zwierze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 Z tego powodu importuje on zawartość pliku  „zwierze.py”.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pliku „main.py” tworzony jest obiekt klasy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Ptak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 Z tego powodu importuje on zawartość pliku „ptak.py”.</a:t>
            </a:r>
          </a:p>
        </p:txBody>
      </p:sp>
    </p:spTree>
    <p:extLst>
      <p:ext uri="{BB962C8B-B14F-4D97-AF65-F5344CB8AC3E}">
        <p14:creationId xmlns:p14="http://schemas.microsoft.com/office/powerpoint/2010/main" val="397594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8FB8F-DBD7-AC4D-6609-639A1249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Pisanie programu w wielu plikach – przykład II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F3275B-8B60-DA3C-5619-99C7CEAD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C38CCE1-B3D0-1E74-A367-8DB95EDFE9A4}"/>
              </a:ext>
            </a:extLst>
          </p:cNvPr>
          <p:cNvSpPr txBox="1"/>
          <p:nvPr/>
        </p:nvSpPr>
        <p:spPr>
          <a:xfrm>
            <a:off x="9461402" y="3613785"/>
            <a:ext cx="10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main.py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6A5873F-BD60-1881-48AF-C47B7DAAE235}"/>
              </a:ext>
            </a:extLst>
          </p:cNvPr>
          <p:cNvSpPr txBox="1"/>
          <p:nvPr/>
        </p:nvSpPr>
        <p:spPr>
          <a:xfrm>
            <a:off x="3432193" y="3619790"/>
            <a:ext cx="97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ptak.py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496071-A3D4-5D5E-CE42-FE27777B85CF}"/>
              </a:ext>
            </a:extLst>
          </p:cNvPr>
          <p:cNvSpPr txBox="1"/>
          <p:nvPr/>
        </p:nvSpPr>
        <p:spPr>
          <a:xfrm>
            <a:off x="7838500" y="3974732"/>
            <a:ext cx="429318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ptak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Ptak</a:t>
            </a: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kruk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Ptak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kruk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kolor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czarny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kruk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masa_ciala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kruk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rozpietosc_skrzydel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1.2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kruk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kruk</a:t>
            </a:r>
            <a:r>
              <a:rPr lang="pl-PL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daj_glos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74975DF-F0A4-BD27-45DC-3E9EEC59E4C7}"/>
              </a:ext>
            </a:extLst>
          </p:cNvPr>
          <p:cNvSpPr txBox="1"/>
          <p:nvPr/>
        </p:nvSpPr>
        <p:spPr>
          <a:xfrm>
            <a:off x="60311" y="3974732"/>
            <a:ext cx="771858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Ptak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rozpietosc_skrzydel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#[m]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wysokosc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Lecę na wysokości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wysokosc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"metrów."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daj_glos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Krrrraaa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DEF4319-B961-106D-5709-2D3A1B1AFE69}"/>
              </a:ext>
            </a:extLst>
          </p:cNvPr>
          <p:cNvSpPr txBox="1"/>
          <p:nvPr/>
        </p:nvSpPr>
        <p:spPr>
          <a:xfrm>
            <a:off x="2384120" y="1505625"/>
            <a:ext cx="742376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Zwierze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masa_ciala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#[kg]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kolor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''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poruszaj_sie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odleglosc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Poruszam się o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odleglosc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metrów.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 err="1">
                <a:solidFill>
                  <a:srgbClr val="FF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daj_glos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Daję głos.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737B940-9920-AFBB-526E-836D1FB28CEC}"/>
              </a:ext>
            </a:extLst>
          </p:cNvPr>
          <p:cNvSpPr txBox="1"/>
          <p:nvPr/>
        </p:nvSpPr>
        <p:spPr>
          <a:xfrm>
            <a:off x="5416818" y="1159335"/>
            <a:ext cx="135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zwierze.py</a:t>
            </a:r>
          </a:p>
        </p:txBody>
      </p:sp>
    </p:spTree>
    <p:extLst>
      <p:ext uri="{BB962C8B-B14F-4D97-AF65-F5344CB8AC3E}">
        <p14:creationId xmlns:p14="http://schemas.microsoft.com/office/powerpoint/2010/main" val="2258349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1896D-6703-D24F-76B1-1CF7C637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pliku wykonywalnego programu napisanego w </a:t>
            </a:r>
            <a:r>
              <a:rPr lang="pl-PL" dirty="0" err="1"/>
              <a:t>Pythonie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A76127B-0579-4619-0216-7E575740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229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FB55D-18B7-EC27-F437-3C85C8A3E5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Istnieje możliwość utworzenia pliku wykonywalnego naszego programu (np. .exe w systemie Windows).</a:t>
            </a:r>
          </a:p>
          <a:p>
            <a:endParaRPr lang="pl-PL" dirty="0"/>
          </a:p>
          <a:p>
            <a:r>
              <a:rPr lang="pl-PL" dirty="0"/>
              <a:t>W ten sposób nie będziemy musieli uruchamiać go w środowisku programistycznym albo wywołując interpreter </a:t>
            </a:r>
            <a:r>
              <a:rPr lang="pl-PL" dirty="0" err="1"/>
              <a:t>Pythona</a:t>
            </a:r>
            <a:r>
              <a:rPr lang="pl-PL" dirty="0"/>
              <a:t> poleceniami </a:t>
            </a:r>
            <a:br>
              <a:rPr lang="pl-PL" dirty="0"/>
            </a:br>
            <a:r>
              <a:rPr lang="pl-PL" dirty="0"/>
              <a:t>w konsoli.</a:t>
            </a:r>
          </a:p>
          <a:p>
            <a:endParaRPr lang="pl-PL" dirty="0"/>
          </a:p>
          <a:p>
            <a:r>
              <a:rPr lang="pl-PL" dirty="0"/>
              <a:t>Zamiast tego będziemy mogli uruchomić program prostym dwukrotnym kliknięciem w ikonę pliku .exe.</a:t>
            </a:r>
          </a:p>
        </p:txBody>
      </p:sp>
    </p:spTree>
    <p:extLst>
      <p:ext uri="{BB962C8B-B14F-4D97-AF65-F5344CB8AC3E}">
        <p14:creationId xmlns:p14="http://schemas.microsoft.com/office/powerpoint/2010/main" val="1084938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9F6882-C8EA-44DA-93A3-0FC34A40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długo zmienna przechowuje swoją wartość?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11AC344-1714-4076-AC6E-54641E69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F4C182-F8F6-481E-8ED9-FCEF30C06B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422602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Zazwyczaj zmienne przechowują swoje wartości dopóki trwa program lub funkcja, w której zostały po raz pierwszy użyte.</a:t>
            </a:r>
          </a:p>
          <a:p>
            <a:r>
              <a:rPr lang="pl-PL" dirty="0"/>
              <a:t>Wartość zmiennej może się zmienić, jeśli zostanie nadpisana przez kolejną operację.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500" dirty="0"/>
          </a:p>
          <a:p>
            <a:r>
              <a:rPr lang="pl-PL" dirty="0"/>
              <a:t>Możemy usunąć utworzoną wcześniej zmienną wpisując jej nazwę po słowie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7F8445-1B57-46E9-AF8F-58E9F65EA0FD}"/>
              </a:ext>
            </a:extLst>
          </p:cNvPr>
          <p:cNvSpPr txBox="1"/>
          <p:nvPr/>
        </p:nvSpPr>
        <p:spPr>
          <a:xfrm>
            <a:off x="5231904" y="2705725"/>
            <a:ext cx="172819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44F41C-8529-48DC-AB7F-2495467C823A}"/>
              </a:ext>
            </a:extLst>
          </p:cNvPr>
          <p:cNvSpPr txBox="1"/>
          <p:nvPr/>
        </p:nvSpPr>
        <p:spPr>
          <a:xfrm>
            <a:off x="2495600" y="5125737"/>
            <a:ext cx="7200800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2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#błąd – zmienna a nie istnieje 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9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1896D-6703-D24F-76B1-1CF7C637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Tworzenie pliku wykonywalnego – program </a:t>
            </a:r>
            <a:r>
              <a:rPr lang="pl-PL" dirty="0" err="1"/>
              <a:t>P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yinstaller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A76127B-0579-4619-0216-7E575740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230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FB55D-18B7-EC27-F437-3C85C8A3E5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809312" cy="4937760"/>
          </a:xfrm>
        </p:spPr>
        <p:txBody>
          <a:bodyPr/>
          <a:lstStyle/>
          <a:p>
            <a:r>
              <a:rPr lang="pl-PL" dirty="0"/>
              <a:t>Tworzenie pliku wykonywalnego jest możliwe przy użyciu programu </a:t>
            </a:r>
            <a:r>
              <a:rPr lang="pl-PL" dirty="0" err="1"/>
              <a:t>Pyinstaller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 err="1"/>
              <a:t>Pyinstaller</a:t>
            </a:r>
            <a:r>
              <a:rPr lang="pl-PL" dirty="0"/>
              <a:t> musimy najpierw zainstalować. W tym celu w środowisku </a:t>
            </a:r>
            <a:r>
              <a:rPr lang="pl-PL" dirty="0" err="1"/>
              <a:t>Pycharm</a:t>
            </a:r>
            <a:r>
              <a:rPr lang="pl-PL" dirty="0"/>
              <a:t> należy uruchomić terminal klikając w ikonę znajdującą się w lewym dolnym rogu okna </a:t>
            </a:r>
            <a:r>
              <a:rPr lang="pl-PL" dirty="0" err="1"/>
              <a:t>Pycharma</a:t>
            </a:r>
            <a:r>
              <a:rPr lang="pl-PL" dirty="0"/>
              <a:t>:</a:t>
            </a:r>
          </a:p>
          <a:p>
            <a:endParaRPr lang="pl-PL" dirty="0"/>
          </a:p>
          <a:p>
            <a:r>
              <a:rPr lang="pl-PL" dirty="0"/>
              <a:t>Następnie należy wpisać polecenie: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pyinstaller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0DC3E17-62B6-EB1F-4869-7BB13381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950091"/>
            <a:ext cx="737989" cy="7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1896D-6703-D24F-76B1-1CF7C637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Tworzenie pliku wykonywalnego – program </a:t>
            </a:r>
            <a:r>
              <a:rPr lang="pl-PL" dirty="0" err="1"/>
              <a:t>P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yinstaller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A76127B-0579-4619-0216-7E575740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231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FB55D-18B7-EC27-F437-3C85C8A3E5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68760"/>
            <a:ext cx="11521280" cy="5087590"/>
          </a:xfrm>
        </p:spPr>
        <p:txBody>
          <a:bodyPr>
            <a:normAutofit lnSpcReduction="10000"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 udanej instalacji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Pyinstallera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w celu utworzenia pliku .exe, należy wpisać 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terminalu polecenie:</a:t>
            </a:r>
          </a:p>
          <a:p>
            <a:pPr marL="0" indent="0">
              <a:buNone/>
            </a:pPr>
            <a:r>
              <a:rPr lang="pl-PL" sz="28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pyinstaller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&lt;program&gt;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--</a:t>
            </a:r>
            <a:r>
              <a:rPr lang="en-US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onefile</a:t>
            </a:r>
            <a:endParaRPr lang="pl-PL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 miejscu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&lt;program&gt;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należy wpisać nazwę (wraz z rozszerzeniem) pliku</a:t>
            </a:r>
            <a:b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</a:b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z kodem naszego programu. Jeśli program jest pisany w wielu plikach, należy wpisać nazwę pliku głównego, od którego zaczyna się program.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Przykładowo, jeśli plik główny programu nazywa się </a:t>
            </a:r>
            <a:r>
              <a:rPr lang="pl-PL" i="1" dirty="0">
                <a:ea typeface="Cambria" panose="02040503050406030204" pitchFamily="18" charset="0"/>
                <a:cs typeface="Courier New" panose="02070309020205020404" pitchFamily="49" charset="0"/>
              </a:rPr>
              <a:t>main.py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należy wpisać polecenie:</a:t>
            </a:r>
          </a:p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pyinstaller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main.py 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--</a:t>
            </a:r>
            <a:r>
              <a:rPr lang="en-US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onefile</a:t>
            </a:r>
            <a:endParaRPr lang="pl-PL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 wykonaniu tego polecenia, w katalogu z kodem programu zostanie utworzony katalog o nazwie </a:t>
            </a:r>
            <a:r>
              <a:rPr lang="pl-PL" i="1" dirty="0" err="1">
                <a:ea typeface="Cambria" panose="02040503050406030204" pitchFamily="18" charset="0"/>
                <a:cs typeface="Courier New" panose="02070309020205020404" pitchFamily="49" charset="0"/>
              </a:rPr>
              <a:t>dist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, w którym pojawi się plik .exe z naszym programem.</a:t>
            </a:r>
          </a:p>
          <a:p>
            <a:pPr marL="0" indent="0">
              <a:buNone/>
            </a:pP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1896D-6703-D24F-76B1-1CF7C637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Uruchamianie programu z pliku .exe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A76127B-0579-4619-0216-7E575740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FB55D-18B7-EC27-F437-3C85C8A3E5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68760"/>
            <a:ext cx="11521280" cy="3528392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Uruchamiając napisany program konsolowy najprawdopodobniej natrafimy na dziwny problem. Okno z konsolą zamknie się przed wypisaniem końcowych wyników. Dlaczego tak się dzieje?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Ponieważ okno domyślnie zamyka się zawsze po wykonaniu ostatniej instrukcji programu. Jak temu zapobiec?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Wystarczy dopisać na sam koniec programu instrukcję pobierania danych, która zatrzyma nasz program dopóki użytkownik nie wciśnie klawisza </a:t>
            </a:r>
            <a:r>
              <a:rPr lang="pl-PL" dirty="0" err="1">
                <a:ea typeface="Cambria" panose="02040503050406030204" pitchFamily="18" charset="0"/>
                <a:cs typeface="Courier New" panose="02070309020205020404" pitchFamily="49" charset="0"/>
              </a:rPr>
              <a:t>Enter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 Przykład:</a:t>
            </a:r>
          </a:p>
          <a:p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FB31ED-225A-BCAE-92BB-51DF8249BA15}"/>
              </a:ext>
            </a:extLst>
          </p:cNvPr>
          <p:cNvSpPr txBox="1"/>
          <p:nvPr/>
        </p:nvSpPr>
        <p:spPr>
          <a:xfrm>
            <a:off x="1415480" y="4797152"/>
            <a:ext cx="5616624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liczbę: 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A36B59-1DE6-95BA-2716-396601157433}"/>
              </a:ext>
            </a:extLst>
          </p:cNvPr>
          <p:cNvSpPr txBox="1"/>
          <p:nvPr/>
        </p:nvSpPr>
        <p:spPr>
          <a:xfrm>
            <a:off x="7320136" y="5351151"/>
            <a:ext cx="2877169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wstrzymanie programu przed jego zamknięciem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625FFAA3-4CFE-318D-5221-9B1EE7406F19}"/>
              </a:ext>
            </a:extLst>
          </p:cNvPr>
          <p:cNvCxnSpPr>
            <a:cxnSpLocks/>
          </p:cNvCxnSpPr>
          <p:nvPr/>
        </p:nvCxnSpPr>
        <p:spPr>
          <a:xfrm flipH="1">
            <a:off x="2711624" y="5705094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73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1896D-6703-D24F-76B1-1CF7C637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pliku wykonywalnego bez wyświetlania okna konsoli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A76127B-0579-4619-0216-7E575740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233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FB55D-18B7-EC27-F437-3C85C8A3E5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19200"/>
            <a:ext cx="11521280" cy="4937760"/>
          </a:xfrm>
        </p:spPr>
        <p:txBody>
          <a:bodyPr>
            <a:normAutofit/>
          </a:bodyPr>
          <a:lstStyle/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Jeśli tworzymy aplikację okienkową i nie chcemy, żeby po uruchomieniu programu wyświetlała się konsola, możemy skorzystać z opcji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--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windowed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pyinstaller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main.py 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--</a:t>
            </a:r>
            <a:r>
              <a:rPr lang="en-US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onefile</a:t>
            </a:r>
            <a:r>
              <a:rPr lang="en-US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--windowed</a:t>
            </a:r>
            <a:endParaRPr lang="pl-PL" dirty="0"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sz="2400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r>
              <a:rPr lang="pl-PL" sz="2400" dirty="0">
                <a:ea typeface="Cambria" panose="02040503050406030204" pitchFamily="18" charset="0"/>
                <a:cs typeface="Courier New" panose="02070309020205020404" pitchFamily="49" charset="0"/>
              </a:rPr>
              <a:t>Więcej informacji na temat programu </a:t>
            </a:r>
            <a:r>
              <a:rPr lang="pl-PL" sz="2400" dirty="0" err="1">
                <a:ea typeface="Cambria" panose="02040503050406030204" pitchFamily="18" charset="0"/>
                <a:cs typeface="Courier New" panose="02070309020205020404" pitchFamily="49" charset="0"/>
              </a:rPr>
              <a:t>Pyinstaller</a:t>
            </a:r>
            <a:r>
              <a:rPr lang="pl-PL" sz="2400" dirty="0">
                <a:ea typeface="Cambria" panose="02040503050406030204" pitchFamily="18" charset="0"/>
                <a:cs typeface="Courier New" panose="02070309020205020404" pitchFamily="49" charset="0"/>
              </a:rPr>
              <a:t>, w tym opis jego parametrów, znajduje się na stronie: </a:t>
            </a:r>
            <a:r>
              <a:rPr lang="pl-PL" sz="2400" i="1" dirty="0">
                <a:ea typeface="Cambria" panose="02040503050406030204" pitchFamily="18" charset="0"/>
                <a:cs typeface="Courier New" panose="02070309020205020404" pitchFamily="49" charset="0"/>
                <a:hlinkClick r:id="rId3"/>
              </a:rPr>
              <a:t>https://pyinstaller.org/en/latest/usage.html</a:t>
            </a:r>
            <a:endParaRPr lang="pl-PL" sz="2400" i="1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0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9D6E6-ADF1-4215-810E-E613A3C4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Pierwsze użycie zmiennej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A202FD1-9900-47A7-8784-AD640F3F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2992B6-06E2-455B-AADF-2D85233D0B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345704"/>
          </a:xfrm>
        </p:spPr>
        <p:txBody>
          <a:bodyPr/>
          <a:lstStyle/>
          <a:p>
            <a:r>
              <a:rPr lang="pl-PL" dirty="0"/>
              <a:t>Pierwsze użycie zmiennej musi zawsze wiązać się z wpisaniem do niej wartości. Nie można po raz pierwszy użyć zmiennej odczytując z niej wartość (bo taka zmienna wtedy nie istnieje).</a:t>
            </a:r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8032DC-7EFC-4DE6-9ACA-59DEEAFC96D1}"/>
              </a:ext>
            </a:extLst>
          </p:cNvPr>
          <p:cNvSpPr txBox="1"/>
          <p:nvPr/>
        </p:nvSpPr>
        <p:spPr>
          <a:xfrm>
            <a:off x="3048000" y="2762924"/>
            <a:ext cx="66484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#błąd (przeczytać jego opis)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#błąd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AA195D6-51E9-45CA-A393-8D607BA64494}"/>
              </a:ext>
            </a:extLst>
          </p:cNvPr>
          <p:cNvSpPr txBox="1"/>
          <p:nvPr/>
        </p:nvSpPr>
        <p:spPr>
          <a:xfrm>
            <a:off x="3048000" y="4420509"/>
            <a:ext cx="66484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2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FF715-1E86-4D25-B050-B6F5C38A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FBD0C4E-6AF8-4F2C-A360-D67CFDC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BDCD11-1E32-4E3C-8B68-010D25295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345704"/>
          </a:xfrm>
        </p:spPr>
        <p:txBody>
          <a:bodyPr/>
          <a:lstStyle/>
          <a:p>
            <a:r>
              <a:rPr lang="pl-PL" dirty="0"/>
              <a:t>Napisać program, który wpisuje do dwóch zmiennych przykładowe wartości. Następnie program powinien zamienić ze sobą wartości obu zmiennych. Na końcu trzeba je wypisać (dla sprawdzenia).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D29ADFF-C6FC-4FF5-9452-77297D87071D}"/>
              </a:ext>
            </a:extLst>
          </p:cNvPr>
          <p:cNvSpPr txBox="1"/>
          <p:nvPr/>
        </p:nvSpPr>
        <p:spPr>
          <a:xfrm>
            <a:off x="4775200" y="2852936"/>
            <a:ext cx="26416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7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FF715-1E86-4D25-B050-B6F5C38A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FBD0C4E-6AF8-4F2C-A360-D67CFDC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BDCD11-1E32-4E3C-8B68-010D25295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345704"/>
          </a:xfrm>
        </p:spPr>
        <p:txBody>
          <a:bodyPr/>
          <a:lstStyle/>
          <a:p>
            <a:r>
              <a:rPr lang="pl-PL" dirty="0"/>
              <a:t>Napisać program, który wpisuje do dwóch zmiennych przykładowe wartości. Następnie program powinien zamienić ze sobą wartości obu zmiennych. Na końcu trzeba je wypisać (dla sprawdzenia).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D29ADFF-C6FC-4FF5-9452-77297D87071D}"/>
              </a:ext>
            </a:extLst>
          </p:cNvPr>
          <p:cNvSpPr txBox="1"/>
          <p:nvPr/>
        </p:nvSpPr>
        <p:spPr>
          <a:xfrm>
            <a:off x="4775200" y="2769705"/>
            <a:ext cx="26416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Znak „niedozwolone” 8">
            <a:extLst>
              <a:ext uri="{FF2B5EF4-FFF2-40B4-BE49-F238E27FC236}">
                <a16:creationId xmlns:a16="http://schemas.microsoft.com/office/drawing/2014/main" id="{F788F239-2DCA-42A8-B7D6-26181B911517}"/>
              </a:ext>
            </a:extLst>
          </p:cNvPr>
          <p:cNvSpPr/>
          <p:nvPr/>
        </p:nvSpPr>
        <p:spPr>
          <a:xfrm>
            <a:off x="4907868" y="2775096"/>
            <a:ext cx="2376264" cy="21236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079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FF715-1E86-4D25-B050-B6F5C38A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FBD0C4E-6AF8-4F2C-A360-D67CFDC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BDCD11-1E32-4E3C-8B68-010D252954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345704"/>
          </a:xfrm>
        </p:spPr>
        <p:txBody>
          <a:bodyPr/>
          <a:lstStyle/>
          <a:p>
            <a:r>
              <a:rPr lang="pl-PL" dirty="0"/>
              <a:t>Napisać program, który wpisuje do dwóch zmiennych przykładowe wartości. Następnie program powinien zamienić ze sobą wartości obu zmiennych. Na końcu trzeba je wypisać (dla sprawdzenia).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603866E-846D-49F1-87B8-37FA8E5E3814}"/>
              </a:ext>
            </a:extLst>
          </p:cNvPr>
          <p:cNvSpPr txBox="1"/>
          <p:nvPr/>
        </p:nvSpPr>
        <p:spPr>
          <a:xfrm>
            <a:off x="4775200" y="2780928"/>
            <a:ext cx="264160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pomocnicza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pomocnicza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174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C62DA-F3BA-4086-9887-1D1D82C4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Operatory arytmetyczne połączone z operatorami przypisania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5F4092-784D-4B77-B142-F1F74464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1C9A97E-3E33-41E8-95E2-7BC70D0ED2AD}"/>
              </a:ext>
            </a:extLst>
          </p:cNvPr>
          <p:cNvSpPr txBox="1"/>
          <p:nvPr/>
        </p:nvSpPr>
        <p:spPr>
          <a:xfrm>
            <a:off x="3048000" y="1334047"/>
            <a:ext cx="609600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#równoznaczne z: a = a + 2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#równoznaczne z: a = a - 1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#równoznaczne z: a = a * 6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#równoznaczne z: a = a / 3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#równoznaczne z: a = a % 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**=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#równoznaczne z: a = a ** 4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#co zostanie wypisane?</a:t>
            </a:r>
            <a:endParaRPr lang="pl-PL" sz="2200" dirty="0"/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20884DA4-C64A-45C0-80B6-A037A13BAD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6900" y="4821872"/>
            <a:ext cx="10972800" cy="134343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 dla programistów innych języków:</a:t>
            </a:r>
            <a:r>
              <a:rPr lang="pl-PL" dirty="0"/>
              <a:t> </a:t>
            </a:r>
            <a:r>
              <a:rPr lang="pl-PL" dirty="0" err="1"/>
              <a:t>Python</a:t>
            </a:r>
            <a:r>
              <a:rPr lang="pl-PL" dirty="0"/>
              <a:t> nie posiada operatorów inkrementacji i dekrementacji (++ i --) znanych z języka C i języków wywodzących się z C. A szkoda. </a:t>
            </a:r>
            <a:r>
              <a:rPr lang="pl-PL" dirty="0">
                <a:sym typeface="Wingdings" panose="05000000000000000000" pitchFamily="2" charset="2"/>
              </a:rPr>
              <a:t></a:t>
            </a:r>
          </a:p>
        </p:txBody>
      </p:sp>
    </p:spTree>
    <p:extLst>
      <p:ext uri="{BB962C8B-B14F-4D97-AF65-F5344CB8AC3E}">
        <p14:creationId xmlns:p14="http://schemas.microsoft.com/office/powerpoint/2010/main" val="474633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509B9-F7AD-4AE8-8929-F21DC8C7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nazywania zmiennych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65F628E-3929-4443-A381-8A25C95A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AE3A7F-1706-498F-982D-8B0757D689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95" y="1172264"/>
            <a:ext cx="12000656" cy="3207842"/>
          </a:xfrm>
        </p:spPr>
        <p:txBody>
          <a:bodyPr>
            <a:normAutofit/>
          </a:bodyPr>
          <a:lstStyle/>
          <a:p>
            <a:r>
              <a:rPr lang="pl-PL" sz="2400" dirty="0"/>
              <a:t>Nazwy zmiennych mogą składać się z jednego lub więcej znaków spośród następujących grup:</a:t>
            </a:r>
          </a:p>
          <a:p>
            <a:pPr lvl="1"/>
            <a:r>
              <a:rPr lang="pl-PL" dirty="0"/>
              <a:t>małe i duże litery angielskiego alfabetu</a:t>
            </a:r>
          </a:p>
          <a:p>
            <a:pPr lvl="2"/>
            <a:r>
              <a:rPr lang="pl-PL" dirty="0"/>
              <a:t>znaki polskie i charakterystyczne dla innych języków są dopuszczalne w najnowszych wersjach </a:t>
            </a:r>
            <a:r>
              <a:rPr lang="pl-PL" dirty="0" err="1"/>
              <a:t>Pythona</a:t>
            </a:r>
            <a:r>
              <a:rPr lang="pl-PL" dirty="0"/>
              <a:t>, ale są one niezalecane;</a:t>
            </a:r>
          </a:p>
          <a:p>
            <a:pPr lvl="2"/>
            <a:r>
              <a:rPr lang="pl-PL" dirty="0"/>
              <a:t>najlepiej więc nazwać zmienną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zolw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dirty="0"/>
              <a:t>zamiast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żółw</a:t>
            </a:r>
            <a:r>
              <a:rPr lang="pl-PL" dirty="0"/>
              <a:t>.</a:t>
            </a:r>
          </a:p>
          <a:p>
            <a:pPr lvl="1"/>
            <a:r>
              <a:rPr lang="pl-PL" dirty="0"/>
              <a:t>cyfry (cyfra nie może być pierwszym znakiem występującym w nazwie)</a:t>
            </a:r>
          </a:p>
          <a:p>
            <a:pPr lvl="1"/>
            <a:r>
              <a:rPr lang="pl-PL" dirty="0"/>
              <a:t>znak podkreślenia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pl-PL" dirty="0"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endParaRPr lang="pl-PL" dirty="0"/>
          </a:p>
          <a:p>
            <a:endParaRPr lang="pl-PL" dirty="0"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573440FD-5DFB-474B-9CB8-991029F7C11D}"/>
              </a:ext>
            </a:extLst>
          </p:cNvPr>
          <p:cNvSpPr txBox="1">
            <a:spLocks/>
          </p:cNvSpPr>
          <p:nvPr/>
        </p:nvSpPr>
        <p:spPr>
          <a:xfrm>
            <a:off x="164067" y="4238854"/>
            <a:ext cx="11809312" cy="208823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Zmienne powinny nazywać się tak, żeby programista czytający kod mógł się domyślić, do czego służą.</a:t>
            </a:r>
          </a:p>
          <a:p>
            <a:r>
              <a:rPr lang="pl-PL" sz="2400" dirty="0"/>
              <a:t>Dobre przykłady: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wysokosc_trojkata</a:t>
            </a:r>
            <a:r>
              <a:rPr lang="pl-PL" sz="2400" dirty="0"/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szerokoscOkna</a:t>
            </a:r>
            <a:r>
              <a:rPr lang="pl-PL" sz="2400" dirty="0"/>
              <a:t>,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nazwisko</a:t>
            </a:r>
            <a:r>
              <a:rPr lang="pl-PL" sz="2400" dirty="0"/>
              <a:t>,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temperatura</a:t>
            </a:r>
            <a:r>
              <a:rPr lang="pl-PL" sz="2400" dirty="0"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  <a:p>
            <a:r>
              <a:rPr lang="pl-PL" sz="2400" dirty="0"/>
              <a:t>Złe przykłady: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zmienna1</a:t>
            </a:r>
            <a:r>
              <a:rPr lang="pl-PL" sz="2400" dirty="0"/>
              <a:t>,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2400" dirty="0"/>
              <a:t>,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ajwwgafjkh</a:t>
            </a:r>
            <a:r>
              <a:rPr lang="pl-PL" sz="2400" dirty="0"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  <a:p>
            <a:endParaRPr lang="pl-PL" sz="2400" dirty="0"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62315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E33414-97D2-4749-9C9E-C40AFA0C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Program, aplikacja komputerowa, programowanie, język programowania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8A0B2F0-FA74-40F0-89B4-7C49B6E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3C2C7B-14D2-4737-8909-1B6D15AC9B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Program jest zbiorem instrukcji wykonywanych przez komputer.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Aplikacja jest programem komputerowym korzystającym z zasobów </a:t>
            </a:r>
            <a:br>
              <a:rPr lang="pl-PL" dirty="0"/>
            </a:br>
            <a:r>
              <a:rPr lang="pl-PL" dirty="0"/>
              <a:t>(np. obrazy, dźwięki) zapewniając użytkownikowi wrażenie </a:t>
            </a:r>
            <a:r>
              <a:rPr lang="pl-PL"/>
              <a:t>pracy </a:t>
            </a:r>
            <a:br>
              <a:rPr lang="pl-PL"/>
            </a:br>
            <a:r>
              <a:rPr lang="pl-PL"/>
              <a:t>w </a:t>
            </a:r>
            <a:r>
              <a:rPr lang="pl-PL" dirty="0"/>
              <a:t>kompletnym środowisku.</a:t>
            </a:r>
          </a:p>
          <a:p>
            <a:endParaRPr lang="pl-PL" dirty="0"/>
          </a:p>
          <a:p>
            <a:r>
              <a:rPr lang="pl-PL" dirty="0"/>
              <a:t>Programowanie – tworzenie programu komputerowego, najczęściej poprzez pisanie kodu w wybranym języku programowania.</a:t>
            </a:r>
          </a:p>
          <a:p>
            <a:endParaRPr lang="pl-PL" dirty="0"/>
          </a:p>
          <a:p>
            <a:r>
              <a:rPr lang="pl-PL" dirty="0"/>
              <a:t>Język programowania – zbiór zasad opisujący jak wykonać określone obliczenia za pomocą wpisywania ciągu znaków.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297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BFD29-E6A0-4C7B-9614-CC976EBF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Wczytywanie danych z konsoli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CD7BF2C-896F-4A73-A909-5BBFEE75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CB21F2AE-5391-4250-8213-0049C1001E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246" y="1220082"/>
            <a:ext cx="11031016" cy="199377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służy do wczytywania tekstu (np. napisanego klawiaturą) poprzez konsolę.</a:t>
            </a:r>
          </a:p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Domyślnie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wczytuje dane w formie tekstu, ale można je rzutować (przekonwertować) na liczbę całkowitą lub zmiennoprzecinkową funkcjami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int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float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5CA749E-D8BA-4D0A-83AF-42F8BB9627AD}"/>
              </a:ext>
            </a:extLst>
          </p:cNvPr>
          <p:cNvSpPr txBox="1"/>
          <p:nvPr/>
        </p:nvSpPr>
        <p:spPr>
          <a:xfrm>
            <a:off x="3048000" y="3290940"/>
            <a:ext cx="60960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'Podaj nazwę produktu: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 sztuk: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ile_sztuk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cenę: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cena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6319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548D3-446D-4F4A-BCFF-46EECAF8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Wczytywanie danych z konsoli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7AD5C1-759A-4373-8CA2-AD1C98AF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D3F211-736B-4271-B4A8-A8E22835EE81}"/>
              </a:ext>
            </a:extLst>
          </p:cNvPr>
          <p:cNvSpPr txBox="1"/>
          <p:nvPr/>
        </p:nvSpPr>
        <p:spPr>
          <a:xfrm>
            <a:off x="2147646" y="3501008"/>
            <a:ext cx="7980802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nazwa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nazwę produktu: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ile_sztuk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 sztuk: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cena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cenę: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1573971B-B664-402D-B013-FC511A1577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219201"/>
            <a:ext cx="11449272" cy="1705744"/>
          </a:xfrm>
        </p:spPr>
        <p:txBody>
          <a:bodyPr>
            <a:noAutofit/>
          </a:bodyPr>
          <a:lstStyle/>
          <a:p>
            <a:r>
              <a:rPr lang="pl-PL" sz="2800" dirty="0"/>
              <a:t>Podczas wywołania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800" dirty="0">
                <a:ea typeface="Cambria" panose="02040503050406030204" pitchFamily="18" charset="0"/>
                <a:cs typeface="Courier New" panose="02070309020205020404" pitchFamily="49" charset="0"/>
              </a:rPr>
              <a:t> można w nawiasie wpisać tekst, który wyświetli się na konsoli w momencie, gdy funkcja oczekuje na wpisanie danych przez użytkownika. </a:t>
            </a:r>
          </a:p>
          <a:p>
            <a:r>
              <a:rPr lang="pl-PL" sz="2800" dirty="0">
                <a:ea typeface="Cambria" panose="02040503050406030204" pitchFamily="18" charset="0"/>
                <a:cs typeface="Courier New" panose="02070309020205020404" pitchFamily="49" charset="0"/>
              </a:rPr>
              <a:t>Nie trzeba w takim wypadku wywoływać wcześniej funkcji </a:t>
            </a:r>
            <a:r>
              <a:rPr lang="pl-PL" sz="28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print</a:t>
            </a:r>
            <a:r>
              <a:rPr lang="pl-PL" sz="2800" dirty="0"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0256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E6C54-EFEA-49C9-9035-326FDF95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podstawowe rodzaje błędów w programowaniu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E3E0DD0-BA53-409E-B2F1-27AD371A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C85946-75E4-454D-81F6-8D5FA74489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2133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Błędy składniowe (syntaktyczne). Są to błędy, które wynikają z tego, że kod naszego programu jest niezrozumiały dla interpretera. Przykłady: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Błędy znaczeniowe (semantyczne). Program jest zrozumiały dla interpretera, ale nie robi tego, co od niego oczekujemy. Przykłady:</a:t>
            </a:r>
          </a:p>
          <a:p>
            <a:pPr lvl="1"/>
            <a:r>
              <a:rPr lang="pl-PL" sz="2500" dirty="0">
                <a:cs typeface="Times New Roman" panose="02020603050405020304" pitchFamily="18" charset="0"/>
              </a:rPr>
              <a:t>Chcąc przypisać wartość 0 do zmiennej x programista napisał: </a:t>
            </a:r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x==0</a:t>
            </a:r>
          </a:p>
          <a:p>
            <a:pPr lvl="1"/>
            <a: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  <a:t>Chcąc wyświetlić wartość zmiennej </a:t>
            </a:r>
            <a:r>
              <a:rPr lang="pl-PL" sz="25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x</a:t>
            </a:r>
            <a: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  <a:t> programista napisał </a:t>
            </a:r>
            <a:r>
              <a:rPr lang="pl-PL" sz="25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print</a:t>
            </a:r>
            <a:r>
              <a:rPr lang="pl-PL" sz="25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pl-PL" sz="25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'x')</a:t>
            </a:r>
          </a:p>
          <a:p>
            <a:pPr marL="274320" lvl="1" indent="0">
              <a:buNone/>
            </a:pPr>
            <a:endParaRPr lang="pl-PL" sz="2500" dirty="0"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>
              <a:buNone/>
            </a:pPr>
            <a:r>
              <a:rPr lang="pl-PL" sz="25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Jeśli mamy w kodzie błąd składniowy, interpreter na pewno nas o tym poinformuje (czerwonym komunikatem). Błędy znaczeniowe zazwyczaj musimy sami odnaleźć. Może nam w tym jednak pomóc tzw. </a:t>
            </a:r>
            <a:r>
              <a:rPr lang="pl-PL" sz="2500" dirty="0" err="1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debugger</a:t>
            </a:r>
            <a:r>
              <a:rPr lang="pl-PL" sz="2500" dirty="0">
                <a:highlight>
                  <a:srgbClr val="FFFFFF"/>
                </a:highlight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264C54-5788-CACB-502D-01EFA35C72B8}"/>
              </a:ext>
            </a:extLst>
          </p:cNvPr>
          <p:cNvSpPr txBox="1"/>
          <p:nvPr/>
        </p:nvSpPr>
        <p:spPr>
          <a:xfrm>
            <a:off x="5315998" y="2061565"/>
            <a:ext cx="156000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+*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2328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2185D4-445A-4DE4-B5CF-016761A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do rzutowania typów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6DD2932-F8E1-4277-89CC-7433FCD3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EF8CC-FF9F-4960-A4A3-0A6AB6F2D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345704"/>
          </a:xfrm>
        </p:spPr>
        <p:txBody>
          <a:bodyPr/>
          <a:lstStyle/>
          <a:p>
            <a:r>
              <a:rPr lang="pl-PL" dirty="0"/>
              <a:t>Funkcje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/>
              <a:t> 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dirty="0"/>
              <a:t> możemy użyć nie tylko przy wywołaniu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dirty="0"/>
              <a:t> ale również w dowolnym miejscu programu, aby rzutować typ zmiennej lub literału.</a:t>
            </a: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68F9705-AC46-4FB6-AF94-950870F70533}"/>
              </a:ext>
            </a:extLst>
          </p:cNvPr>
          <p:cNvSpPr txBox="1"/>
          <p:nvPr/>
        </p:nvSpPr>
        <p:spPr>
          <a:xfrm>
            <a:off x="3048000" y="2536448"/>
            <a:ext cx="60960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'10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B_int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7E7A8A-34A3-463E-B948-5BA3C137B956}"/>
              </a:ext>
            </a:extLst>
          </p:cNvPr>
          <p:cNvSpPr txBox="1"/>
          <p:nvPr/>
        </p:nvSpPr>
        <p:spPr>
          <a:xfrm>
            <a:off x="3048000" y="4473035"/>
            <a:ext cx="60960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2.5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float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B_float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9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E2DA0-59FE-4A08-9E66-84CD1919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do rzutowania typów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7F623B2-D639-4E0B-AEAF-C1E9C01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AE2662-742C-4BE7-B4D5-96F018AD3D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697632"/>
          </a:xfrm>
        </p:spPr>
        <p:txBody>
          <a:bodyPr/>
          <a:lstStyle/>
          <a:p>
            <a:r>
              <a:rPr lang="pl-PL" dirty="0"/>
              <a:t>Można również rzutować na typ </a:t>
            </a:r>
            <a:r>
              <a:rPr lang="pl-PL" dirty="0" err="1"/>
              <a:t>str</a:t>
            </a:r>
            <a:r>
              <a:rPr lang="pl-PL" dirty="0"/>
              <a:t> (tekst). Służy do tego funkcja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3270F9-644F-42C9-8933-58CCBAE18209}"/>
              </a:ext>
            </a:extLst>
          </p:cNvPr>
          <p:cNvSpPr txBox="1"/>
          <p:nvPr/>
        </p:nvSpPr>
        <p:spPr>
          <a:xfrm>
            <a:off x="3048000" y="2536448"/>
            <a:ext cx="6096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tekst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tekst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541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83C35C-814C-4305-B0D5-E6BF3099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do sprawdzania typu danych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703508-E0DF-4BE3-8CE9-01A94426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FD8407-F299-4DEF-9955-53BC92C4B7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81608"/>
          </a:xfrm>
        </p:spPr>
        <p:txBody>
          <a:bodyPr>
            <a:noAutofit/>
          </a:bodyPr>
          <a:lstStyle/>
          <a:p>
            <a:r>
              <a:rPr lang="pl-PL" dirty="0"/>
              <a:t>Aby sprawdzić typ zmiennej możemy użyć funkcję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dirty="0"/>
              <a:t>. Funkcja jedynie zwraca typ danych. Aby go wyświetlić należy dodatkowo użyć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F17C92-BC40-44B9-9BFA-CC4A0EAF52E0}"/>
              </a:ext>
            </a:extLst>
          </p:cNvPr>
          <p:cNvSpPr txBox="1"/>
          <p:nvPr/>
        </p:nvSpPr>
        <p:spPr>
          <a:xfrm>
            <a:off x="3048000" y="2438763"/>
            <a:ext cx="609600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123.0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5811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0D242-A29C-4428-9A00-6E585BED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Typ operacji dzielenia i operator dzielenia całkowitoliczbowego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94D2EDD-5625-4E22-8AC7-04F9891E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644DBA-5DD6-418C-8F9A-D6737FA9EA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929880"/>
          </a:xfrm>
        </p:spPr>
        <p:txBody>
          <a:bodyPr>
            <a:normAutofit/>
          </a:bodyPr>
          <a:lstStyle/>
          <a:p>
            <a:r>
              <a:rPr lang="pl-PL" dirty="0"/>
              <a:t>Wynikiem operacji dzielenia przy użyciu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dirty="0"/>
              <a:t> jest zawsze wartość typu </a:t>
            </a:r>
            <a:r>
              <a:rPr lang="pl-PL" dirty="0" err="1"/>
              <a:t>float</a:t>
            </a:r>
            <a:r>
              <a:rPr lang="pl-PL" dirty="0"/>
              <a:t> (nawet jeśli dzielenie jest bez reszty).</a:t>
            </a:r>
          </a:p>
          <a:p>
            <a:r>
              <a:rPr lang="pl-PL" dirty="0"/>
              <a:t>Jeśli chcemy wykonać dzielenie całkowitoliczbowe, czyli takie, którego wynikiem jest wartość typu </a:t>
            </a:r>
            <a:r>
              <a:rPr lang="pl-PL" dirty="0" err="1"/>
              <a:t>int</a:t>
            </a:r>
            <a:r>
              <a:rPr lang="pl-PL" dirty="0"/>
              <a:t> (z obcięciem ewentualnej części ułamkowej liczby), to należy skorzystać z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l-PL" dirty="0"/>
              <a:t>.</a:t>
            </a:r>
          </a:p>
          <a:p>
            <a:r>
              <a:rPr lang="pl-PL" dirty="0"/>
              <a:t>Uwaga: Inaczej było w wersjach </a:t>
            </a:r>
            <a:r>
              <a:rPr lang="pl-PL" dirty="0" err="1"/>
              <a:t>Pythona</a:t>
            </a:r>
            <a:r>
              <a:rPr lang="pl-PL" dirty="0"/>
              <a:t> wcześniejszych niż 3.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13FDD8-20CF-4ECB-A31A-56AE5AA72C2F}"/>
              </a:ext>
            </a:extLst>
          </p:cNvPr>
          <p:cNvSpPr txBox="1"/>
          <p:nvPr/>
        </p:nvSpPr>
        <p:spPr>
          <a:xfrm>
            <a:off x="3048000" y="4149080"/>
            <a:ext cx="609600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696422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7BA483-8CEA-41DE-A7DD-A6CD0C0C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do zaokrąglania liczb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pl-PL" dirty="0"/>
              <a:t>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E32E014-E2A6-40ED-9E02-D50861F1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4486FE-D049-47A9-AF2D-91DD3E6015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8484" y="1246596"/>
            <a:ext cx="11175032" cy="4946104"/>
          </a:xfrm>
        </p:spPr>
        <p:txBody>
          <a:bodyPr/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pl-PL" dirty="0"/>
              <a:t> służy do zaokrąglania liczb.</a:t>
            </a:r>
          </a:p>
          <a:p>
            <a:r>
              <a:rPr lang="pl-PL" dirty="0"/>
              <a:t>Zaokrąglanie, to nie jest to samo, co obcięcie części ułamkowej (znane </a:t>
            </a:r>
            <a:br>
              <a:rPr lang="pl-PL" dirty="0"/>
            </a:br>
            <a:r>
              <a:rPr lang="pl-PL" dirty="0"/>
              <a:t>z dzielenia całkowitoliczbowego).</a:t>
            </a:r>
          </a:p>
          <a:p>
            <a:r>
              <a:rPr lang="pl-PL" dirty="0"/>
              <a:t>Pierwszy parametr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pl-PL" dirty="0"/>
              <a:t>, to liczba, którą chcemy zaokrąglić, </a:t>
            </a:r>
            <a:br>
              <a:rPr lang="pl-PL" dirty="0"/>
            </a:br>
            <a:r>
              <a:rPr lang="pl-PL" dirty="0"/>
              <a:t>a drugi, to docelowa liczba miejsc po przecinku.</a:t>
            </a:r>
          </a:p>
          <a:p>
            <a:r>
              <a:rPr lang="pl-PL" dirty="0"/>
              <a:t>Jeśli nie wpiszemy drugiego parametru, to liczba zaokrągli się do najbliższej liczby całkowitej (i będzie typu </a:t>
            </a:r>
            <a:r>
              <a:rPr lang="pl-PL" dirty="0" err="1"/>
              <a:t>int</a:t>
            </a:r>
            <a:r>
              <a:rPr lang="pl-PL" dirty="0"/>
              <a:t>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5E1E632-6C26-4DBB-A909-70DEB5AC4E4C}"/>
              </a:ext>
            </a:extLst>
          </p:cNvPr>
          <p:cNvSpPr txBox="1"/>
          <p:nvPr/>
        </p:nvSpPr>
        <p:spPr>
          <a:xfrm>
            <a:off x="3048000" y="4653136"/>
            <a:ext cx="60960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round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round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round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2.117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37670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B6339-1668-CA01-6D68-C6BC7C6D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B04A65D-A208-BAA4-2EC8-191A19C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8B571C-A594-0FEF-7889-95853A6084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11582400" cy="393013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Wartość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pl-PL" dirty="0"/>
              <a:t> przypisana do zmiennej oznacza, że zmienna ta nie ma żadnej konkretnej wartości.</a:t>
            </a:r>
          </a:p>
          <a:p>
            <a:endParaRPr lang="pl-PL" dirty="0"/>
          </a:p>
          <a:p>
            <a:r>
              <a:rPr lang="pl-PL" dirty="0"/>
              <a:t>Zmienna z wartością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pl-PL" dirty="0"/>
              <a:t> nie ma również konkretnego typu (typ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NoneType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dirty="0"/>
              <a:t>Wartość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pl-PL" dirty="0"/>
              <a:t> można stosować np. w następujących przypadkach: </a:t>
            </a:r>
          </a:p>
          <a:p>
            <a:pPr lvl="1"/>
            <a:r>
              <a:rPr lang="pl-PL" dirty="0"/>
              <a:t>gdy nie chcemy całkowicie usuwać zmiennej, ale chcemy wymazać jej wartość oraz typ;</a:t>
            </a:r>
          </a:p>
          <a:p>
            <a:pPr lvl="1"/>
            <a:r>
              <a:rPr lang="pl-PL" dirty="0"/>
              <a:t>do określenia sytuacji, w której użytkownik nie zdecydował się podać żadnej wartości dla zmiennej (0 lub pusty łańcuch znakowy byłyby konkretną wartością konkretnego typu).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FF6624-DC38-5AB7-F6D3-926BE362D15E}"/>
              </a:ext>
            </a:extLst>
          </p:cNvPr>
          <p:cNvSpPr txBox="1"/>
          <p:nvPr/>
        </p:nvSpPr>
        <p:spPr>
          <a:xfrm>
            <a:off x="3521714" y="5013176"/>
            <a:ext cx="51485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29DA5-883F-448F-B0B5-11244AF4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Znaki specjalne tekstu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95E1CFF-3926-4DEB-AC62-18204766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CB6411-BAD8-4D39-91E5-EA9F20E65C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569840"/>
          </a:xfrm>
        </p:spPr>
        <p:txBody>
          <a:bodyPr>
            <a:norm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pl-PL" dirty="0"/>
              <a:t> – znak przejścia do nowej linii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pl-PL" dirty="0"/>
              <a:t> – znak tabulacji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\'</a:t>
            </a:r>
            <a:r>
              <a:rPr lang="pl-PL" dirty="0"/>
              <a:t> – znak apostrofu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\"</a:t>
            </a:r>
            <a:r>
              <a:rPr lang="pl-PL" dirty="0"/>
              <a:t> – znak cudzysłowu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10ACAE8-F4A2-4F61-96E8-E5F36E4F78F9}"/>
              </a:ext>
            </a:extLst>
          </p:cNvPr>
          <p:cNvSpPr txBox="1"/>
          <p:nvPr/>
        </p:nvSpPr>
        <p:spPr>
          <a:xfrm>
            <a:off x="2924690" y="3431486"/>
            <a:ext cx="63426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pies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\</a:t>
            </a:r>
            <a:r>
              <a:rPr lang="pl-PL" sz="2400" b="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kot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\</a:t>
            </a:r>
            <a:r>
              <a:rPr lang="pl-PL" sz="2400" b="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wróbel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\</a:t>
            </a:r>
            <a:r>
              <a:rPr lang="pl-PL" sz="2400" b="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</a:t>
            </a:r>
            <a:r>
              <a:rPr lang="pl-PL" sz="24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gołąb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\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pies\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c:\\dokumenty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400" b="0" dirty="0">
              <a:solidFill>
                <a:srgbClr val="808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69E2FF97-D67E-4A43-AB1D-608E711D5560}"/>
              </a:ext>
            </a:extLst>
          </p:cNvPr>
          <p:cNvSpPr txBox="1">
            <a:spLocks/>
          </p:cNvSpPr>
          <p:nvPr/>
        </p:nvSpPr>
        <p:spPr>
          <a:xfrm>
            <a:off x="443372" y="5121518"/>
            <a:ext cx="11305256" cy="1417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Należy pamiętać, że funkcja </a:t>
            </a:r>
            <a:r>
              <a:rPr lang="pl-PL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print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automatycznie wstawia znak przejścia do nowej linii na końcu wyświetlanego tekstu. Nie musimy więc go wpisywać.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706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DD82F-A841-490B-9978-7434E3EF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języków programowania – niskiego i wysokiego poziomu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76CCEED-8F48-4076-90D0-F0DBF897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ACE2E8-0066-4EB7-9A1F-456D5EE991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21335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Języki programowania niskiego poziomu:</a:t>
            </a:r>
          </a:p>
          <a:p>
            <a:pPr lvl="1"/>
            <a:r>
              <a:rPr lang="pl-PL" dirty="0"/>
              <a:t>niski poziom abstrakcji kodu;</a:t>
            </a:r>
          </a:p>
          <a:p>
            <a:pPr lvl="1"/>
            <a:r>
              <a:rPr lang="pl-PL" dirty="0"/>
              <a:t>mało zrozumiałe dla człowieka;</a:t>
            </a:r>
          </a:p>
          <a:p>
            <a:pPr lvl="1"/>
            <a:r>
              <a:rPr lang="pl-PL" dirty="0"/>
              <a:t>jedna instrukcja najczęściej odpowiada jednemu rozkazowi procesora;</a:t>
            </a:r>
          </a:p>
          <a:p>
            <a:pPr lvl="1"/>
            <a:r>
              <a:rPr lang="pl-PL" dirty="0"/>
              <a:t>zastosowania: programowanie sterowników urządzeń i niskopoziomowych systemów wbudowanych, hakowanie;</a:t>
            </a:r>
          </a:p>
          <a:p>
            <a:pPr lvl="1"/>
            <a:r>
              <a:rPr lang="pl-PL" dirty="0"/>
              <a:t>przykłady: języki asemblera, IL.</a:t>
            </a:r>
          </a:p>
          <a:p>
            <a:pPr marL="274320" lvl="1" indent="0">
              <a:buNone/>
            </a:pPr>
            <a:endParaRPr lang="pl-PL" dirty="0"/>
          </a:p>
          <a:p>
            <a:r>
              <a:rPr lang="pl-PL" dirty="0"/>
              <a:t>Języki programowania wysokiego poziomu:</a:t>
            </a:r>
          </a:p>
          <a:p>
            <a:pPr lvl="1"/>
            <a:r>
              <a:rPr lang="pl-PL" dirty="0"/>
              <a:t>wysoki poziom abstrakcji kodu;</a:t>
            </a:r>
          </a:p>
          <a:p>
            <a:pPr lvl="1"/>
            <a:r>
              <a:rPr lang="pl-PL" dirty="0"/>
              <a:t>zrozumiałe dla człowieka;</a:t>
            </a:r>
          </a:p>
          <a:p>
            <a:pPr lvl="1"/>
            <a:r>
              <a:rPr lang="pl-PL" dirty="0"/>
              <a:t>jedna instrukcja odpowiada najczęściej wielu rozkazom procesora;</a:t>
            </a:r>
          </a:p>
          <a:p>
            <a:pPr lvl="1"/>
            <a:r>
              <a:rPr lang="pl-PL" dirty="0"/>
              <a:t>zastosowania: programowanie aplikacji, tworzenie zaawansowanych programów obliczeniowych;</a:t>
            </a:r>
          </a:p>
          <a:p>
            <a:pPr lvl="1"/>
            <a:r>
              <a:rPr lang="pl-PL" dirty="0"/>
              <a:t>przykłady: Pascal, Delphi, C, C++, C#, Java, JavaScript, PHP, </a:t>
            </a:r>
            <a:r>
              <a:rPr lang="pl-PL" b="1" dirty="0" err="1"/>
              <a:t>Python</a:t>
            </a:r>
            <a:r>
              <a:rPr lang="pl-PL" dirty="0"/>
              <a:t>, </a:t>
            </a:r>
            <a:r>
              <a:rPr lang="pl-PL" dirty="0" err="1"/>
              <a:t>Ruby</a:t>
            </a:r>
            <a:r>
              <a:rPr lang="pl-PL" dirty="0"/>
              <a:t>, </a:t>
            </a:r>
            <a:r>
              <a:rPr lang="pl-PL" dirty="0" err="1"/>
              <a:t>Matlab</a:t>
            </a:r>
            <a:r>
              <a:rPr lang="pl-PL" dirty="0"/>
              <a:t>, </a:t>
            </a:r>
            <a:r>
              <a:rPr lang="pl-PL" dirty="0" err="1"/>
              <a:t>Rust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585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155E7-645D-4A57-A804-D3633FA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Operatory porównania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C3F29C4-004B-4408-AF38-6671A889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BC4F56-EC68-495E-B7D8-4DF4AC99B1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1"/>
            <a:ext cx="10972800" cy="990600"/>
          </a:xfrm>
        </p:spPr>
        <p:txBody>
          <a:bodyPr>
            <a:normAutofit/>
          </a:bodyPr>
          <a:lstStyle/>
          <a:p>
            <a:r>
              <a:rPr lang="pl-PL" dirty="0"/>
              <a:t>Operatory porównania służą do sprawdzania relacji między dwiema wartościami.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31481B-98FE-4A00-9A0A-D7F6F49C2EE3}"/>
              </a:ext>
            </a:extLst>
          </p:cNvPr>
          <p:cNvSpPr txBox="1"/>
          <p:nvPr/>
        </p:nvSpPr>
        <p:spPr>
          <a:xfrm>
            <a:off x="3647728" y="2095917"/>
            <a:ext cx="5236356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#1 większe od 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#1 większe lub równe 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#1 mniejsze od 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#1 mniejsze lub równe 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#1 równe 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#1 różne od 2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903048-6413-4430-83E9-BA13ADFCD024}"/>
              </a:ext>
            </a:extLst>
          </p:cNvPr>
          <p:cNvSpPr txBox="1"/>
          <p:nvPr/>
        </p:nvSpPr>
        <p:spPr>
          <a:xfrm>
            <a:off x="3218836" y="5401988"/>
            <a:ext cx="60941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Symbol zastępczy zawartości 3">
            <a:extLst>
              <a:ext uri="{FF2B5EF4-FFF2-40B4-BE49-F238E27FC236}">
                <a16:creationId xmlns:a16="http://schemas.microsoft.com/office/drawing/2014/main" id="{D9B58466-FE9B-4F13-9ED2-EC5F0A2EC882}"/>
              </a:ext>
            </a:extLst>
          </p:cNvPr>
          <p:cNvSpPr txBox="1">
            <a:spLocks/>
          </p:cNvSpPr>
          <p:nvPr/>
        </p:nvSpPr>
        <p:spPr>
          <a:xfrm>
            <a:off x="479376" y="4333254"/>
            <a:ext cx="11449272" cy="99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/>
              <a:t>Wynikiem operacji porównania jest wartość logiczna typu </a:t>
            </a:r>
            <a:r>
              <a:rPr lang="pl-PL" sz="2500" dirty="0" err="1"/>
              <a:t>bool</a:t>
            </a:r>
            <a:r>
              <a:rPr lang="pl-PL" sz="2500" dirty="0"/>
              <a:t>: </a:t>
            </a:r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sz="2500" dirty="0"/>
              <a:t> lub </a:t>
            </a:r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2500" dirty="0"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pl-PL" sz="2500" dirty="0">
                <a:ea typeface="Cambria" panose="02040503050406030204" pitchFamily="18" charset="0"/>
                <a:cs typeface="Calibri" panose="020F0502020204030204" pitchFamily="34" charset="0"/>
              </a:rPr>
              <a:t>(pisana zawsze z dużej litery)</a:t>
            </a:r>
            <a:r>
              <a:rPr lang="pl-PL" sz="2500" dirty="0"/>
              <a:t>. Można to sprawdzić w następujący sposób:</a:t>
            </a:r>
          </a:p>
        </p:txBody>
      </p:sp>
    </p:spTree>
    <p:extLst>
      <p:ext uri="{BB962C8B-B14F-4D97-AF65-F5344CB8AC3E}">
        <p14:creationId xmlns:p14="http://schemas.microsoft.com/office/powerpoint/2010/main" val="8691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B3C62C-9885-4DA8-B78B-8946EB4E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Operatory porównania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AEC32D5-EF5E-47C7-8E02-496FFA50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61A81A-3AD1-4C33-A0ED-8D3DE4BCF0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219200"/>
            <a:ext cx="11881320" cy="5090120"/>
          </a:xfrm>
        </p:spPr>
        <p:txBody>
          <a:bodyPr>
            <a:normAutofit fontScale="92500"/>
          </a:bodyPr>
          <a:lstStyle/>
          <a:p>
            <a:r>
              <a:rPr lang="pl-PL" dirty="0"/>
              <a:t>Możemy je stosować dla wartości typu </a:t>
            </a:r>
            <a:r>
              <a:rPr lang="pl-PL" dirty="0" err="1"/>
              <a:t>int</a:t>
            </a:r>
            <a:r>
              <a:rPr lang="pl-PL" dirty="0"/>
              <a:t>, </a:t>
            </a:r>
            <a:r>
              <a:rPr lang="pl-PL" dirty="0" err="1"/>
              <a:t>float</a:t>
            </a:r>
            <a:r>
              <a:rPr lang="pl-PL" dirty="0"/>
              <a:t>, </a:t>
            </a:r>
            <a:r>
              <a:rPr lang="pl-PL" dirty="0" err="1"/>
              <a:t>bool</a:t>
            </a:r>
            <a:r>
              <a:rPr lang="pl-PL" dirty="0"/>
              <a:t>, a nawet str. </a:t>
            </a:r>
          </a:p>
          <a:p>
            <a:r>
              <a:rPr lang="pl-PL" dirty="0"/>
              <a:t>Dla typu </a:t>
            </a:r>
            <a:r>
              <a:rPr lang="pl-PL" dirty="0" err="1"/>
              <a:t>str</a:t>
            </a:r>
            <a:r>
              <a:rPr lang="pl-PL" dirty="0"/>
              <a:t> porównywane są kody w standardzie Unikod (</a:t>
            </a:r>
            <a:r>
              <a:rPr lang="pl-PL" dirty="0" err="1"/>
              <a:t>Unicode</a:t>
            </a:r>
            <a:r>
              <a:rPr lang="pl-PL" dirty="0"/>
              <a:t>, </a:t>
            </a:r>
            <a:r>
              <a:rPr lang="pl-PL" i="1" dirty="0">
                <a:hlinkClick r:id="rId2"/>
              </a:rPr>
              <a:t>https://www.ssec.wisc.edu/~tomw/java/unicode.html</a:t>
            </a:r>
            <a:r>
              <a:rPr lang="pl-PL" dirty="0"/>
              <a:t>) z priorytetem od pierwszego znaku, do ostatniego.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2700" dirty="0"/>
              <a:t>Można dzięki temu sprawdzić, czy dwa napisy są identyczne (</a:t>
            </a:r>
            <a:r>
              <a:rPr lang="pl-PL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700" dirty="0"/>
              <a:t>) </a:t>
            </a:r>
            <a:br>
              <a:rPr lang="pl-PL" sz="2700" dirty="0"/>
            </a:br>
            <a:r>
              <a:rPr lang="pl-PL" sz="2700" dirty="0"/>
              <a:t>lub nieidentyczne (</a:t>
            </a:r>
            <a:r>
              <a:rPr lang="pl-PL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pl-PL" sz="2700" dirty="0"/>
              <a:t>).</a:t>
            </a:r>
          </a:p>
          <a:p>
            <a:r>
              <a:rPr lang="pl-PL" sz="2700" dirty="0"/>
              <a:t>Można też sprawdzić, który napis jest „bliżej” lub „dalej” w kolejności alfabetycznej za pomocą operatorów </a:t>
            </a:r>
            <a:r>
              <a:rPr lang="pl-PL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700" dirty="0">
                <a:ea typeface="Cambria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pl-PL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700" dirty="0">
                <a:ea typeface="Cambria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pl-PL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pl-PL" sz="2700" dirty="0">
                <a:ea typeface="Cambria" panose="02040503050406030204" pitchFamily="18" charset="0"/>
                <a:cs typeface="Courier New" panose="02070309020205020404" pitchFamily="49" charset="0"/>
              </a:rPr>
              <a:t>, </a:t>
            </a:r>
            <a:r>
              <a:rPr lang="pl-PL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700" dirty="0"/>
              <a:t> . Trzeba jednak pamiętać, że:</a:t>
            </a:r>
          </a:p>
          <a:p>
            <a:pPr lvl="1"/>
            <a:r>
              <a:rPr lang="pl-PL" sz="2400" dirty="0"/>
              <a:t>duże litery [A-Z] mają mniejsze kody niż małe litery [a-z];</a:t>
            </a:r>
          </a:p>
          <a:p>
            <a:pPr lvl="1"/>
            <a:r>
              <a:rPr lang="pl-PL" sz="2400" dirty="0"/>
              <a:t>polskie znaki (np. „Ą”, „Ć”) mają kody większe niż znaki z podstawowego zestawu [A-Z], [a-z].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4D010C-7F11-4036-88AF-7F35EAE2ECED}"/>
              </a:ext>
            </a:extLst>
          </p:cNvPr>
          <p:cNvSpPr txBox="1"/>
          <p:nvPr/>
        </p:nvSpPr>
        <p:spPr>
          <a:xfrm>
            <a:off x="3287688" y="2924944"/>
            <a:ext cx="6096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Marian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Mariusz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Marian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Mariusz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1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14AE2-F12F-4966-A255-AA375D43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rzutowania </a:t>
            </a:r>
            <a:r>
              <a:rPr lang="pl-PL" dirty="0" err="1"/>
              <a:t>bool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1AD835B-A172-4A4A-A55A-B722AFA3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9CB6ED-C424-4DEF-9C6D-BC486785BB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Podobnie jak funkcje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dirty="0"/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/>
              <a:t>, 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dirty="0"/>
              <a:t> służy do rzutowania (konwertowania) wartości na typ logiczny </a:t>
            </a:r>
            <a:r>
              <a:rPr lang="pl-PL" dirty="0" err="1"/>
              <a:t>bool</a:t>
            </a:r>
            <a:r>
              <a:rPr lang="pl-PL" dirty="0"/>
              <a:t> zgodnie z następującymi zasadami:</a:t>
            </a:r>
          </a:p>
          <a:p>
            <a:pPr lvl="1"/>
            <a:r>
              <a:rPr lang="pl-PL" dirty="0" err="1"/>
              <a:t>int</a:t>
            </a:r>
            <a:r>
              <a:rPr lang="pl-PL" dirty="0"/>
              <a:t> – liczba 0 jest zamieniana na wartość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; każda inna liczba – 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.</a:t>
            </a:r>
          </a:p>
          <a:p>
            <a:pPr lvl="1"/>
            <a:r>
              <a:rPr lang="pl-PL" dirty="0" err="1"/>
              <a:t>float</a:t>
            </a:r>
            <a:r>
              <a:rPr lang="pl-PL" dirty="0"/>
              <a:t> – liczba 0.0 jest zamieniana na wartość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; każda inna liczba – 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.</a:t>
            </a:r>
          </a:p>
          <a:p>
            <a:pPr lvl="1"/>
            <a:r>
              <a:rPr lang="pl-PL" dirty="0" err="1"/>
              <a:t>str</a:t>
            </a:r>
            <a:r>
              <a:rPr lang="pl-PL" dirty="0"/>
              <a:t> – pusty tekst '' jest zamieniany na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; każdy inny tekst – 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20C4FC7-B71B-4F91-87F2-3C86E9A966D3}"/>
              </a:ext>
            </a:extLst>
          </p:cNvPr>
          <p:cNvSpPr txBox="1"/>
          <p:nvPr/>
        </p:nvSpPr>
        <p:spPr>
          <a:xfrm>
            <a:off x="4463988" y="3933056"/>
            <a:ext cx="3264024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6.5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03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4EF17-1E2C-4893-8EB0-2CFCB5CC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Operatory logiczne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1C32A1A-9F24-4076-A9DB-202F8C0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F06BAE-71DC-47A0-89E2-D71331974D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8664" y="1052736"/>
            <a:ext cx="11165968" cy="3001888"/>
          </a:xfrm>
        </p:spPr>
        <p:txBody>
          <a:bodyPr>
            <a:normAutofit/>
          </a:bodyPr>
          <a:lstStyle/>
          <a:p>
            <a:r>
              <a:rPr lang="pl-PL" dirty="0"/>
              <a:t>Operatory logiczne umożliwiają wykonanie wielu porównań wartości zgodnie z zasadami logiki: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l-PL" dirty="0"/>
              <a:t> (iloczyn logiczny, koniunkcja) – jeśli obie wartości są równe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, wynikiem operacji jest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; w przeciwnym wypadku wynikiem jest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.</a:t>
            </a:r>
          </a:p>
          <a:p>
            <a:pPr lvl="1"/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l-PL" dirty="0"/>
              <a:t> (suma logiczna, alternatywa) – jeśli przynajmniej jedna wartość jest równa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, wynikiem operacji jest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; w przeciwnym wypadku wynikiem jest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.</a:t>
            </a:r>
          </a:p>
          <a:p>
            <a:pPr lvl="1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l-PL" dirty="0"/>
              <a:t> (negacja) – zamienia wartość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 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 lub wartość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 na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D437490-F1C4-49D6-84CA-350758417581}"/>
              </a:ext>
            </a:extLst>
          </p:cNvPr>
          <p:cNvSpPr txBox="1"/>
          <p:nvPr/>
        </p:nvSpPr>
        <p:spPr>
          <a:xfrm>
            <a:off x="2171564" y="3933056"/>
            <a:ext cx="78488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#True</a:t>
            </a:r>
            <a:endParaRPr lang="en-US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#False</a:t>
            </a:r>
            <a:endParaRPr lang="pl-PL" b="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#True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#True</a:t>
            </a:r>
            <a:endParaRPr lang="en-US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#False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#Jaki będzie wynik? #Podpowiedź: operator and ma wyższy priorytet niż </a:t>
            </a:r>
            <a:r>
              <a:rPr lang="pl-PL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#równoważne z 1 != 0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33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019B2-D396-47C2-B26C-FCADFFBF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Priorytet operatorów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6C44689-7D17-4440-888C-86BB2F40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44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2FA7242D-55BB-4492-8AA0-42305A86C71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19200"/>
                <a:ext cx="7824192" cy="4658072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Określa kolejność działań z nimi związanych.</a:t>
                </a:r>
              </a:p>
              <a:p>
                <a:r>
                  <a:rPr lang="pl-PL" dirty="0"/>
                  <a:t>Im niżej występuje operator w tabeli, tym wyższy ma priorytet (wcześniej wykona się jego działanie).</a:t>
                </a:r>
              </a:p>
              <a:p>
                <a:r>
                  <a:rPr lang="pl-PL" dirty="0"/>
                  <a:t>Zwrócić uwagę na priorytet operatorów </a:t>
                </a:r>
                <a:r>
                  <a:rPr lang="pl-PL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pl-PL" dirty="0"/>
                  <a:t>, </a:t>
                </a:r>
                <a:r>
                  <a:rPr lang="pl-PL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</a:t>
                </a:r>
                <a:r>
                  <a:rPr lang="pl-PL" dirty="0"/>
                  <a:t>, %, </a:t>
                </a:r>
                <a:r>
                  <a:rPr lang="pl-PL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</a:t>
                </a:r>
                <a:r>
                  <a:rPr lang="pl-PL" dirty="0"/>
                  <a:t>, </a:t>
                </a:r>
                <a:r>
                  <a:rPr lang="pl-PL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br>
                  <a:rPr lang="pl-PL" dirty="0"/>
                </a:br>
                <a:r>
                  <a:rPr lang="pl-PL" dirty="0"/>
                  <a:t>oraz </a:t>
                </a:r>
                <a:r>
                  <a:rPr lang="pl-PL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</a:t>
                </a:r>
                <a:r>
                  <a:rPr lang="pl-PL" dirty="0"/>
                  <a:t>, </a:t>
                </a:r>
                <a:r>
                  <a:rPr lang="pl-PL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or</a:t>
                </a:r>
                <a:r>
                  <a:rPr lang="pl-PL" dirty="0"/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/>
                  <a:t>Jeśli operatory mają ten sam priorytet, to operacje wykonują się od lewej do prawej. Wyjątkiem jest operator potęgowania. W jego przypadku operacje wykonują się od prawej do lewej. </a:t>
                </a:r>
                <a:br>
                  <a:rPr lang="pl-PL" dirty="0"/>
                </a:br>
                <a:r>
                  <a:rPr lang="pl-PL" dirty="0"/>
                  <a:t>Np. 2**3**2 jest </a:t>
                </a:r>
                <a:r>
                  <a:rPr lang="pl-PL" dirty="0">
                    <a:ea typeface="Cambria" panose="02040503050406030204" pitchFamily="18" charset="0"/>
                  </a:rPr>
                  <a:t>równoważne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pl-P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pl-PL" dirty="0">
                    <a:effectLst/>
                    <a:ea typeface="Cambria" panose="02040503050406030204" pitchFamily="18" charset="0"/>
                    <a:cs typeface="Times New Roman" panose="02020603050405020304" pitchFamily="18" charset="0"/>
                  </a:rPr>
                  <a:t>, a nie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(2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pl-PL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2FA7242D-55BB-4492-8AA0-42305A86C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19200"/>
                <a:ext cx="7824192" cy="4658072"/>
              </a:xfrm>
              <a:blipFill>
                <a:blip r:embed="rId3"/>
                <a:stretch>
                  <a:fillRect l="-701" t="-1178" r="-7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CF49E4-CD2C-4FC4-A0D1-34687E222F79}"/>
              </a:ext>
            </a:extLst>
          </p:cNvPr>
          <p:cNvSpPr txBox="1"/>
          <p:nvPr/>
        </p:nvSpPr>
        <p:spPr>
          <a:xfrm>
            <a:off x="587896" y="5738028"/>
            <a:ext cx="60960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#sprawdzić wynik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93E504-9567-FB6B-6C70-8315F3F2F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1166228"/>
            <a:ext cx="426152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5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FEF6CD89-FA55-9E26-393E-B669926C7852}"/>
              </a:ext>
            </a:extLst>
          </p:cNvPr>
          <p:cNvSpPr txBox="1">
            <a:spLocks/>
          </p:cNvSpPr>
          <p:nvPr/>
        </p:nvSpPr>
        <p:spPr>
          <a:xfrm>
            <a:off x="304800" y="1235075"/>
            <a:ext cx="7215554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Co się wyświetli? Sprawdź i wyjaśnij na podstawie tabeli priorytetów operatorów.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Odpowiedź:</a:t>
            </a:r>
          </a:p>
          <a:p>
            <a:r>
              <a:rPr lang="pl-PL" dirty="0"/>
              <a:t>W pierwszym przypadku wynikiem będzie -8 (bo 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pl-PL" dirty="0"/>
              <a:t> ma niższy priorytet od operatora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dirty="0"/>
              <a:t>). Jeśli chcemy, żeby zadziałało to zgodnie z zasadami matematyki, to musimy napisać: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2C7AA1-2001-EAF6-6668-AAC3DFFB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 będzie wynik poniższej operacji?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E909381-31D1-5A44-3851-F3D1C859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981977-F436-B875-0793-14DF0ED96038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2407598" y="2328345"/>
            <a:ext cx="30099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8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Symbol zastępczy zawartości 5">
            <a:extLst>
              <a:ext uri="{FF2B5EF4-FFF2-40B4-BE49-F238E27FC236}">
                <a16:creationId xmlns:a16="http://schemas.microsoft.com/office/drawing/2014/main" id="{59ED569E-BAB8-E8CD-1AD4-831B39CA5113}"/>
              </a:ext>
            </a:extLst>
          </p:cNvPr>
          <p:cNvSpPr txBox="1">
            <a:spLocks/>
          </p:cNvSpPr>
          <p:nvPr/>
        </p:nvSpPr>
        <p:spPr>
          <a:xfrm>
            <a:off x="2407598" y="5583297"/>
            <a:ext cx="300995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pl-PL" sz="28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)**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6AE409-9D10-08A4-9F8D-F797C837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768" y="1189674"/>
            <a:ext cx="426152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8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1F6E0-0BC0-D6AB-4388-CE64E904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dirty="0"/>
              <a:t> do zmiany kolejności wykonywania operacji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5E9DD12-0329-077B-CA2A-E07F20D8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5024BE-6C73-5166-111D-5DC3565934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849760"/>
          </a:xfrm>
        </p:spPr>
        <p:txBody>
          <a:bodyPr>
            <a:normAutofit/>
          </a:bodyPr>
          <a:lstStyle/>
          <a:p>
            <a:r>
              <a:rPr lang="pl-PL" dirty="0"/>
              <a:t>Operator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dirty="0"/>
              <a:t> (nawias okrągły) może zmienić kolejność wykonywania operacji. </a:t>
            </a:r>
          </a:p>
          <a:p>
            <a:r>
              <a:rPr lang="pl-PL" dirty="0"/>
              <a:t>Operacje zawarte w nawiasie wykonują się w pierwszej kolejności (podobnie jak w matematyce).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4EE096C-A5D6-BC6F-40AA-290CE632AF48}"/>
              </a:ext>
            </a:extLst>
          </p:cNvPr>
          <p:cNvSpPr txBox="1"/>
          <p:nvPr/>
        </p:nvSpPr>
        <p:spPr>
          <a:xfrm>
            <a:off x="3048866" y="3789041"/>
            <a:ext cx="60942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#wynik: 7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#wynik: 9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25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FAB26-8385-4F75-A282-A2CDCFD6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warunkowa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E5D676-2036-4884-972F-5404C6F3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8592C9-ED8E-47F2-8BE7-794FA60A90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3289920"/>
          </a:xfrm>
        </p:spPr>
        <p:txBody>
          <a:bodyPr>
            <a:normAutofit/>
          </a:bodyPr>
          <a:lstStyle/>
          <a:p>
            <a:r>
              <a:rPr lang="pl-PL" dirty="0"/>
              <a:t>Umożliwia wykonanie operacji tylko wtedy, gdy spełniony jest warunek, tzn. gdy wartość logiczna warunku jest równa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dirty="0"/>
              <a:t>.</a:t>
            </a:r>
          </a:p>
          <a:p>
            <a:r>
              <a:rPr lang="pl-PL" dirty="0"/>
              <a:t>Po słowie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dirty="0"/>
              <a:t> należy wpisać warunek, a potem dwukropek.</a:t>
            </a:r>
          </a:p>
          <a:p>
            <a:r>
              <a:rPr lang="pl-PL" dirty="0"/>
              <a:t>Instrukcje, które mają się wykonać warunkowo wpisujemy w nowej linii </a:t>
            </a:r>
            <a:r>
              <a:rPr lang="pl-PL" u="sng" dirty="0"/>
              <a:t>zaczynając od wcięcia</a:t>
            </a:r>
            <a:r>
              <a:rPr lang="pl-PL" dirty="0"/>
              <a:t>.</a:t>
            </a:r>
          </a:p>
          <a:p>
            <a:r>
              <a:rPr lang="pl-PL" dirty="0"/>
              <a:t>Wcięciem jest najczęściej znak tabulacji, choć dopuszczalna jest spacja.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6FAB67-9344-48FF-AF1C-372D0944F867}"/>
              </a:ext>
            </a:extLst>
          </p:cNvPr>
          <p:cNvSpPr txBox="1"/>
          <p:nvPr/>
        </p:nvSpPr>
        <p:spPr>
          <a:xfrm>
            <a:off x="3048000" y="4293096"/>
            <a:ext cx="60960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1866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4D5F1-8E87-4293-84ED-5DF503D2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 dla programistów innych języków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/>
              <a:t>-</a:t>
            </a:r>
            <a:br>
              <a:rPr lang="pl-PL" dirty="0"/>
            </a:br>
            <a:r>
              <a:rPr lang="pl-PL" dirty="0"/>
              <a:t>wcięcia w języku </a:t>
            </a:r>
            <a:r>
              <a:rPr lang="pl-PL" dirty="0" err="1"/>
              <a:t>Python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9F43D3D-6081-4002-A636-013C6415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53E1CD-EB24-4F75-B6AE-1B1B5746E1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4831" y="1219200"/>
            <a:ext cx="11082338" cy="4937760"/>
          </a:xfrm>
        </p:spPr>
        <p:txBody>
          <a:bodyPr/>
          <a:lstStyle/>
          <a:p>
            <a:r>
              <a:rPr lang="pl-PL" dirty="0"/>
              <a:t>W większości języków programowania wcięcia wstawiane w instrukcjach pisanych pod warunkami (oraz w innych blokach kodu, np. w pętli, funkcji, klasie) są bardzo zalecane ze względu na zwiększenie czytelności kodu, ale nie są obowiązkowe.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W języku </a:t>
            </a:r>
            <a:r>
              <a:rPr lang="pl-PL" dirty="0" err="1"/>
              <a:t>Python</a:t>
            </a:r>
            <a:r>
              <a:rPr lang="pl-PL" dirty="0"/>
              <a:t> </a:t>
            </a:r>
            <a:r>
              <a:rPr lang="pl-PL" b="1" u="sng" dirty="0"/>
              <a:t>wcięcia są obowiązkowe!</a:t>
            </a:r>
            <a:r>
              <a:rPr lang="pl-PL" dirty="0"/>
              <a:t> Bez nich program nie zadziała.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2046827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0CCF3-AFCB-4682-856D-783F319E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warunkowa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FED2DBE-51E9-42E0-B744-4727D66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EA22BA-B02F-4841-98EA-29C668C5AE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r>
              <a:rPr lang="pl-PL" dirty="0"/>
              <a:t>Jeśli chcemy wykonać warunkowo tylko jedną instrukcję, dopuszcza się wpisanie jej w tej samej linii, co warunek.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569B0A-1D29-4AEA-A933-201701BCE2FE}"/>
              </a:ext>
            </a:extLst>
          </p:cNvPr>
          <p:cNvSpPr txBox="1"/>
          <p:nvPr/>
        </p:nvSpPr>
        <p:spPr>
          <a:xfrm>
            <a:off x="3048000" y="3036579"/>
            <a:ext cx="6096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liczbę: 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478504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0808C3-A633-4DC2-92B6-5F27E811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języków programowania – kompilowane i interpretowane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DBDAE8-544E-4C54-9179-C34CFC79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0A6581-55D0-42E8-B94D-4FC15CBA08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Języki programowania kompilowane:</a:t>
            </a:r>
          </a:p>
          <a:p>
            <a:pPr lvl="1"/>
            <a:r>
              <a:rPr lang="pl-PL" dirty="0"/>
              <a:t>kod programu jest kompilowany (tłumaczony) na kod maszynowy lub język pośredni;</a:t>
            </a:r>
          </a:p>
          <a:p>
            <a:pPr lvl="1"/>
            <a:r>
              <a:rPr lang="pl-PL" dirty="0"/>
              <a:t>przykłady: C, C++, C#, </a:t>
            </a:r>
            <a:r>
              <a:rPr lang="pl-PL" dirty="0" err="1"/>
              <a:t>Rust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Języki programowania interpretowane:</a:t>
            </a:r>
          </a:p>
          <a:p>
            <a:pPr lvl="1"/>
            <a:r>
              <a:rPr lang="pl-PL" dirty="0"/>
              <a:t>programy są wykonywane bezpośrednio na podstawie kodu przy użyciu tzw. interpretera;</a:t>
            </a:r>
          </a:p>
          <a:p>
            <a:pPr lvl="1"/>
            <a:r>
              <a:rPr lang="pl-PL" dirty="0"/>
              <a:t>przykłady: JavaScript, PHP, </a:t>
            </a:r>
            <a:r>
              <a:rPr lang="pl-PL" b="1" dirty="0" err="1"/>
              <a:t>Python</a:t>
            </a:r>
            <a:r>
              <a:rPr lang="pl-PL" dirty="0"/>
              <a:t>, </a:t>
            </a:r>
            <a:r>
              <a:rPr lang="pl-PL" dirty="0" err="1"/>
              <a:t>Ruby</a:t>
            </a:r>
            <a:r>
              <a:rPr lang="pl-PL" dirty="0"/>
              <a:t>, </a:t>
            </a:r>
            <a:r>
              <a:rPr lang="pl-PL" dirty="0" err="1"/>
              <a:t>Matlab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72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B1782-911A-417F-83EC-D3DA9EB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warunkowa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3004F36-D051-4676-B93F-36581E12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92154A-F0DB-4E60-92BF-77B464011C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353816"/>
          </a:xfrm>
        </p:spPr>
        <p:txBody>
          <a:bodyPr>
            <a:normAutofit fontScale="92500"/>
          </a:bodyPr>
          <a:lstStyle/>
          <a:p>
            <a:r>
              <a:rPr lang="pl-PL" dirty="0"/>
              <a:t>Instrukcje po słowie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dirty="0"/>
              <a:t> wykonują się tylko wtedy, gdy warunek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dirty="0"/>
              <a:t> nie jest spełniony.</a:t>
            </a:r>
          </a:p>
          <a:p>
            <a:r>
              <a:rPr lang="pl-PL" dirty="0"/>
              <a:t>Słowo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dirty="0"/>
              <a:t> zapisujemy po warunku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dirty="0"/>
              <a:t> i następujących po nim instrukcjach.</a:t>
            </a:r>
          </a:p>
          <a:p>
            <a:r>
              <a:rPr lang="pl-PL" dirty="0"/>
              <a:t>Słowo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dirty="0"/>
              <a:t> zapisujemy bez wcięcia, tzn. musi być wyrównane do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dirty="0"/>
              <a:t>, a nie do instrukcji następujących po nim.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4D6106-CE6B-4B41-9F3B-C634A980168D}"/>
              </a:ext>
            </a:extLst>
          </p:cNvPr>
          <p:cNvSpPr txBox="1"/>
          <p:nvPr/>
        </p:nvSpPr>
        <p:spPr>
          <a:xfrm>
            <a:off x="410463" y="3789040"/>
            <a:ext cx="607771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mienna a jest ujemna.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  <p:sp>
        <p:nvSpPr>
          <p:cNvPr id="51" name="Sześciokąt 50">
            <a:extLst>
              <a:ext uri="{FF2B5EF4-FFF2-40B4-BE49-F238E27FC236}">
                <a16:creationId xmlns:a16="http://schemas.microsoft.com/office/drawing/2014/main" id="{017E116C-CABF-4322-BFE0-A3A72F7890CA}"/>
              </a:ext>
            </a:extLst>
          </p:cNvPr>
          <p:cNvSpPr/>
          <p:nvPr/>
        </p:nvSpPr>
        <p:spPr>
          <a:xfrm>
            <a:off x="9247300" y="4087352"/>
            <a:ext cx="1208636" cy="396239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&gt;= 0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E42479CE-9856-4009-A0DB-E887D4555BB8}"/>
              </a:ext>
            </a:extLst>
          </p:cNvPr>
          <p:cNvSpPr/>
          <p:nvPr/>
        </p:nvSpPr>
        <p:spPr>
          <a:xfrm>
            <a:off x="10197294" y="4641381"/>
            <a:ext cx="1385106" cy="39624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a * 2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Schemat blokowy: dane 54">
            <a:extLst>
              <a:ext uri="{FF2B5EF4-FFF2-40B4-BE49-F238E27FC236}">
                <a16:creationId xmlns:a16="http://schemas.microsoft.com/office/drawing/2014/main" id="{AB0494AD-41F7-46BD-9909-A948D8458ADA}"/>
              </a:ext>
            </a:extLst>
          </p:cNvPr>
          <p:cNvSpPr/>
          <p:nvPr/>
        </p:nvSpPr>
        <p:spPr>
          <a:xfrm>
            <a:off x="9400560" y="3460389"/>
            <a:ext cx="977727" cy="37765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CFD552D3-9EF4-4D29-85F5-70F494B099F4}"/>
              </a:ext>
            </a:extLst>
          </p:cNvPr>
          <p:cNvCxnSpPr>
            <a:cxnSpLocks/>
          </p:cNvCxnSpPr>
          <p:nvPr/>
        </p:nvCxnSpPr>
        <p:spPr>
          <a:xfrm flipH="1">
            <a:off x="9514195" y="3456709"/>
            <a:ext cx="216024" cy="381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Schemat blokowy: dane 56">
            <a:extLst>
              <a:ext uri="{FF2B5EF4-FFF2-40B4-BE49-F238E27FC236}">
                <a16:creationId xmlns:a16="http://schemas.microsoft.com/office/drawing/2014/main" id="{C58F2FB8-BC06-49DC-84C6-DD8579206608}"/>
              </a:ext>
            </a:extLst>
          </p:cNvPr>
          <p:cNvSpPr/>
          <p:nvPr/>
        </p:nvSpPr>
        <p:spPr>
          <a:xfrm>
            <a:off x="6939680" y="4696960"/>
            <a:ext cx="2949744" cy="72068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"Zmienna a jest ujemna."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C2AA0101-848C-47CE-B74E-EB9E39546C01}"/>
              </a:ext>
            </a:extLst>
          </p:cNvPr>
          <p:cNvCxnSpPr>
            <a:cxnSpLocks/>
          </p:cNvCxnSpPr>
          <p:nvPr/>
        </p:nvCxnSpPr>
        <p:spPr>
          <a:xfrm flipH="1">
            <a:off x="9141677" y="4696790"/>
            <a:ext cx="604118" cy="720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Łącznik prosty ze strzałką 58">
            <a:extLst>
              <a:ext uri="{FF2B5EF4-FFF2-40B4-BE49-F238E27FC236}">
                <a16:creationId xmlns:a16="http://schemas.microsoft.com/office/drawing/2014/main" id="{58499B75-8DF2-430D-A22E-03AC3CF0488B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9791651" y="3838042"/>
            <a:ext cx="0" cy="24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Łącznik: łamany 59">
            <a:extLst>
              <a:ext uri="{FF2B5EF4-FFF2-40B4-BE49-F238E27FC236}">
                <a16:creationId xmlns:a16="http://schemas.microsoft.com/office/drawing/2014/main" id="{F2A0C489-075B-4B7F-8F30-E3CEBF299547}"/>
              </a:ext>
            </a:extLst>
          </p:cNvPr>
          <p:cNvCxnSpPr>
            <a:cxnSpLocks/>
            <a:stCxn id="51" idx="3"/>
          </p:cNvCxnSpPr>
          <p:nvPr/>
        </p:nvCxnSpPr>
        <p:spPr>
          <a:xfrm rot="10800000" flipV="1">
            <a:off x="8676788" y="4285472"/>
            <a:ext cx="570512" cy="407978"/>
          </a:xfrm>
          <a:prstGeom prst="bentConnector3">
            <a:avLst>
              <a:gd name="adj1" fmla="val 1002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Łącznik prosty ze strzałką 60">
            <a:extLst>
              <a:ext uri="{FF2B5EF4-FFF2-40B4-BE49-F238E27FC236}">
                <a16:creationId xmlns:a16="http://schemas.microsoft.com/office/drawing/2014/main" id="{CAD391BD-F05C-48A8-9081-0BA721E9F331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10889847" y="5037621"/>
            <a:ext cx="0" cy="274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Łącznik: łamany 69">
            <a:extLst>
              <a:ext uri="{FF2B5EF4-FFF2-40B4-BE49-F238E27FC236}">
                <a16:creationId xmlns:a16="http://schemas.microsoft.com/office/drawing/2014/main" id="{78DE3D20-75BD-4D1F-9ED8-EE5ECAECCE51}"/>
              </a:ext>
            </a:extLst>
          </p:cNvPr>
          <p:cNvCxnSpPr>
            <a:cxnSpLocks/>
            <a:stCxn id="51" idx="0"/>
            <a:endCxn id="52" idx="0"/>
          </p:cNvCxnSpPr>
          <p:nvPr/>
        </p:nvCxnSpPr>
        <p:spPr>
          <a:xfrm>
            <a:off x="10455936" y="4285472"/>
            <a:ext cx="433911" cy="3559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Pole tekstowe 2">
            <a:extLst>
              <a:ext uri="{FF2B5EF4-FFF2-40B4-BE49-F238E27FC236}">
                <a16:creationId xmlns:a16="http://schemas.microsoft.com/office/drawing/2014/main" id="{89E6AE21-D9C3-4DAB-AAA2-012C9C8F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060" y="3925268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3" name="Pole tekstowe 2">
            <a:extLst>
              <a:ext uri="{FF2B5EF4-FFF2-40B4-BE49-F238E27FC236}">
                <a16:creationId xmlns:a16="http://schemas.microsoft.com/office/drawing/2014/main" id="{05EBA502-1368-45FA-8E87-7C31E3D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316" y="3911150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2" name="Schemat blokowy: dane 91">
            <a:extLst>
              <a:ext uri="{FF2B5EF4-FFF2-40B4-BE49-F238E27FC236}">
                <a16:creationId xmlns:a16="http://schemas.microsoft.com/office/drawing/2014/main" id="{CC9CA01B-1B71-4887-9A97-DFE8B3DFEAA2}"/>
              </a:ext>
            </a:extLst>
          </p:cNvPr>
          <p:cNvSpPr/>
          <p:nvPr/>
        </p:nvSpPr>
        <p:spPr>
          <a:xfrm>
            <a:off x="10400983" y="5311914"/>
            <a:ext cx="977727" cy="37765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3" name="Łącznik prosty 92">
            <a:extLst>
              <a:ext uri="{FF2B5EF4-FFF2-40B4-BE49-F238E27FC236}">
                <a16:creationId xmlns:a16="http://schemas.microsoft.com/office/drawing/2014/main" id="{BD06D438-EA3B-414D-9BB7-8F7A1451665B}"/>
              </a:ext>
            </a:extLst>
          </p:cNvPr>
          <p:cNvCxnSpPr>
            <a:cxnSpLocks/>
          </p:cNvCxnSpPr>
          <p:nvPr/>
        </p:nvCxnSpPr>
        <p:spPr>
          <a:xfrm flipH="1">
            <a:off x="11054643" y="5308234"/>
            <a:ext cx="216024" cy="381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8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8791AF-88D2-4E41-9E14-30287C81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warunkowa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if-elif-else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ECA3297-4E21-4BC3-85E7-2F9C4049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5BEB50-C755-42B4-9574-0FC95E6431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>
            <a:normAutofit/>
          </a:bodyPr>
          <a:lstStyle/>
          <a:p>
            <a:r>
              <a:rPr lang="pl-PL" dirty="0"/>
              <a:t>Jeśli w przypadku niespełnienia warunku podanego w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dirty="0"/>
              <a:t> chcemy sprawdzić kolejny, należy go wpisać po słowie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7FB40C-239C-420A-863A-1E102A39CE0F}"/>
              </a:ext>
            </a:extLst>
          </p:cNvPr>
          <p:cNvSpPr txBox="1"/>
          <p:nvPr/>
        </p:nvSpPr>
        <p:spPr>
          <a:xfrm>
            <a:off x="410464" y="2636912"/>
            <a:ext cx="6121623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Zmienna a jest zerowa.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/>
          </a:p>
        </p:txBody>
      </p:sp>
      <p:sp>
        <p:nvSpPr>
          <p:cNvPr id="23" name="Sześciokąt 22">
            <a:extLst>
              <a:ext uri="{FF2B5EF4-FFF2-40B4-BE49-F238E27FC236}">
                <a16:creationId xmlns:a16="http://schemas.microsoft.com/office/drawing/2014/main" id="{5CA8E67A-3F30-48CC-8786-761053449673}"/>
              </a:ext>
            </a:extLst>
          </p:cNvPr>
          <p:cNvSpPr/>
          <p:nvPr/>
        </p:nvSpPr>
        <p:spPr>
          <a:xfrm>
            <a:off x="9624391" y="3252198"/>
            <a:ext cx="978531" cy="348615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6D68493E-1440-4A37-B744-B0E5AC0A5D0E}"/>
              </a:ext>
            </a:extLst>
          </p:cNvPr>
          <p:cNvSpPr/>
          <p:nvPr/>
        </p:nvSpPr>
        <p:spPr>
          <a:xfrm>
            <a:off x="10751983" y="3735746"/>
            <a:ext cx="1176665" cy="33877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a * 2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Schemat blokowy: dane 28">
            <a:extLst>
              <a:ext uri="{FF2B5EF4-FFF2-40B4-BE49-F238E27FC236}">
                <a16:creationId xmlns:a16="http://schemas.microsoft.com/office/drawing/2014/main" id="{63A0F669-441E-4CAF-A3C4-2CC7FC223435}"/>
              </a:ext>
            </a:extLst>
          </p:cNvPr>
          <p:cNvSpPr/>
          <p:nvPr/>
        </p:nvSpPr>
        <p:spPr>
          <a:xfrm>
            <a:off x="6744072" y="4797152"/>
            <a:ext cx="2819200" cy="645577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"Zmienna a jest zerowa."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D285BFED-3177-47F7-9499-7AD90806EE5F}"/>
              </a:ext>
            </a:extLst>
          </p:cNvPr>
          <p:cNvCxnSpPr>
            <a:cxnSpLocks/>
          </p:cNvCxnSpPr>
          <p:nvPr/>
        </p:nvCxnSpPr>
        <p:spPr>
          <a:xfrm flipH="1">
            <a:off x="8855842" y="4797152"/>
            <a:ext cx="553798" cy="645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53FBDD63-85CA-4F56-97BB-E282D5293D21}"/>
              </a:ext>
            </a:extLst>
          </p:cNvPr>
          <p:cNvCxnSpPr>
            <a:cxnSpLocks/>
          </p:cNvCxnSpPr>
          <p:nvPr/>
        </p:nvCxnSpPr>
        <p:spPr>
          <a:xfrm>
            <a:off x="10095378" y="3014073"/>
            <a:ext cx="0" cy="23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: łamany 31">
            <a:extLst>
              <a:ext uri="{FF2B5EF4-FFF2-40B4-BE49-F238E27FC236}">
                <a16:creationId xmlns:a16="http://schemas.microsoft.com/office/drawing/2014/main" id="{9FD8C247-B182-47C0-B203-C167229955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92344" y="3421105"/>
            <a:ext cx="432048" cy="394337"/>
          </a:xfrm>
          <a:prstGeom prst="bentConnector3">
            <a:avLst>
              <a:gd name="adj1" fmla="val 9997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ED00A1C-3FC1-4311-8CA8-A831E1C9D3F4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1340316" y="4074523"/>
            <a:ext cx="12268" cy="27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ole tekstowe 2">
            <a:extLst>
              <a:ext uri="{FF2B5EF4-FFF2-40B4-BE49-F238E27FC236}">
                <a16:creationId xmlns:a16="http://schemas.microsoft.com/office/drawing/2014/main" id="{463C9464-CDB4-4EFA-AFA1-56EC09B02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134" y="3636370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Sześciokąt 34">
            <a:extLst>
              <a:ext uri="{FF2B5EF4-FFF2-40B4-BE49-F238E27FC236}">
                <a16:creationId xmlns:a16="http://schemas.microsoft.com/office/drawing/2014/main" id="{0BB746D9-84BF-4773-BBF5-FFA2E1EE3578}"/>
              </a:ext>
            </a:extLst>
          </p:cNvPr>
          <p:cNvSpPr/>
          <p:nvPr/>
        </p:nvSpPr>
        <p:spPr>
          <a:xfrm>
            <a:off x="8671891" y="3815443"/>
            <a:ext cx="1002998" cy="355918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&lt; 0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FBA95496-329F-4DA4-966C-D6B3C30B37EF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V="1">
            <a:off x="8158159" y="3993402"/>
            <a:ext cx="513733" cy="8040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Prostokąt 36">
            <a:extLst>
              <a:ext uri="{FF2B5EF4-FFF2-40B4-BE49-F238E27FC236}">
                <a16:creationId xmlns:a16="http://schemas.microsoft.com/office/drawing/2014/main" id="{3CE02504-C238-46B9-AA3E-06BBA1BC594D}"/>
              </a:ext>
            </a:extLst>
          </p:cNvPr>
          <p:cNvSpPr/>
          <p:nvPr/>
        </p:nvSpPr>
        <p:spPr>
          <a:xfrm>
            <a:off x="9461118" y="4399802"/>
            <a:ext cx="1315402" cy="35591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-a * 2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0B420A66-3391-4C16-B9AA-99A2E25B55DE}"/>
              </a:ext>
            </a:extLst>
          </p:cNvPr>
          <p:cNvCxnSpPr>
            <a:cxnSpLocks/>
          </p:cNvCxnSpPr>
          <p:nvPr/>
        </p:nvCxnSpPr>
        <p:spPr>
          <a:xfrm>
            <a:off x="10113656" y="4755720"/>
            <a:ext cx="0" cy="280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Łącznik: łamany 39">
            <a:extLst>
              <a:ext uri="{FF2B5EF4-FFF2-40B4-BE49-F238E27FC236}">
                <a16:creationId xmlns:a16="http://schemas.microsoft.com/office/drawing/2014/main" id="{06B40A06-A802-4644-AD87-9E1BA08B2EA3}"/>
              </a:ext>
            </a:extLst>
          </p:cNvPr>
          <p:cNvCxnSpPr>
            <a:cxnSpLocks/>
            <a:stCxn id="35" idx="0"/>
            <a:endCxn id="37" idx="0"/>
          </p:cNvCxnSpPr>
          <p:nvPr/>
        </p:nvCxnSpPr>
        <p:spPr>
          <a:xfrm>
            <a:off x="9674889" y="3993402"/>
            <a:ext cx="443930" cy="406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: łamany 41">
            <a:extLst>
              <a:ext uri="{FF2B5EF4-FFF2-40B4-BE49-F238E27FC236}">
                <a16:creationId xmlns:a16="http://schemas.microsoft.com/office/drawing/2014/main" id="{75A9EC36-0569-473D-9D32-8DD1AB8A7321}"/>
              </a:ext>
            </a:extLst>
          </p:cNvPr>
          <p:cNvCxnSpPr>
            <a:cxnSpLocks/>
            <a:stCxn id="23" idx="0"/>
            <a:endCxn id="24" idx="0"/>
          </p:cNvCxnSpPr>
          <p:nvPr/>
        </p:nvCxnSpPr>
        <p:spPr>
          <a:xfrm>
            <a:off x="10602922" y="3426506"/>
            <a:ext cx="737394" cy="3092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Pole tekstowe 2">
            <a:extLst>
              <a:ext uri="{FF2B5EF4-FFF2-40B4-BE49-F238E27FC236}">
                <a16:creationId xmlns:a16="http://schemas.microsoft.com/office/drawing/2014/main" id="{581E18C0-4F24-4B10-8663-8C9E5557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323" y="3072412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4" name="Pole tekstowe 2">
            <a:extLst>
              <a:ext uri="{FF2B5EF4-FFF2-40B4-BE49-F238E27FC236}">
                <a16:creationId xmlns:a16="http://schemas.microsoft.com/office/drawing/2014/main" id="{270B2186-1F00-4209-BE54-89087141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073" y="3636369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7" name="Pole tekstowe 2">
            <a:extLst>
              <a:ext uri="{FF2B5EF4-FFF2-40B4-BE49-F238E27FC236}">
                <a16:creationId xmlns:a16="http://schemas.microsoft.com/office/drawing/2014/main" id="{D567C07F-7AA0-4CCC-96C0-A4007A1C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9836" y="3075981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9" name="Schemat blokowy: dane 98">
            <a:extLst>
              <a:ext uri="{FF2B5EF4-FFF2-40B4-BE49-F238E27FC236}">
                <a16:creationId xmlns:a16="http://schemas.microsoft.com/office/drawing/2014/main" id="{3E6D88D7-094D-4EA0-9F92-37B484B2A435}"/>
              </a:ext>
            </a:extLst>
          </p:cNvPr>
          <p:cNvSpPr/>
          <p:nvPr/>
        </p:nvSpPr>
        <p:spPr>
          <a:xfrm>
            <a:off x="9672929" y="2631136"/>
            <a:ext cx="977727" cy="37765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0" name="Łącznik prosty 99">
            <a:extLst>
              <a:ext uri="{FF2B5EF4-FFF2-40B4-BE49-F238E27FC236}">
                <a16:creationId xmlns:a16="http://schemas.microsoft.com/office/drawing/2014/main" id="{69DE1BF1-AFE7-40DA-96D9-B4C531196F29}"/>
              </a:ext>
            </a:extLst>
          </p:cNvPr>
          <p:cNvCxnSpPr>
            <a:cxnSpLocks/>
          </p:cNvCxnSpPr>
          <p:nvPr/>
        </p:nvCxnSpPr>
        <p:spPr>
          <a:xfrm flipH="1">
            <a:off x="9786564" y="2627456"/>
            <a:ext cx="216024" cy="381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Schemat blokowy: dane 100">
            <a:extLst>
              <a:ext uri="{FF2B5EF4-FFF2-40B4-BE49-F238E27FC236}">
                <a16:creationId xmlns:a16="http://schemas.microsoft.com/office/drawing/2014/main" id="{3C0200D4-6DE1-471F-85B4-FFE739C7542D}"/>
              </a:ext>
            </a:extLst>
          </p:cNvPr>
          <p:cNvSpPr/>
          <p:nvPr/>
        </p:nvSpPr>
        <p:spPr>
          <a:xfrm>
            <a:off x="10851452" y="4348532"/>
            <a:ext cx="977727" cy="37765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2" name="Łącznik prosty 101">
            <a:extLst>
              <a:ext uri="{FF2B5EF4-FFF2-40B4-BE49-F238E27FC236}">
                <a16:creationId xmlns:a16="http://schemas.microsoft.com/office/drawing/2014/main" id="{12589D9E-DAF3-4268-B7E0-F0DB5D8919EF}"/>
              </a:ext>
            </a:extLst>
          </p:cNvPr>
          <p:cNvCxnSpPr>
            <a:cxnSpLocks/>
          </p:cNvCxnSpPr>
          <p:nvPr/>
        </p:nvCxnSpPr>
        <p:spPr>
          <a:xfrm flipH="1">
            <a:off x="11523830" y="4344648"/>
            <a:ext cx="216024" cy="381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Schemat blokowy: dane 102">
            <a:extLst>
              <a:ext uri="{FF2B5EF4-FFF2-40B4-BE49-F238E27FC236}">
                <a16:creationId xmlns:a16="http://schemas.microsoft.com/office/drawing/2014/main" id="{FFB4AB0C-CB90-4246-B584-83BC86A2E5C2}"/>
              </a:ext>
            </a:extLst>
          </p:cNvPr>
          <p:cNvSpPr/>
          <p:nvPr/>
        </p:nvSpPr>
        <p:spPr>
          <a:xfrm>
            <a:off x="9593590" y="5042123"/>
            <a:ext cx="977727" cy="37765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94D0547E-2A1E-4CEE-9D71-94766547AA77}"/>
              </a:ext>
            </a:extLst>
          </p:cNvPr>
          <p:cNvCxnSpPr>
            <a:cxnSpLocks/>
          </p:cNvCxnSpPr>
          <p:nvPr/>
        </p:nvCxnSpPr>
        <p:spPr>
          <a:xfrm flipH="1">
            <a:off x="10267288" y="5038443"/>
            <a:ext cx="216024" cy="381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4432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0FDF-E8FC-4A87-8567-4207586A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różnią się te dwa programy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75B422C-8F12-40DF-9CBA-DC074AF69FA9}"/>
              </a:ext>
            </a:extLst>
          </p:cNvPr>
          <p:cNvSpPr txBox="1"/>
          <p:nvPr/>
        </p:nvSpPr>
        <p:spPr>
          <a:xfrm>
            <a:off x="6384032" y="1484784"/>
            <a:ext cx="5685536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1F1B91-AD69-41AC-86CC-837B398204A5}"/>
              </a:ext>
            </a:extLst>
          </p:cNvPr>
          <p:cNvSpPr txBox="1"/>
          <p:nvPr/>
        </p:nvSpPr>
        <p:spPr>
          <a:xfrm>
            <a:off x="263352" y="1484784"/>
            <a:ext cx="568553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9" name="Sześciokąt 8">
            <a:extLst>
              <a:ext uri="{FF2B5EF4-FFF2-40B4-BE49-F238E27FC236}">
                <a16:creationId xmlns:a16="http://schemas.microsoft.com/office/drawing/2014/main" id="{B458CCEF-2E4F-4993-AE07-1A7155E99D31}"/>
              </a:ext>
            </a:extLst>
          </p:cNvPr>
          <p:cNvSpPr/>
          <p:nvPr/>
        </p:nvSpPr>
        <p:spPr>
          <a:xfrm>
            <a:off x="8516253" y="4283616"/>
            <a:ext cx="1273558" cy="552098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569041B0-189A-4237-9B4B-1892C81A708C}"/>
              </a:ext>
            </a:extLst>
          </p:cNvPr>
          <p:cNvCxnSpPr>
            <a:cxnSpLocks/>
            <a:stCxn id="9" idx="3"/>
          </p:cNvCxnSpPr>
          <p:nvPr/>
        </p:nvCxnSpPr>
        <p:spPr>
          <a:xfrm rot="10800000" flipV="1">
            <a:off x="8184955" y="4559665"/>
            <a:ext cx="331299" cy="4122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2">
            <a:extLst>
              <a:ext uri="{FF2B5EF4-FFF2-40B4-BE49-F238E27FC236}">
                <a16:creationId xmlns:a16="http://schemas.microsoft.com/office/drawing/2014/main" id="{02FB6455-0753-43B5-A34E-11B8793C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286" y="4166942"/>
            <a:ext cx="286435" cy="295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Pole tekstowe 2">
            <a:extLst>
              <a:ext uri="{FF2B5EF4-FFF2-40B4-BE49-F238E27FC236}">
                <a16:creationId xmlns:a16="http://schemas.microsoft.com/office/drawing/2014/main" id="{714129D6-3A3F-4199-9C72-A5B6BEDD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6950" y="4166941"/>
            <a:ext cx="286435" cy="295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3DD06468-0428-4467-9BE9-5F7EF0A7E642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9141452" y="4069922"/>
            <a:ext cx="0" cy="213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2D6FB708-C88C-4099-99A8-65FEE9D2B4A1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9789811" y="4559665"/>
            <a:ext cx="219324" cy="4349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ześciokąt 33">
            <a:extLst>
              <a:ext uri="{FF2B5EF4-FFF2-40B4-BE49-F238E27FC236}">
                <a16:creationId xmlns:a16="http://schemas.microsoft.com/office/drawing/2014/main" id="{FD863C35-27FF-4947-86CF-F1FC29D02C22}"/>
              </a:ext>
            </a:extLst>
          </p:cNvPr>
          <p:cNvSpPr/>
          <p:nvPr/>
        </p:nvSpPr>
        <p:spPr>
          <a:xfrm>
            <a:off x="2097815" y="4098878"/>
            <a:ext cx="1270745" cy="548816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Schemat blokowy: dane 34">
            <a:extLst>
              <a:ext uri="{FF2B5EF4-FFF2-40B4-BE49-F238E27FC236}">
                <a16:creationId xmlns:a16="http://schemas.microsoft.com/office/drawing/2014/main" id="{B2AABA24-1CB3-4542-9333-7ABC33BC0BE1}"/>
              </a:ext>
            </a:extLst>
          </p:cNvPr>
          <p:cNvSpPr/>
          <p:nvPr/>
        </p:nvSpPr>
        <p:spPr>
          <a:xfrm>
            <a:off x="3187592" y="4807044"/>
            <a:ext cx="938345" cy="363887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D11D06E4-8BC4-41FE-A1E8-05448A2122FE}"/>
              </a:ext>
            </a:extLst>
          </p:cNvPr>
          <p:cNvCxnSpPr>
            <a:cxnSpLocks/>
          </p:cNvCxnSpPr>
          <p:nvPr/>
        </p:nvCxnSpPr>
        <p:spPr>
          <a:xfrm flipH="1">
            <a:off x="3807765" y="4799665"/>
            <a:ext cx="197357" cy="371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chemat blokowy: dane 36">
            <a:extLst>
              <a:ext uri="{FF2B5EF4-FFF2-40B4-BE49-F238E27FC236}">
                <a16:creationId xmlns:a16="http://schemas.microsoft.com/office/drawing/2014/main" id="{F5A504EB-56A1-4C32-AB4F-96FC7941B90B}"/>
              </a:ext>
            </a:extLst>
          </p:cNvPr>
          <p:cNvSpPr/>
          <p:nvPr/>
        </p:nvSpPr>
        <p:spPr>
          <a:xfrm>
            <a:off x="2337998" y="3549299"/>
            <a:ext cx="938345" cy="363887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10AEBBBB-A6D0-48A2-8009-BE5DD64F7944}"/>
              </a:ext>
            </a:extLst>
          </p:cNvPr>
          <p:cNvCxnSpPr>
            <a:cxnSpLocks/>
          </p:cNvCxnSpPr>
          <p:nvPr/>
        </p:nvCxnSpPr>
        <p:spPr>
          <a:xfrm flipH="1">
            <a:off x="2426446" y="3549299"/>
            <a:ext cx="187768" cy="363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ole tekstowe 2">
            <a:extLst>
              <a:ext uri="{FF2B5EF4-FFF2-40B4-BE49-F238E27FC236}">
                <a16:creationId xmlns:a16="http://schemas.microsoft.com/office/drawing/2014/main" id="{827F3250-9493-41E6-A422-77C91952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906" y="3976626"/>
            <a:ext cx="286435" cy="295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Pole tekstowe 2">
            <a:extLst>
              <a:ext uri="{FF2B5EF4-FFF2-40B4-BE49-F238E27FC236}">
                <a16:creationId xmlns:a16="http://schemas.microsoft.com/office/drawing/2014/main" id="{D8CABBC3-B249-4840-833D-A8226A02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234" y="3969571"/>
            <a:ext cx="286435" cy="2957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63196F11-7619-4A78-A56B-DC4403EDA38E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2713336" y="3913186"/>
            <a:ext cx="0" cy="18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: łamany 44">
            <a:extLst>
              <a:ext uri="{FF2B5EF4-FFF2-40B4-BE49-F238E27FC236}">
                <a16:creationId xmlns:a16="http://schemas.microsoft.com/office/drawing/2014/main" id="{B6902491-71E9-4ACC-A9C1-7834B19EE815}"/>
              </a:ext>
            </a:extLst>
          </p:cNvPr>
          <p:cNvCxnSpPr>
            <a:cxnSpLocks/>
            <a:stCxn id="34" idx="0"/>
            <a:endCxn id="35" idx="1"/>
          </p:cNvCxnSpPr>
          <p:nvPr/>
        </p:nvCxnSpPr>
        <p:spPr>
          <a:xfrm>
            <a:off x="3368560" y="4373286"/>
            <a:ext cx="288205" cy="4337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Łącznik: łamany 48">
            <a:extLst>
              <a:ext uri="{FF2B5EF4-FFF2-40B4-BE49-F238E27FC236}">
                <a16:creationId xmlns:a16="http://schemas.microsoft.com/office/drawing/2014/main" id="{3AD15512-2651-41A0-86EA-603F110BC7C4}"/>
              </a:ext>
            </a:extLst>
          </p:cNvPr>
          <p:cNvCxnSpPr>
            <a:cxnSpLocks/>
            <a:stCxn id="34" idx="3"/>
          </p:cNvCxnSpPr>
          <p:nvPr/>
        </p:nvCxnSpPr>
        <p:spPr>
          <a:xfrm rot="10800000" flipV="1">
            <a:off x="1854309" y="4373285"/>
            <a:ext cx="243507" cy="104713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Łącznik: łamany 50">
            <a:extLst>
              <a:ext uri="{FF2B5EF4-FFF2-40B4-BE49-F238E27FC236}">
                <a16:creationId xmlns:a16="http://schemas.microsoft.com/office/drawing/2014/main" id="{08C05367-5A37-4452-B02B-2E9115ACF942}"/>
              </a:ext>
            </a:extLst>
          </p:cNvPr>
          <p:cNvCxnSpPr>
            <a:cxnSpLocks/>
          </p:cNvCxnSpPr>
          <p:nvPr/>
        </p:nvCxnSpPr>
        <p:spPr>
          <a:xfrm>
            <a:off x="1854303" y="5419645"/>
            <a:ext cx="855245" cy="2489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Łącznik: łamany 52">
            <a:extLst>
              <a:ext uri="{FF2B5EF4-FFF2-40B4-BE49-F238E27FC236}">
                <a16:creationId xmlns:a16="http://schemas.microsoft.com/office/drawing/2014/main" id="{C9BE314B-1293-4FBF-88A1-63AFF5A35CB4}"/>
              </a:ext>
            </a:extLst>
          </p:cNvPr>
          <p:cNvCxnSpPr>
            <a:cxnSpLocks/>
            <a:stCxn id="35" idx="4"/>
          </p:cNvCxnSpPr>
          <p:nvPr/>
        </p:nvCxnSpPr>
        <p:spPr>
          <a:xfrm rot="5400000">
            <a:off x="3059143" y="4821335"/>
            <a:ext cx="248027" cy="94721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Schemat blokowy: dane 93">
            <a:extLst>
              <a:ext uri="{FF2B5EF4-FFF2-40B4-BE49-F238E27FC236}">
                <a16:creationId xmlns:a16="http://schemas.microsoft.com/office/drawing/2014/main" id="{56D84068-C248-49F3-86FF-528697AE1485}"/>
              </a:ext>
            </a:extLst>
          </p:cNvPr>
          <p:cNvSpPr/>
          <p:nvPr/>
        </p:nvSpPr>
        <p:spPr>
          <a:xfrm>
            <a:off x="8725384" y="3629160"/>
            <a:ext cx="1040170" cy="440762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5" name="Łącznik prosty 94">
            <a:extLst>
              <a:ext uri="{FF2B5EF4-FFF2-40B4-BE49-F238E27FC236}">
                <a16:creationId xmlns:a16="http://schemas.microsoft.com/office/drawing/2014/main" id="{F55841F8-F603-486D-8A11-CE5AA5CF4E7A}"/>
              </a:ext>
            </a:extLst>
          </p:cNvPr>
          <p:cNvCxnSpPr>
            <a:cxnSpLocks/>
          </p:cNvCxnSpPr>
          <p:nvPr/>
        </p:nvCxnSpPr>
        <p:spPr>
          <a:xfrm flipH="1">
            <a:off x="8829522" y="3629159"/>
            <a:ext cx="207793" cy="437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chemat blokowy: dane 2">
            <a:extLst>
              <a:ext uri="{FF2B5EF4-FFF2-40B4-BE49-F238E27FC236}">
                <a16:creationId xmlns:a16="http://schemas.microsoft.com/office/drawing/2014/main" id="{20F687E4-6736-29F0-B0A4-18F1D0A7CBD0}"/>
              </a:ext>
            </a:extLst>
          </p:cNvPr>
          <p:cNvSpPr/>
          <p:nvPr/>
        </p:nvSpPr>
        <p:spPr>
          <a:xfrm>
            <a:off x="9504212" y="4994594"/>
            <a:ext cx="938345" cy="363887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4AB1A62-7EA1-E605-3CC4-7B2527BEEA89}"/>
              </a:ext>
            </a:extLst>
          </p:cNvPr>
          <p:cNvCxnSpPr>
            <a:cxnSpLocks/>
          </p:cNvCxnSpPr>
          <p:nvPr/>
        </p:nvCxnSpPr>
        <p:spPr>
          <a:xfrm flipH="1">
            <a:off x="10124385" y="4987215"/>
            <a:ext cx="197357" cy="371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232F9547-0A33-3BFA-DC0B-5C485E05FEFE}"/>
              </a:ext>
            </a:extLst>
          </p:cNvPr>
          <p:cNvSpPr/>
          <p:nvPr/>
        </p:nvSpPr>
        <p:spPr>
          <a:xfrm>
            <a:off x="2016994" y="5668545"/>
            <a:ext cx="1385106" cy="39624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a + 2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6FB9605-29C6-7D11-9A55-A1F63051554D}"/>
              </a:ext>
            </a:extLst>
          </p:cNvPr>
          <p:cNvSpPr/>
          <p:nvPr/>
        </p:nvSpPr>
        <p:spPr>
          <a:xfrm>
            <a:off x="7492402" y="4972810"/>
            <a:ext cx="1385106" cy="39624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a + 2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0" grpId="0"/>
      <p:bldP spid="34" grpId="0" animBg="1"/>
      <p:bldP spid="35" grpId="0" animBg="1"/>
      <p:bldP spid="37" grpId="0" animBg="1"/>
      <p:bldP spid="42" grpId="0"/>
      <p:bldP spid="43" grpId="0"/>
      <p:bldP spid="94" grpId="0" animBg="1"/>
      <p:bldP spid="3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AF662-D161-4309-864C-01A60012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2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F915937-22F3-4966-A136-385B0E96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4C828E-3FBD-4EA5-B105-32154A4B48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Napisać program wczytujący dwie liczby całkowite, sprawdzający </a:t>
            </a:r>
            <a:br>
              <a:rPr lang="pl-PL" dirty="0"/>
            </a:br>
            <a:r>
              <a:rPr lang="pl-PL" dirty="0"/>
              <a:t>i wypisujący informację, czy pierwsza jest podzielna przez drugą lub druga przez pierwszą.</a:t>
            </a:r>
          </a:p>
          <a:p>
            <a:endParaRPr lang="pl-PL" dirty="0"/>
          </a:p>
          <a:p>
            <a:r>
              <a:rPr lang="pl-PL" dirty="0">
                <a:effectLst/>
                <a:ea typeface="Cambria" panose="02040503050406030204" pitchFamily="18" charset="0"/>
              </a:rPr>
              <a:t>Program powinien wypisać „TAK” lub „NIE” w zależności od tego, czy warunek jest spełniony. </a:t>
            </a:r>
            <a:endParaRPr lang="pl-PL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7344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D113F-5D6F-4EDB-A556-958A55F6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56F8537-5C51-4BA2-BDA6-C1DB1898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B9D567-3526-48E2-912D-30A6707423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r>
              <a:rPr lang="pl-PL" dirty="0"/>
              <a:t>Powoduje natychmiastowe zakończenie działania programu, bez wykonywania pozostałych instrukcji.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BAB69BF-1AD6-4B76-8DF9-966854F9FED8}"/>
              </a:ext>
            </a:extLst>
          </p:cNvPr>
          <p:cNvSpPr txBox="1"/>
          <p:nvPr/>
        </p:nvSpPr>
        <p:spPr>
          <a:xfrm>
            <a:off x="1005594" y="2611894"/>
            <a:ext cx="1018081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 nieujemną: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Podałeś niepoprawną liczbę.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exit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#te instrukcje się nie wykonają, jeśli podaliśmy liczbę ujemną</a:t>
            </a:r>
            <a:endParaRPr lang="pl-PL" sz="21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chemeClr val="tx1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pierwiastek =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**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endParaRPr lang="pl-PL" sz="2100" b="0" dirty="0">
              <a:solidFill>
                <a:schemeClr val="tx1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pl-PL" sz="21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Pierwiastek</a:t>
            </a:r>
            <a:r>
              <a:rPr lang="pl-PL" sz="21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kwadratowy z liczby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{a} </a:t>
            </a:r>
            <a:r>
              <a:rPr lang="pl-PL" sz="21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r>
              <a:rPr lang="pl-PL" sz="2100" b="0" dirty="0">
                <a:solidFill>
                  <a:schemeClr val="tx1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pierwiastek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pl-PL" sz="2100" b="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4333233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C739-E368-AB20-88C5-7342DF1AC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86862-689A-531E-60C4-32BA3DD9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0F1DF15-7A48-83FA-99C6-6993AF89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0A759D6-36E2-36F0-4417-8A94586870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192310"/>
          </a:xfrm>
        </p:spPr>
        <p:txBody>
          <a:bodyPr>
            <a:normAutofit/>
          </a:bodyPr>
          <a:lstStyle/>
          <a:p>
            <a:r>
              <a:rPr lang="pl-PL" dirty="0"/>
              <a:t>Funkcja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pl-PL" dirty="0"/>
              <a:t> nie jest jednak zalecana. Można ją stosować tymczasowo, ale w końcowej wersji programu lepiej użyć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: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302D09C-C016-69E1-A7A6-833059FFA299}"/>
              </a:ext>
            </a:extLst>
          </p:cNvPr>
          <p:cNvSpPr txBox="1"/>
          <p:nvPr/>
        </p:nvSpPr>
        <p:spPr>
          <a:xfrm>
            <a:off x="450056" y="2344835"/>
            <a:ext cx="11291888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Podaj liczbę nieujemną: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Podałeś niepoprawną liczbę.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else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#te instrukcje się nie wykonają, jeśli podaliśmy liczbę ujemną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dirty="0">
                <a:solidFill>
                  <a:schemeClr val="tx1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pierwiastek =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**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pl-PL" sz="2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dirty="0" err="1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Pierwiastek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kwadratowy z liczby 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{a}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{</a:t>
            </a:r>
            <a:r>
              <a:rPr lang="pl-PL" sz="2200" dirty="0">
                <a:solidFill>
                  <a:schemeClr val="tx1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pierwiastek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3968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480711-A403-196F-0561-6FE4860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Pierwiastek z liczby ujemnej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C27E515-21B1-040D-DEED-89B931E2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A8AE1E-1354-2675-2D13-304143DFC9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475" y="1219199"/>
            <a:ext cx="11319048" cy="4937760"/>
          </a:xfrm>
        </p:spPr>
        <p:txBody>
          <a:bodyPr>
            <a:normAutofit/>
          </a:bodyPr>
          <a:lstStyle/>
          <a:p>
            <a:r>
              <a:rPr lang="pl-PL" dirty="0"/>
              <a:t>Co by się stało, gdybyśmy jednak próbowali obliczyć pierwiastek kwadratowy z liczby ujemnej? Czy program zakończyłby się z błędem?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Program nie zakończy się z błędem i obliczy wartość zmiennej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dirty="0"/>
              <a:t> w dziedzinie liczb zespolonych.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72D4A7-F7C3-1B20-3D6A-B64516265DC0}"/>
              </a:ext>
            </a:extLst>
          </p:cNvPr>
          <p:cNvSpPr txBox="1"/>
          <p:nvPr/>
        </p:nvSpPr>
        <p:spPr>
          <a:xfrm>
            <a:off x="4919736" y="2852936"/>
            <a:ext cx="235252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pl-PL" sz="2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pl-PL" sz="28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endParaRPr lang="pl-PL" sz="28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8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BA4B95-0776-13A9-B2DB-0E4F1E91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 </a:t>
            </a:r>
            <a:r>
              <a:rPr lang="pl-PL" dirty="0" err="1"/>
              <a:t>complex</a:t>
            </a:r>
            <a:r>
              <a:rPr lang="pl-PL" dirty="0"/>
              <a:t> – liczby zespolone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0C03345-BAFF-B35F-D9AE-7D129E4F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222780-1395-0D61-9FBF-CF2508E26E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Typ </a:t>
            </a:r>
            <a:r>
              <a:rPr lang="pl-PL" dirty="0" err="1"/>
              <a:t>complex</a:t>
            </a:r>
            <a:r>
              <a:rPr lang="pl-PL" dirty="0"/>
              <a:t> pozwala przechowywać i przetwarzać liczby zespolone.</a:t>
            </a:r>
          </a:p>
          <a:p>
            <a:r>
              <a:rPr lang="pl-PL" dirty="0"/>
              <a:t>Część urojona liczby zespolonej oznaczana jest przez literę </a:t>
            </a:r>
            <a:r>
              <a:rPr lang="pl-PL" b="1" dirty="0"/>
              <a:t>j</a:t>
            </a:r>
            <a:r>
              <a:rPr lang="pl-PL" dirty="0"/>
              <a:t>. Jest to typowy zapis inżynierski, stosowany np. w elektrotechnice do reprezentacji prądu przemiennego w formie wektorów (</a:t>
            </a:r>
            <a:r>
              <a:rPr lang="pl-PL" dirty="0" err="1"/>
              <a:t>fazorów</a:t>
            </a:r>
            <a:r>
              <a:rPr lang="pl-PL" dirty="0"/>
              <a:t>).</a:t>
            </a:r>
          </a:p>
          <a:p>
            <a:r>
              <a:rPr lang="pl-PL" dirty="0"/>
              <a:t>W typowym zapisie matematycznym część urojoną oznacza się literą </a:t>
            </a:r>
            <a:r>
              <a:rPr lang="pl-PL" b="1" dirty="0"/>
              <a:t>i</a:t>
            </a:r>
            <a:r>
              <a:rPr lang="pl-PL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CC20D36-E701-D613-DA36-75249ACF2D58}"/>
              </a:ext>
            </a:extLst>
          </p:cNvPr>
          <p:cNvSpPr txBox="1"/>
          <p:nvPr/>
        </p:nvSpPr>
        <p:spPr>
          <a:xfrm>
            <a:off x="4607571" y="3946029"/>
            <a:ext cx="2976858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3j</a:t>
            </a:r>
            <a:endParaRPr lang="pl-PL" sz="26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F9EC7-38A0-1B9C-8280-E8560655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Separator instrukcji - średnik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F7005C4-6529-FA23-279C-34077E62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58</a:t>
            </a:fld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5EC7392F-9D3C-6882-70B2-640A512E26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1219200"/>
            <a:ext cx="11161240" cy="5137150"/>
          </a:xfrm>
        </p:spPr>
        <p:txBody>
          <a:bodyPr>
            <a:normAutofit/>
          </a:bodyPr>
          <a:lstStyle/>
          <a:p>
            <a:r>
              <a:rPr lang="pl-PL" dirty="0"/>
              <a:t>W </a:t>
            </a:r>
            <a:r>
              <a:rPr lang="pl-PL" dirty="0" err="1"/>
              <a:t>Pythonie</a:t>
            </a:r>
            <a:r>
              <a:rPr lang="pl-PL" dirty="0"/>
              <a:t> istnieje możliwość wpisywania wielu instrukcji w jednej linijce.</a:t>
            </a:r>
          </a:p>
          <a:p>
            <a:endParaRPr lang="pl-PL" dirty="0"/>
          </a:p>
          <a:p>
            <a:r>
              <a:rPr lang="pl-PL" dirty="0"/>
              <a:t>Musimy jednak pamiętać, aby pomiędzy instrukcjami wstawić średnik (separator).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Nie należy jednak nadużywać pisania wielu instrukcji w jednej linijce, bo zmniejsza to czytelność kodu.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928B0F-3832-2289-1B70-284F823576B4}"/>
              </a:ext>
            </a:extLst>
          </p:cNvPr>
          <p:cNvSpPr txBox="1"/>
          <p:nvPr/>
        </p:nvSpPr>
        <p:spPr>
          <a:xfrm>
            <a:off x="2016430" y="3362308"/>
            <a:ext cx="4209982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74EDF25-7382-54AE-E16C-150A0A2BAF33}"/>
              </a:ext>
            </a:extLst>
          </p:cNvPr>
          <p:cNvSpPr txBox="1"/>
          <p:nvPr/>
        </p:nvSpPr>
        <p:spPr>
          <a:xfrm>
            <a:off x="1991544" y="4581128"/>
            <a:ext cx="4209983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6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pl-PL" sz="26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pl-PL" sz="2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26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pl-PL" sz="2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600" dirty="0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78424D44-F782-4F72-A37A-9649BEEF2041}"/>
              </a:ext>
            </a:extLst>
          </p:cNvPr>
          <p:cNvCxnSpPr>
            <a:cxnSpLocks/>
          </p:cNvCxnSpPr>
          <p:nvPr/>
        </p:nvCxnSpPr>
        <p:spPr>
          <a:xfrm flipH="1">
            <a:off x="6213969" y="3568404"/>
            <a:ext cx="18505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BDF2F91-2B9A-290F-19EE-3C02B53A9F2A}"/>
              </a:ext>
            </a:extLst>
          </p:cNvPr>
          <p:cNvSpPr txBox="1"/>
          <p:nvPr/>
        </p:nvSpPr>
        <p:spPr>
          <a:xfrm>
            <a:off x="8064513" y="3365643"/>
            <a:ext cx="708225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błąd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D5E62C4-C6F4-60AD-F044-E696DA22D87B}"/>
              </a:ext>
            </a:extLst>
          </p:cNvPr>
          <p:cNvCxnSpPr>
            <a:cxnSpLocks/>
          </p:cNvCxnSpPr>
          <p:nvPr/>
        </p:nvCxnSpPr>
        <p:spPr>
          <a:xfrm flipH="1">
            <a:off x="6213970" y="4789143"/>
            <a:ext cx="18505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94E11C-A2D6-B8F9-0D3A-C54FE61DE214}"/>
              </a:ext>
            </a:extLst>
          </p:cNvPr>
          <p:cNvSpPr txBox="1"/>
          <p:nvPr/>
        </p:nvSpPr>
        <p:spPr>
          <a:xfrm>
            <a:off x="8064514" y="4586382"/>
            <a:ext cx="70822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707336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EF88FC-A1AD-4947-90FA-B30DCE88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3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2D8FB53-011B-4BF1-995B-7D6ADA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59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23BE5043-031C-4D3A-B1EC-F9F143D7AC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376" y="1219200"/>
                <a:ext cx="11103024" cy="4937760"/>
              </a:xfrm>
            </p:spPr>
            <p:txBody>
              <a:bodyPr/>
              <a:lstStyle/>
              <a:p>
                <a:r>
                  <a:rPr lang="pl-PL" dirty="0"/>
                  <a:t>Napisać program wyznaczający miejsca zerowe (pierwiastki rzeczywiste) funkcji kwadratowej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. Wartości współczynników </a:t>
                </a:r>
                <a:r>
                  <a:rPr lang="pl-PL" i="1" dirty="0"/>
                  <a:t>a</a:t>
                </a:r>
                <a:r>
                  <a:rPr lang="pl-PL" dirty="0"/>
                  <a:t>, </a:t>
                </a:r>
                <a:r>
                  <a:rPr lang="pl-PL" i="1" dirty="0"/>
                  <a:t>b</a:t>
                </a:r>
                <a:r>
                  <a:rPr lang="pl-PL" dirty="0"/>
                  <a:t> </a:t>
                </a:r>
                <a:br>
                  <a:rPr lang="pl-PL" dirty="0"/>
                </a:br>
                <a:r>
                  <a:rPr lang="pl-PL" dirty="0"/>
                  <a:t>i </a:t>
                </a:r>
                <a:r>
                  <a:rPr lang="pl-PL" i="1" dirty="0"/>
                  <a:t>c</a:t>
                </a:r>
                <a:r>
                  <a:rPr lang="pl-PL" dirty="0"/>
                  <a:t> powinny być podane przez użytkownika.</a:t>
                </a:r>
              </a:p>
              <a:p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Podpowiedzi:</a:t>
                </a:r>
              </a:p>
              <a:p>
                <a:r>
                  <a:rPr lang="pl-PL" dirty="0"/>
                  <a:t>Na początku sprawdzić, czy podane współczynniki opisują funkcję kwadratową. Kiedy nie opisują?</a:t>
                </a:r>
              </a:p>
              <a:p>
                <a:r>
                  <a:rPr lang="pl-PL" dirty="0"/>
                  <a:t>Przypomnieć sobie wzory na deltę oraz miejsca zerowe.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23BE5043-031C-4D3A-B1EC-F9F143D7A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376" y="1219200"/>
                <a:ext cx="11103024" cy="4937760"/>
              </a:xfrm>
              <a:blipFill>
                <a:blip r:embed="rId3"/>
                <a:stretch>
                  <a:fillRect l="-988" t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6398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C10D6-1C29-4747-BF3F-F8C63089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Podział związany z paradygmatami programowania:</a:t>
            </a:r>
            <a:br>
              <a:rPr lang="pl-PL" dirty="0"/>
            </a:br>
            <a:r>
              <a:rPr lang="pl-PL" dirty="0"/>
              <a:t>języki programowania: strukturalne, obiektowe, funkcyjne, logiczne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29A7D89-2D4F-4904-9C39-71491345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8A5FB9-78A7-4955-912B-17A8D876AA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143000"/>
            <a:ext cx="11449272" cy="5382344"/>
          </a:xfrm>
        </p:spPr>
        <p:txBody>
          <a:bodyPr>
            <a:noAutofit/>
          </a:bodyPr>
          <a:lstStyle/>
          <a:p>
            <a:r>
              <a:rPr lang="pl-PL" sz="2400" dirty="0"/>
              <a:t>Języki programowania strukturalne:</a:t>
            </a:r>
          </a:p>
          <a:p>
            <a:pPr lvl="1"/>
            <a:r>
              <a:rPr lang="pl-PL" sz="2000" dirty="0"/>
              <a:t>polecenia wykonywane są sekwencyjnie i zmieniają krok po kroku zawartość pamięci, aż do uzyskania wyniku (paradygmat programowania imperatywnego);</a:t>
            </a:r>
          </a:p>
          <a:p>
            <a:pPr lvl="1"/>
            <a:r>
              <a:rPr lang="pl-PL" sz="2000" dirty="0"/>
              <a:t>stosuje się instrukcje warunkowe </a:t>
            </a:r>
            <a:r>
              <a:rPr lang="pl-PL" sz="2000" dirty="0" err="1"/>
              <a:t>if-else</a:t>
            </a:r>
            <a:r>
              <a:rPr lang="pl-PL" sz="2000" dirty="0"/>
              <a:t> oraz pętle typu </a:t>
            </a:r>
            <a:r>
              <a:rPr lang="pl-PL" sz="2000" dirty="0" err="1"/>
              <a:t>while</a:t>
            </a:r>
            <a:r>
              <a:rPr lang="pl-PL" sz="2000" dirty="0"/>
              <a:t> i for; unika się instrukcji skoku (paradygmat programowania strukturalnego);</a:t>
            </a:r>
          </a:p>
          <a:p>
            <a:pPr lvl="1"/>
            <a:r>
              <a:rPr lang="pl-PL" sz="2000" dirty="0"/>
              <a:t>przykłady: Pascal, C.</a:t>
            </a:r>
          </a:p>
          <a:p>
            <a:pPr lvl="1"/>
            <a:endParaRPr lang="pl-PL" sz="2000" dirty="0"/>
          </a:p>
          <a:p>
            <a:r>
              <a:rPr lang="pl-PL" sz="2400" dirty="0"/>
              <a:t>Języki programowania obiektowe:</a:t>
            </a:r>
          </a:p>
          <a:p>
            <a:pPr lvl="1"/>
            <a:r>
              <a:rPr lang="pl-PL" sz="2000" dirty="0"/>
              <a:t>program stanowi zbiór obiektów, które wykazują interakcję miedzy sobą;</a:t>
            </a:r>
          </a:p>
          <a:p>
            <a:pPr lvl="1"/>
            <a:r>
              <a:rPr lang="pl-PL" sz="2000" dirty="0"/>
              <a:t>przykłady: C++, C#, Java, JavaScript, PHP, </a:t>
            </a:r>
            <a:r>
              <a:rPr lang="pl-PL" sz="2000" dirty="0" err="1"/>
              <a:t>Ruby</a:t>
            </a:r>
            <a:r>
              <a:rPr lang="pl-PL" sz="2000" dirty="0"/>
              <a:t>, </a:t>
            </a:r>
            <a:r>
              <a:rPr lang="pl-PL" sz="2000" b="1" dirty="0" err="1"/>
              <a:t>Python</a:t>
            </a:r>
            <a:r>
              <a:rPr lang="pl-PL" sz="2000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525F460-C5C1-4681-B277-945BABFED013}"/>
              </a:ext>
            </a:extLst>
          </p:cNvPr>
          <p:cNvSpPr txBox="1"/>
          <p:nvPr/>
        </p:nvSpPr>
        <p:spPr>
          <a:xfrm>
            <a:off x="609600" y="5739182"/>
            <a:ext cx="11449272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Źródło: </a:t>
            </a:r>
            <a:r>
              <a:rPr lang="pl-PL" sz="1500" i="1" dirty="0">
                <a:latin typeface="Cambria" panose="02040503050406030204" pitchFamily="18" charset="0"/>
                <a:ea typeface="Cambria" panose="02040503050406030204" pitchFamily="18" charset="0"/>
              </a:rPr>
              <a:t>https://wazniak.mimuw.edu.pl/index.php?title=Paradygmaty_programowania/Wykład_15:_Inne_paradygmaty_warte_wspomnienia</a:t>
            </a:r>
          </a:p>
        </p:txBody>
      </p:sp>
    </p:spTree>
    <p:extLst>
      <p:ext uri="{BB962C8B-B14F-4D97-AF65-F5344CB8AC3E}">
        <p14:creationId xmlns:p14="http://schemas.microsoft.com/office/powerpoint/2010/main" val="2165123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12407D-E63C-451A-9DD2-26A93D02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Pętle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ED329B-D09B-4F42-A5A5-2A65A5A2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98C1EE-3CF4-4270-8B25-A09B7AFB99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1219200"/>
            <a:ext cx="10657184" cy="49377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Służą do automatycznego powtarzania instrukcji.</a:t>
            </a:r>
          </a:p>
          <a:p>
            <a:r>
              <a:rPr lang="pl-PL" dirty="0"/>
              <a:t>W </a:t>
            </a:r>
            <a:r>
              <a:rPr lang="pl-PL" dirty="0" err="1"/>
              <a:t>Pythonie</a:t>
            </a:r>
            <a:r>
              <a:rPr lang="pl-PL" dirty="0"/>
              <a:t> istnieją dwa rodzaje pętli:</a:t>
            </a:r>
          </a:p>
          <a:p>
            <a:pPr lvl="1"/>
            <a:r>
              <a:rPr lang="pl-PL" sz="2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500" dirty="0"/>
              <a:t> – powtarza się </a:t>
            </a:r>
            <a:r>
              <a:rPr lang="pl-PL" sz="2500" u="sng" dirty="0"/>
              <a:t>dopóki</a:t>
            </a:r>
            <a:r>
              <a:rPr lang="pl-PL" sz="2500" dirty="0"/>
              <a:t> jest spełniony warunek kończący;</a:t>
            </a:r>
          </a:p>
          <a:p>
            <a:pPr lvl="1"/>
            <a:r>
              <a:rPr lang="pl-PL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500" dirty="0"/>
              <a:t> – powtarza się </a:t>
            </a:r>
            <a:r>
              <a:rPr lang="pl-PL" sz="2500" u="sng" dirty="0"/>
              <a:t>dla</a:t>
            </a:r>
            <a:r>
              <a:rPr lang="pl-PL" sz="2500" dirty="0"/>
              <a:t> każdej wartości danego obiektu </a:t>
            </a:r>
            <a:r>
              <a:rPr lang="pl-PL" sz="2500" dirty="0" err="1"/>
              <a:t>iterowalnego</a:t>
            </a:r>
            <a:r>
              <a:rPr lang="pl-PL" sz="2500" dirty="0"/>
              <a:t>.</a:t>
            </a:r>
          </a:p>
          <a:p>
            <a:endParaRPr lang="pl-PL" sz="2800" dirty="0"/>
          </a:p>
          <a:p>
            <a:r>
              <a:rPr lang="pl-PL" sz="2800" dirty="0"/>
              <a:t>Czym jest obiekt </a:t>
            </a:r>
            <a:r>
              <a:rPr lang="pl-PL" sz="2800" dirty="0" err="1"/>
              <a:t>iterowalny</a:t>
            </a:r>
            <a:r>
              <a:rPr lang="pl-PL" sz="2800" dirty="0"/>
              <a:t> w języku </a:t>
            </a:r>
            <a:r>
              <a:rPr lang="pl-PL" sz="2800" dirty="0" err="1"/>
              <a:t>Python</a:t>
            </a:r>
            <a:r>
              <a:rPr lang="pl-PL" sz="2800" dirty="0"/>
              <a:t>? </a:t>
            </a:r>
            <a:br>
              <a:rPr lang="pl-PL" sz="2800" dirty="0"/>
            </a:br>
            <a:r>
              <a:rPr lang="pl-PL" sz="2800" dirty="0"/>
              <a:t>O tym później…</a:t>
            </a:r>
          </a:p>
          <a:p>
            <a:endParaRPr lang="pl-PL" sz="2800" dirty="0"/>
          </a:p>
          <a:p>
            <a:r>
              <a:rPr lang="pl-P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 dla programistów innych języków:</a:t>
            </a:r>
            <a:r>
              <a:rPr lang="pl-PL" sz="2800" dirty="0"/>
              <a:t> </a:t>
            </a:r>
            <a:r>
              <a:rPr lang="pl-PL" sz="2800" dirty="0" err="1"/>
              <a:t>Python</a:t>
            </a:r>
            <a:r>
              <a:rPr lang="pl-PL" sz="2800" dirty="0"/>
              <a:t> nie posiada pętli </a:t>
            </a:r>
            <a:br>
              <a:rPr lang="pl-PL" sz="2800" dirty="0"/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pl-PL" sz="2800" dirty="0"/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800" dirty="0"/>
              <a:t>, czyli rodzaju pętli, w której warunek jest na końcu, </a:t>
            </a:r>
            <a:br>
              <a:rPr lang="pl-PL" sz="2800" dirty="0"/>
            </a:br>
            <a:r>
              <a:rPr lang="pl-PL" sz="2800" dirty="0"/>
              <a:t>a więc wykonuje się przynajmniej raz. A szkoda. </a:t>
            </a:r>
            <a:r>
              <a:rPr lang="pl-PL" sz="2800" dirty="0">
                <a:sym typeface="Wingdings" panose="05000000000000000000" pitchFamily="2" charset="2"/>
              </a:rPr>
              <a:t>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4745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75930-D75F-4269-8F62-D40B8EDF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Pętla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4471296-BC8C-42DF-8FBA-3011EC3F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61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7CBACD-3343-49BE-88CC-80C01390AA41}"/>
              </a:ext>
            </a:extLst>
          </p:cNvPr>
          <p:cNvSpPr txBox="1"/>
          <p:nvPr/>
        </p:nvSpPr>
        <p:spPr>
          <a:xfrm>
            <a:off x="2190726" y="3257894"/>
            <a:ext cx="2784418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= 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= i + 1</a:t>
            </a: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#...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A5BCD18-5E24-44EF-8B66-5CE9EBB1B099}"/>
              </a:ext>
            </a:extLst>
          </p:cNvPr>
          <p:cNvSpPr txBox="1"/>
          <p:nvPr/>
        </p:nvSpPr>
        <p:spPr>
          <a:xfrm>
            <a:off x="2184847" y="3257894"/>
            <a:ext cx="2790297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= 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+= 1</a:t>
            </a: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#...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Sześciokąt 7">
            <a:extLst>
              <a:ext uri="{FF2B5EF4-FFF2-40B4-BE49-F238E27FC236}">
                <a16:creationId xmlns:a16="http://schemas.microsoft.com/office/drawing/2014/main" id="{A4B83D4B-3D33-4FF7-A77B-42CD82C88BE4}"/>
              </a:ext>
            </a:extLst>
          </p:cNvPr>
          <p:cNvSpPr/>
          <p:nvPr/>
        </p:nvSpPr>
        <p:spPr>
          <a:xfrm>
            <a:off x="7007712" y="3687061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&lt; 10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C528A5A-9A8B-4AD1-AFED-742BE9E8BD4C}"/>
              </a:ext>
            </a:extLst>
          </p:cNvPr>
          <p:cNvSpPr/>
          <p:nvPr/>
        </p:nvSpPr>
        <p:spPr>
          <a:xfrm>
            <a:off x="7971994" y="4881108"/>
            <a:ext cx="1339963" cy="43523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i + 1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chemat blokowy: dane 11">
            <a:extLst>
              <a:ext uri="{FF2B5EF4-FFF2-40B4-BE49-F238E27FC236}">
                <a16:creationId xmlns:a16="http://schemas.microsoft.com/office/drawing/2014/main" id="{3CAD3136-FA6F-409B-B921-B0617A9EB39F}"/>
              </a:ext>
            </a:extLst>
          </p:cNvPr>
          <p:cNvSpPr/>
          <p:nvPr/>
        </p:nvSpPr>
        <p:spPr>
          <a:xfrm>
            <a:off x="8135306" y="4221722"/>
            <a:ext cx="1013340" cy="39471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A420C09-5977-48FF-B365-68C6F08B5C3C}"/>
              </a:ext>
            </a:extLst>
          </p:cNvPr>
          <p:cNvCxnSpPr>
            <a:cxnSpLocks/>
          </p:cNvCxnSpPr>
          <p:nvPr/>
        </p:nvCxnSpPr>
        <p:spPr>
          <a:xfrm flipH="1">
            <a:off x="8824457" y="4226640"/>
            <a:ext cx="197687" cy="380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B6142A66-C852-490E-854B-756D7C0F692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635902" y="3412550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31C97465-5E7C-491D-B702-9B48BE57CBEE}"/>
              </a:ext>
            </a:extLst>
          </p:cNvPr>
          <p:cNvCxnSpPr>
            <a:cxnSpLocks/>
            <a:stCxn id="12" idx="4"/>
            <a:endCxn id="11" idx="0"/>
          </p:cNvCxnSpPr>
          <p:nvPr/>
        </p:nvCxnSpPr>
        <p:spPr>
          <a:xfrm>
            <a:off x="8641976" y="4616435"/>
            <a:ext cx="0" cy="264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e tekstowe 2">
            <a:extLst>
              <a:ext uri="{FF2B5EF4-FFF2-40B4-BE49-F238E27FC236}">
                <a16:creationId xmlns:a16="http://schemas.microsoft.com/office/drawing/2014/main" id="{A4734C7D-A0FE-4638-B793-01498009E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283" y="3488019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" name="Pole tekstowe 2">
            <a:extLst>
              <a:ext uri="{FF2B5EF4-FFF2-40B4-BE49-F238E27FC236}">
                <a16:creationId xmlns:a16="http://schemas.microsoft.com/office/drawing/2014/main" id="{03D3903D-61C3-4468-88D5-796BD4B5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662" y="3508662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B2E2596-447B-4044-A7B8-6E351B4D2332}"/>
              </a:ext>
            </a:extLst>
          </p:cNvPr>
          <p:cNvSpPr/>
          <p:nvPr/>
        </p:nvSpPr>
        <p:spPr>
          <a:xfrm>
            <a:off x="7084036" y="3013401"/>
            <a:ext cx="1103732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0A103431-3BA1-40EE-8881-C13A0EFA5BE4}"/>
              </a:ext>
            </a:extLst>
          </p:cNvPr>
          <p:cNvCxnSpPr>
            <a:cxnSpLocks/>
          </p:cNvCxnSpPr>
          <p:nvPr/>
        </p:nvCxnSpPr>
        <p:spPr>
          <a:xfrm rot="10800000">
            <a:off x="7635902" y="3501007"/>
            <a:ext cx="1964098" cy="1956173"/>
          </a:xfrm>
          <a:prstGeom prst="bentConnector3">
            <a:avLst>
              <a:gd name="adj1" fmla="val 5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id="{EB2E0BE2-B50D-4951-888B-3BEC981EA3E9}"/>
              </a:ext>
            </a:extLst>
          </p:cNvPr>
          <p:cNvSpPr/>
          <p:nvPr/>
        </p:nvSpPr>
        <p:spPr>
          <a:xfrm>
            <a:off x="6071608" y="4217286"/>
            <a:ext cx="998335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Łącznik: łamany 20">
            <a:extLst>
              <a:ext uri="{FF2B5EF4-FFF2-40B4-BE49-F238E27FC236}">
                <a16:creationId xmlns:a16="http://schemas.microsoft.com/office/drawing/2014/main" id="{7DD83BA7-1079-43F6-A280-C7D6DFDD672B}"/>
              </a:ext>
            </a:extLst>
          </p:cNvPr>
          <p:cNvCxnSpPr>
            <a:cxnSpLocks/>
            <a:stCxn id="8" idx="3"/>
            <a:endCxn id="20" idx="0"/>
          </p:cNvCxnSpPr>
          <p:nvPr/>
        </p:nvCxnSpPr>
        <p:spPr>
          <a:xfrm rot="10800000" flipV="1">
            <a:off x="6570776" y="3900018"/>
            <a:ext cx="436936" cy="317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077D998B-9EE0-461E-8343-7F5D77B60392}"/>
              </a:ext>
            </a:extLst>
          </p:cNvPr>
          <p:cNvCxnSpPr>
            <a:cxnSpLocks/>
            <a:stCxn id="8" idx="0"/>
            <a:endCxn id="12" idx="1"/>
          </p:cNvCxnSpPr>
          <p:nvPr/>
        </p:nvCxnSpPr>
        <p:spPr>
          <a:xfrm>
            <a:off x="8231848" y="3900018"/>
            <a:ext cx="410128" cy="3217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4D105EAD-4DC4-43E5-8365-776B00545FBC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9050570" y="4907749"/>
            <a:ext cx="140836" cy="95802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ymbol zastępczy zawartości 3">
            <a:extLst>
              <a:ext uri="{FF2B5EF4-FFF2-40B4-BE49-F238E27FC236}">
                <a16:creationId xmlns:a16="http://schemas.microsoft.com/office/drawing/2014/main" id="{AF861379-648B-4559-9899-A44599C937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993776"/>
          </a:xfrm>
        </p:spPr>
        <p:txBody>
          <a:bodyPr>
            <a:normAutofit/>
          </a:bodyPr>
          <a:lstStyle/>
          <a:p>
            <a:r>
              <a:rPr lang="pl-PL" dirty="0"/>
              <a:t>Pętla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/>
              <a:t> </a:t>
            </a:r>
            <a:r>
              <a:rPr lang="pl-PL" sz="2800" dirty="0"/>
              <a:t>powtarza się </a:t>
            </a:r>
            <a:r>
              <a:rPr lang="pl-PL" sz="2800" u="sng" dirty="0"/>
              <a:t>dopóki</a:t>
            </a:r>
            <a:r>
              <a:rPr lang="pl-PL" sz="2800" dirty="0"/>
              <a:t> jest spełniony warunek kończący.</a:t>
            </a:r>
          </a:p>
          <a:p>
            <a:endParaRPr lang="pl-PL" sz="2800" dirty="0"/>
          </a:p>
          <a:p>
            <a:r>
              <a:rPr lang="pl-PL" dirty="0"/>
              <a:t>W poniższym przykładzie warunkiem kończącym jest 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dirty="0">
                <a:highlight>
                  <a:srgbClr val="FFFFFF"/>
                </a:highlight>
                <a:ea typeface="Cambria" panose="02040503050406030204" pitchFamily="18" charset="0"/>
              </a:rPr>
              <a:t>.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4AF1F55-2F00-4548-9FF2-D2FB4E4A85C0}"/>
              </a:ext>
            </a:extLst>
          </p:cNvPr>
          <p:cNvSpPr/>
          <p:nvPr/>
        </p:nvSpPr>
        <p:spPr>
          <a:xfrm>
            <a:off x="2943968" y="4286374"/>
            <a:ext cx="1567856" cy="373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584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2954D-4485-4709-B0D6-A022EE8A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4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5317D1F-5EDC-4104-B521-61C2A7AD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FEEB38-D8FA-4652-BE02-C11ADCE6A3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993776"/>
          </a:xfrm>
        </p:spPr>
        <p:txBody>
          <a:bodyPr>
            <a:normAutofit/>
          </a:bodyPr>
          <a:lstStyle/>
          <a:p>
            <a:r>
              <a:rPr lang="pl-PL" dirty="0"/>
              <a:t>Napisać program, który wyświetli piramidę gwiazdek, taką jak na poniższym rysunku. Wysokość piramidy powinna być podana przez użytkownika.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1FB313B-5B02-44A6-9C33-48FE7CDB003B}"/>
              </a:ext>
            </a:extLst>
          </p:cNvPr>
          <p:cNvSpPr txBox="1"/>
          <p:nvPr/>
        </p:nvSpPr>
        <p:spPr>
          <a:xfrm>
            <a:off x="5087888" y="2492896"/>
            <a:ext cx="234950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dirty="0"/>
              <a:t>*</a:t>
            </a:r>
          </a:p>
          <a:p>
            <a:r>
              <a:rPr lang="pl-PL" sz="2500" dirty="0"/>
              <a:t>**</a:t>
            </a:r>
          </a:p>
          <a:p>
            <a:r>
              <a:rPr lang="pl-PL" sz="2500" dirty="0"/>
              <a:t>***</a:t>
            </a:r>
          </a:p>
          <a:p>
            <a:r>
              <a:rPr lang="pl-PL" sz="2500" dirty="0"/>
              <a:t>****</a:t>
            </a:r>
          </a:p>
          <a:p>
            <a:r>
              <a:rPr lang="pl-PL" sz="2500" dirty="0"/>
              <a:t>*****</a:t>
            </a:r>
          </a:p>
          <a:p>
            <a:r>
              <a:rPr lang="pl-PL" sz="2500" dirty="0"/>
              <a:t>******</a:t>
            </a:r>
          </a:p>
          <a:p>
            <a:r>
              <a:rPr lang="pl-PL" sz="2500" dirty="0"/>
              <a:t>*******</a:t>
            </a:r>
          </a:p>
          <a:p>
            <a:r>
              <a:rPr lang="pl-PL" sz="2500" dirty="0"/>
              <a:t>********</a:t>
            </a:r>
          </a:p>
          <a:p>
            <a:r>
              <a:rPr lang="pl-PL" sz="2500" dirty="0"/>
              <a:t>*********</a:t>
            </a:r>
          </a:p>
          <a:p>
            <a:r>
              <a:rPr lang="pl-PL" sz="2500" dirty="0"/>
              <a:t>**********</a:t>
            </a:r>
          </a:p>
        </p:txBody>
      </p:sp>
    </p:spTree>
    <p:extLst>
      <p:ext uri="{BB962C8B-B14F-4D97-AF65-F5344CB8AC3E}">
        <p14:creationId xmlns:p14="http://schemas.microsoft.com/office/powerpoint/2010/main" val="175752811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53914-BA27-4B7E-A1AB-30C7F3DB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5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E345B30-24A9-47B8-9944-216E8CD9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A07744-656E-4210-B175-0F3107D306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4468" y="1270349"/>
            <a:ext cx="11463064" cy="4937760"/>
          </a:xfrm>
        </p:spPr>
        <p:txBody>
          <a:bodyPr/>
          <a:lstStyle/>
          <a:p>
            <a:r>
              <a:rPr lang="pl-PL" dirty="0"/>
              <a:t>Napisać program wczytujący </a:t>
            </a:r>
            <a:r>
              <a:rPr lang="pl-PL" i="1" dirty="0"/>
              <a:t>n</a:t>
            </a:r>
            <a:r>
              <a:rPr lang="pl-PL" dirty="0"/>
              <a:t>-elementowy ciąg liczb zmiennoprzecinkowych (</a:t>
            </a:r>
            <a:r>
              <a:rPr lang="pl-PL" i="1" dirty="0"/>
              <a:t>n</a:t>
            </a:r>
            <a:r>
              <a:rPr lang="pl-PL" dirty="0"/>
              <a:t> podajemy na wejściu) i obliczający sumę liczb dodatnich i (osobno) sumę liczb ujemnych.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Podpowiedź: skorzystać ze schematu blokowego z zadania 8, które było (lub będzie) omawiane na wykładzie z algorytmiki.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155869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97AFC6-186D-4086-9350-0682FF39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31881F8-AB8F-45C0-8462-6CA46C6A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64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F665AB-B130-484C-990C-9ECAA0F13D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dirty="0"/>
              <a:t> powoduje natychmiastowe przerwanie pętli.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3B8820-75A2-48C0-B7D7-BB7C68C0FE20}"/>
              </a:ext>
            </a:extLst>
          </p:cNvPr>
          <p:cNvSpPr txBox="1"/>
          <p:nvPr/>
        </p:nvSpPr>
        <p:spPr>
          <a:xfrm>
            <a:off x="2506272" y="2590170"/>
            <a:ext cx="2566129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ześciokąt 6">
            <a:extLst>
              <a:ext uri="{FF2B5EF4-FFF2-40B4-BE49-F238E27FC236}">
                <a16:creationId xmlns:a16="http://schemas.microsoft.com/office/drawing/2014/main" id="{1949D1D3-7CD1-4582-B98B-4EA1EFF346C2}"/>
              </a:ext>
            </a:extLst>
          </p:cNvPr>
          <p:cNvSpPr/>
          <p:nvPr/>
        </p:nvSpPr>
        <p:spPr>
          <a:xfrm>
            <a:off x="7036505" y="3263830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&lt; 10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42B0CD8-D4BF-4992-8396-AD18A6D1A5AE}"/>
              </a:ext>
            </a:extLst>
          </p:cNvPr>
          <p:cNvSpPr/>
          <p:nvPr/>
        </p:nvSpPr>
        <p:spPr>
          <a:xfrm>
            <a:off x="8957024" y="5155683"/>
            <a:ext cx="1339963" cy="43523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i + 1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B88CCDBA-3F24-48E3-A70D-E410C6F85D3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664695" y="2989319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e tekstowe 2">
            <a:extLst>
              <a:ext uri="{FF2B5EF4-FFF2-40B4-BE49-F238E27FC236}">
                <a16:creationId xmlns:a16="http://schemas.microsoft.com/office/drawing/2014/main" id="{D15B0131-4E29-4EDB-85DA-7972CD1A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076" y="3064788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Pole tekstowe 2">
            <a:extLst>
              <a:ext uri="{FF2B5EF4-FFF2-40B4-BE49-F238E27FC236}">
                <a16:creationId xmlns:a16="http://schemas.microsoft.com/office/drawing/2014/main" id="{D4A1BF9C-97E9-46C4-A1B0-08D29FBA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455" y="3085431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16E0E48-76CE-4ACC-9EC7-753F54E4CD58}"/>
              </a:ext>
            </a:extLst>
          </p:cNvPr>
          <p:cNvSpPr/>
          <p:nvPr/>
        </p:nvSpPr>
        <p:spPr>
          <a:xfrm>
            <a:off x="7112829" y="2590170"/>
            <a:ext cx="1103732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: łamany 15">
            <a:extLst>
              <a:ext uri="{FF2B5EF4-FFF2-40B4-BE49-F238E27FC236}">
                <a16:creationId xmlns:a16="http://schemas.microsoft.com/office/drawing/2014/main" id="{E4147AF2-2013-4DB3-8B6B-37E91075D071}"/>
              </a:ext>
            </a:extLst>
          </p:cNvPr>
          <p:cNvCxnSpPr>
            <a:cxnSpLocks/>
          </p:cNvCxnSpPr>
          <p:nvPr/>
        </p:nvCxnSpPr>
        <p:spPr>
          <a:xfrm rot="10800000">
            <a:off x="7671468" y="3085434"/>
            <a:ext cx="2814718" cy="2620179"/>
          </a:xfrm>
          <a:prstGeom prst="bentConnector3">
            <a:avLst>
              <a:gd name="adj1" fmla="val 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384CC10F-F3F4-4182-9461-A24BB7D0C21E}"/>
              </a:ext>
            </a:extLst>
          </p:cNvPr>
          <p:cNvSpPr/>
          <p:nvPr/>
        </p:nvSpPr>
        <p:spPr>
          <a:xfrm>
            <a:off x="6121267" y="4230876"/>
            <a:ext cx="998335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5BE27192-631D-49B6-A6C2-F0C50F4C19B3}"/>
              </a:ext>
            </a:extLst>
          </p:cNvPr>
          <p:cNvCxnSpPr>
            <a:cxnSpLocks/>
            <a:stCxn id="7" idx="3"/>
            <a:endCxn id="17" idx="0"/>
          </p:cNvCxnSpPr>
          <p:nvPr/>
        </p:nvCxnSpPr>
        <p:spPr>
          <a:xfrm rot="10800000" flipV="1">
            <a:off x="6620435" y="3476786"/>
            <a:ext cx="416070" cy="7540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B98C6FE0-7014-4922-8DBE-DC185602B2C3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8260641" y="3476787"/>
            <a:ext cx="482337" cy="391355"/>
          </a:xfrm>
          <a:prstGeom prst="bentConnector3">
            <a:avLst>
              <a:gd name="adj1" fmla="val 9981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4F6A9FB7-365B-4D34-8259-4DF7846EADCF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9999249" y="5218675"/>
            <a:ext cx="114694" cy="8591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ześciokąt 20">
            <a:extLst>
              <a:ext uri="{FF2B5EF4-FFF2-40B4-BE49-F238E27FC236}">
                <a16:creationId xmlns:a16="http://schemas.microsoft.com/office/drawing/2014/main" id="{F07F619F-89DA-43E1-A90E-46B790655A3F}"/>
              </a:ext>
            </a:extLst>
          </p:cNvPr>
          <p:cNvSpPr/>
          <p:nvPr/>
        </p:nvSpPr>
        <p:spPr>
          <a:xfrm>
            <a:off x="8123642" y="3859617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== 5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B69ED71E-44FF-4D33-835D-8D04093DE070}"/>
              </a:ext>
            </a:extLst>
          </p:cNvPr>
          <p:cNvCxnSpPr>
            <a:cxnSpLocks/>
          </p:cNvCxnSpPr>
          <p:nvPr/>
        </p:nvCxnSpPr>
        <p:spPr>
          <a:xfrm flipH="1" flipV="1">
            <a:off x="6620433" y="4058861"/>
            <a:ext cx="1501095" cy="8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: łamany 31">
            <a:extLst>
              <a:ext uri="{FF2B5EF4-FFF2-40B4-BE49-F238E27FC236}">
                <a16:creationId xmlns:a16="http://schemas.microsoft.com/office/drawing/2014/main" id="{EF086BAC-EDBA-472A-837E-F31AF9EC6486}"/>
              </a:ext>
            </a:extLst>
          </p:cNvPr>
          <p:cNvCxnSpPr>
            <a:cxnSpLocks/>
            <a:stCxn id="21" idx="0"/>
            <a:endCxn id="35" idx="1"/>
          </p:cNvCxnSpPr>
          <p:nvPr/>
        </p:nvCxnSpPr>
        <p:spPr>
          <a:xfrm>
            <a:off x="9347778" y="4072574"/>
            <a:ext cx="279228" cy="4138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Schemat blokowy: dane 34">
            <a:extLst>
              <a:ext uri="{FF2B5EF4-FFF2-40B4-BE49-F238E27FC236}">
                <a16:creationId xmlns:a16="http://schemas.microsoft.com/office/drawing/2014/main" id="{55D0BE6F-8408-479D-94D9-3F7FB610A069}"/>
              </a:ext>
            </a:extLst>
          </p:cNvPr>
          <p:cNvSpPr/>
          <p:nvPr/>
        </p:nvSpPr>
        <p:spPr>
          <a:xfrm>
            <a:off x="9120336" y="4486459"/>
            <a:ext cx="1013340" cy="39471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3B6133AA-AD16-4E81-A4AE-77DF8435574B}"/>
              </a:ext>
            </a:extLst>
          </p:cNvPr>
          <p:cNvCxnSpPr>
            <a:cxnSpLocks/>
          </p:cNvCxnSpPr>
          <p:nvPr/>
        </p:nvCxnSpPr>
        <p:spPr>
          <a:xfrm flipH="1">
            <a:off x="9831756" y="4486457"/>
            <a:ext cx="216024" cy="394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B33B619A-F895-4AA0-AD89-E0107C2A12A8}"/>
              </a:ext>
            </a:extLst>
          </p:cNvPr>
          <p:cNvCxnSpPr>
            <a:cxnSpLocks/>
          </p:cNvCxnSpPr>
          <p:nvPr/>
        </p:nvCxnSpPr>
        <p:spPr>
          <a:xfrm>
            <a:off x="9627006" y="4881172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Pole tekstowe 2">
            <a:extLst>
              <a:ext uri="{FF2B5EF4-FFF2-40B4-BE49-F238E27FC236}">
                <a16:creationId xmlns:a16="http://schemas.microsoft.com/office/drawing/2014/main" id="{82FBFA87-4322-46AA-92AC-47BB68B1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932" y="3665303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4" name="Pole tekstowe 2">
            <a:extLst>
              <a:ext uri="{FF2B5EF4-FFF2-40B4-BE49-F238E27FC236}">
                <a16:creationId xmlns:a16="http://schemas.microsoft.com/office/drawing/2014/main" id="{02365FD7-D3D0-41A5-9E18-1488E3619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544" y="3678812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97506237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97AFC6-186D-4086-9350-0682FF39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praktycznego zastosowania instrukcji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31881F8-AB8F-45C0-8462-6CA46C6A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F665AB-B130-484C-990C-9ECAA0F13D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96752"/>
            <a:ext cx="10972800" cy="151854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Program prosi użytkownika o podanie pięciu liczb dodatnich i wypisuje je.</a:t>
            </a:r>
          </a:p>
          <a:p>
            <a:endParaRPr lang="pl-PL" sz="1000" dirty="0"/>
          </a:p>
          <a:p>
            <a:r>
              <a:rPr lang="pl-PL" dirty="0"/>
              <a:t>Jeśli użytkownik pomyłkowo poda liczbę niedodatnią, to pętla zostanie natychmiastowo przerwana.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C848A0B-CE47-0F6E-17C2-94D1CDC7FBD4}"/>
              </a:ext>
            </a:extLst>
          </p:cNvPr>
          <p:cNvSpPr txBox="1"/>
          <p:nvPr/>
        </p:nvSpPr>
        <p:spPr>
          <a:xfrm>
            <a:off x="1271464" y="2924944"/>
            <a:ext cx="9649072" cy="30008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5 liczb dodatnich.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a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 dodatnią: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'To nie jest liczba dodatnia! Koniec pętli.'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Podałeś liczbę dodatnią: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41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F53B5-CAC0-4384-A808-22443203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8891C6D-76B7-4AAC-9227-5F33AA9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66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6574DA-9BD5-412C-84A0-BCAE59F9B4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222156" cy="1039528"/>
          </a:xfrm>
        </p:spPr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/>
              <a:t> powoduje natychmiastowe przerwanie </a:t>
            </a:r>
            <a:r>
              <a:rPr lang="pl-PL" u="sng" dirty="0"/>
              <a:t>aktualnego obiegu</a:t>
            </a:r>
            <a:r>
              <a:rPr lang="pl-PL" dirty="0"/>
              <a:t> pętli i przejście do następnego.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37646E-293C-436C-B645-C98EE771C2D7}"/>
              </a:ext>
            </a:extLst>
          </p:cNvPr>
          <p:cNvSpPr txBox="1"/>
          <p:nvPr/>
        </p:nvSpPr>
        <p:spPr>
          <a:xfrm>
            <a:off x="2473649" y="3111308"/>
            <a:ext cx="2951653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ześciokąt 5">
            <a:extLst>
              <a:ext uri="{FF2B5EF4-FFF2-40B4-BE49-F238E27FC236}">
                <a16:creationId xmlns:a16="http://schemas.microsoft.com/office/drawing/2014/main" id="{12B30EB7-8EA1-471D-B303-87433CD91AAD}"/>
              </a:ext>
            </a:extLst>
          </p:cNvPr>
          <p:cNvSpPr/>
          <p:nvPr/>
        </p:nvSpPr>
        <p:spPr>
          <a:xfrm>
            <a:off x="7045323" y="3266235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&lt; 10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CFE31A10-B244-4880-BEF0-101B0F90753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664695" y="2989319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ole tekstowe 2">
            <a:extLst>
              <a:ext uri="{FF2B5EF4-FFF2-40B4-BE49-F238E27FC236}">
                <a16:creationId xmlns:a16="http://schemas.microsoft.com/office/drawing/2014/main" id="{5B93F18D-FAE4-4F9F-956B-DF1E1F05C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076" y="3064788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Pole tekstowe 2">
            <a:extLst>
              <a:ext uri="{FF2B5EF4-FFF2-40B4-BE49-F238E27FC236}">
                <a16:creationId xmlns:a16="http://schemas.microsoft.com/office/drawing/2014/main" id="{8A4A3D38-0332-41B9-AF06-7C7A2AA8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455" y="3085431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A14B630-83D1-4C2A-81BC-AFC2213909B2}"/>
              </a:ext>
            </a:extLst>
          </p:cNvPr>
          <p:cNvSpPr/>
          <p:nvPr/>
        </p:nvSpPr>
        <p:spPr>
          <a:xfrm>
            <a:off x="7112829" y="2590170"/>
            <a:ext cx="1103732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: łamany 11">
            <a:extLst>
              <a:ext uri="{FF2B5EF4-FFF2-40B4-BE49-F238E27FC236}">
                <a16:creationId xmlns:a16="http://schemas.microsoft.com/office/drawing/2014/main" id="{19A1AB35-DDEC-4198-936F-A2B816C08BAF}"/>
              </a:ext>
            </a:extLst>
          </p:cNvPr>
          <p:cNvCxnSpPr>
            <a:cxnSpLocks/>
          </p:cNvCxnSpPr>
          <p:nvPr/>
        </p:nvCxnSpPr>
        <p:spPr>
          <a:xfrm rot="10800000">
            <a:off x="7671468" y="3126574"/>
            <a:ext cx="2814718" cy="2579040"/>
          </a:xfrm>
          <a:prstGeom prst="bentConnector3">
            <a:avLst>
              <a:gd name="adj1" fmla="val 1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FF6CF9AC-39FC-403C-8375-55F1F583FF69}"/>
              </a:ext>
            </a:extLst>
          </p:cNvPr>
          <p:cNvSpPr/>
          <p:nvPr/>
        </p:nvSpPr>
        <p:spPr>
          <a:xfrm>
            <a:off x="6121267" y="4230876"/>
            <a:ext cx="998335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A11229BC-CAD6-4D4E-8130-64CC7B2A3C72}"/>
              </a:ext>
            </a:extLst>
          </p:cNvPr>
          <p:cNvCxnSpPr>
            <a:cxnSpLocks/>
            <a:stCxn id="6" idx="3"/>
            <a:endCxn id="13" idx="0"/>
          </p:cNvCxnSpPr>
          <p:nvPr/>
        </p:nvCxnSpPr>
        <p:spPr>
          <a:xfrm rot="10800000" flipV="1">
            <a:off x="6620435" y="3479192"/>
            <a:ext cx="424888" cy="7516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96E61657-C940-4B34-B45F-7F9CFD4A4920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8269459" y="3479192"/>
            <a:ext cx="482337" cy="391355"/>
          </a:xfrm>
          <a:prstGeom prst="bentConnector3">
            <a:avLst>
              <a:gd name="adj1" fmla="val 9981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: łamany 15">
            <a:extLst>
              <a:ext uri="{FF2B5EF4-FFF2-40B4-BE49-F238E27FC236}">
                <a16:creationId xmlns:a16="http://schemas.microsoft.com/office/drawing/2014/main" id="{5B1C932A-9E35-42E0-8477-9C748BCE5019}"/>
              </a:ext>
            </a:extLst>
          </p:cNvPr>
          <p:cNvCxnSpPr>
            <a:cxnSpLocks/>
            <a:stCxn id="20" idx="4"/>
          </p:cNvCxnSpPr>
          <p:nvPr/>
        </p:nvCxnSpPr>
        <p:spPr>
          <a:xfrm rot="16200000" flipH="1">
            <a:off x="9993892" y="5218595"/>
            <a:ext cx="123236" cy="86135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28DAC3AE-05FF-46EC-9F3F-725E38921AFD}"/>
              </a:ext>
            </a:extLst>
          </p:cNvPr>
          <p:cNvSpPr/>
          <p:nvPr/>
        </p:nvSpPr>
        <p:spPr>
          <a:xfrm>
            <a:off x="8121470" y="4566098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== 5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DABADC5C-9658-45BA-97E2-17A2FA4C7445}"/>
              </a:ext>
            </a:extLst>
          </p:cNvPr>
          <p:cNvCxnSpPr>
            <a:cxnSpLocks/>
            <a:stCxn id="17" idx="0"/>
            <a:endCxn id="20" idx="1"/>
          </p:cNvCxnSpPr>
          <p:nvPr/>
        </p:nvCxnSpPr>
        <p:spPr>
          <a:xfrm>
            <a:off x="9345606" y="4779055"/>
            <a:ext cx="279228" cy="4138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chemat blokowy: dane 19">
            <a:extLst>
              <a:ext uri="{FF2B5EF4-FFF2-40B4-BE49-F238E27FC236}">
                <a16:creationId xmlns:a16="http://schemas.microsoft.com/office/drawing/2014/main" id="{CFE9E5B0-5013-4D34-BDEB-3BA908390F36}"/>
              </a:ext>
            </a:extLst>
          </p:cNvPr>
          <p:cNvSpPr/>
          <p:nvPr/>
        </p:nvSpPr>
        <p:spPr>
          <a:xfrm>
            <a:off x="9118164" y="5192940"/>
            <a:ext cx="1013340" cy="39471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DC170D45-ED80-4505-8C31-D48B15CAB581}"/>
              </a:ext>
            </a:extLst>
          </p:cNvPr>
          <p:cNvCxnSpPr>
            <a:cxnSpLocks/>
          </p:cNvCxnSpPr>
          <p:nvPr/>
        </p:nvCxnSpPr>
        <p:spPr>
          <a:xfrm flipH="1">
            <a:off x="9829584" y="5192938"/>
            <a:ext cx="216024" cy="394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ole tekstowe 2">
            <a:extLst>
              <a:ext uri="{FF2B5EF4-FFF2-40B4-BE49-F238E27FC236}">
                <a16:creationId xmlns:a16="http://schemas.microsoft.com/office/drawing/2014/main" id="{00FD3D60-6254-48C4-A818-5170B5E4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191" y="4402453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4" name="Pole tekstowe 2">
            <a:extLst>
              <a:ext uri="{FF2B5EF4-FFF2-40B4-BE49-F238E27FC236}">
                <a16:creationId xmlns:a16="http://schemas.microsoft.com/office/drawing/2014/main" id="{5FBC460B-FEE8-494F-BB66-6EAEB447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747" y="4408838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29" name="Łącznik: łamany 28">
            <a:extLst>
              <a:ext uri="{FF2B5EF4-FFF2-40B4-BE49-F238E27FC236}">
                <a16:creationId xmlns:a16="http://schemas.microsoft.com/office/drawing/2014/main" id="{1507119D-E1A7-4B18-8320-0E6E8D71A747}"/>
              </a:ext>
            </a:extLst>
          </p:cNvPr>
          <p:cNvCxnSpPr>
            <a:cxnSpLocks/>
          </p:cNvCxnSpPr>
          <p:nvPr/>
        </p:nvCxnSpPr>
        <p:spPr>
          <a:xfrm>
            <a:off x="8118590" y="4779054"/>
            <a:ext cx="2513914" cy="1187257"/>
          </a:xfrm>
          <a:prstGeom prst="bentConnector3">
            <a:avLst>
              <a:gd name="adj1" fmla="val -65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: łamany 36">
            <a:extLst>
              <a:ext uri="{FF2B5EF4-FFF2-40B4-BE49-F238E27FC236}">
                <a16:creationId xmlns:a16="http://schemas.microsoft.com/office/drawing/2014/main" id="{A29992A7-8150-49F1-A8FD-CF6F6B097F3F}"/>
              </a:ext>
            </a:extLst>
          </p:cNvPr>
          <p:cNvCxnSpPr>
            <a:cxnSpLocks/>
          </p:cNvCxnSpPr>
          <p:nvPr/>
        </p:nvCxnSpPr>
        <p:spPr>
          <a:xfrm rot="10800000">
            <a:off x="7671468" y="3036645"/>
            <a:ext cx="2961036" cy="2929667"/>
          </a:xfrm>
          <a:prstGeom prst="bentConnector3">
            <a:avLst>
              <a:gd name="adj1" fmla="val 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E88678CF-1D9B-4660-87A8-93C7635C0D31}"/>
              </a:ext>
            </a:extLst>
          </p:cNvPr>
          <p:cNvSpPr/>
          <p:nvPr/>
        </p:nvSpPr>
        <p:spPr>
          <a:xfrm>
            <a:off x="8081814" y="3870167"/>
            <a:ext cx="1339963" cy="43523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i + 1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Łącznik prosty ze strzałką 46">
            <a:extLst>
              <a:ext uri="{FF2B5EF4-FFF2-40B4-BE49-F238E27FC236}">
                <a16:creationId xmlns:a16="http://schemas.microsoft.com/office/drawing/2014/main" id="{8B9B7A01-0108-4EF8-966B-6B1B759D2A43}"/>
              </a:ext>
            </a:extLst>
          </p:cNvPr>
          <p:cNvCxnSpPr>
            <a:cxnSpLocks/>
          </p:cNvCxnSpPr>
          <p:nvPr/>
        </p:nvCxnSpPr>
        <p:spPr>
          <a:xfrm>
            <a:off x="8751796" y="4305402"/>
            <a:ext cx="0" cy="26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08376CC-7C85-18D6-3357-6A19309AE9DD}"/>
              </a:ext>
            </a:extLst>
          </p:cNvPr>
          <p:cNvSpPr txBox="1"/>
          <p:nvPr/>
        </p:nvSpPr>
        <p:spPr>
          <a:xfrm>
            <a:off x="3077056" y="2607350"/>
            <a:ext cx="174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Przykład I</a:t>
            </a:r>
          </a:p>
        </p:txBody>
      </p:sp>
    </p:spTree>
    <p:extLst>
      <p:ext uri="{BB962C8B-B14F-4D97-AF65-F5344CB8AC3E}">
        <p14:creationId xmlns:p14="http://schemas.microsoft.com/office/powerpoint/2010/main" val="23131408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02AF6-B3D8-429D-A501-BF1DA1B2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7DF19E2-B546-48BE-B280-903B466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DD4109-0980-4B91-B1E7-05466C4625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670976" cy="1870439"/>
          </a:xfrm>
        </p:spPr>
        <p:txBody>
          <a:bodyPr>
            <a:normAutofit/>
          </a:bodyPr>
          <a:lstStyle/>
          <a:p>
            <a:r>
              <a:rPr lang="pl-PL" dirty="0"/>
              <a:t>Te programy mogą nie działać tak jak oczekujemy.</a:t>
            </a:r>
          </a:p>
          <a:p>
            <a:endParaRPr lang="pl-PL" dirty="0"/>
          </a:p>
          <a:p>
            <a:r>
              <a:rPr lang="pl-PL" dirty="0"/>
              <a:t>Jeden z nich </a:t>
            </a:r>
            <a:r>
              <a:rPr lang="pl-PL"/>
              <a:t>zawiesi się po </a:t>
            </a:r>
            <a:r>
              <a:rPr lang="pl-PL" dirty="0"/>
              <a:t>wypisaniu liczby 4, a drugi będzie wypisywał liczbę 5 w nieskończoność. Dlaczego?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D608D5-696C-44C3-B182-C675CD930A05}"/>
              </a:ext>
            </a:extLst>
          </p:cNvPr>
          <p:cNvSpPr txBox="1"/>
          <p:nvPr/>
        </p:nvSpPr>
        <p:spPr>
          <a:xfrm>
            <a:off x="2783632" y="3933056"/>
            <a:ext cx="2955610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253C970-730A-4AFB-9598-0E5B3DE9B84D}"/>
              </a:ext>
            </a:extLst>
          </p:cNvPr>
          <p:cNvSpPr txBox="1"/>
          <p:nvPr/>
        </p:nvSpPr>
        <p:spPr>
          <a:xfrm>
            <a:off x="6456268" y="3923088"/>
            <a:ext cx="2955609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FFC9F0-4182-1C91-36C3-8608EDFA767C}"/>
              </a:ext>
            </a:extLst>
          </p:cNvPr>
          <p:cNvSpPr txBox="1"/>
          <p:nvPr/>
        </p:nvSpPr>
        <p:spPr>
          <a:xfrm>
            <a:off x="3336182" y="3446707"/>
            <a:ext cx="186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Przykład II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994441-EEED-E6DD-E710-EE3B5C468DD2}"/>
              </a:ext>
            </a:extLst>
          </p:cNvPr>
          <p:cNvSpPr txBox="1"/>
          <p:nvPr/>
        </p:nvSpPr>
        <p:spPr>
          <a:xfrm>
            <a:off x="6944634" y="3426542"/>
            <a:ext cx="197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Przykład III</a:t>
            </a:r>
          </a:p>
        </p:txBody>
      </p:sp>
    </p:spTree>
    <p:extLst>
      <p:ext uri="{BB962C8B-B14F-4D97-AF65-F5344CB8AC3E}">
        <p14:creationId xmlns:p14="http://schemas.microsoft.com/office/powerpoint/2010/main" val="88798676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02AF6-B3D8-429D-A501-BF1DA1B2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– przykład II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7DF19E2-B546-48BE-B280-903B466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D608D5-696C-44C3-B182-C675CD930A05}"/>
              </a:ext>
            </a:extLst>
          </p:cNvPr>
          <p:cNvSpPr txBox="1"/>
          <p:nvPr/>
        </p:nvSpPr>
        <p:spPr>
          <a:xfrm>
            <a:off x="2423592" y="2708920"/>
            <a:ext cx="2972287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ześciokąt 6">
            <a:extLst>
              <a:ext uri="{FF2B5EF4-FFF2-40B4-BE49-F238E27FC236}">
                <a16:creationId xmlns:a16="http://schemas.microsoft.com/office/drawing/2014/main" id="{7CCD58F8-3997-49D3-8727-BD996F37BE53}"/>
              </a:ext>
            </a:extLst>
          </p:cNvPr>
          <p:cNvSpPr/>
          <p:nvPr/>
        </p:nvSpPr>
        <p:spPr>
          <a:xfrm>
            <a:off x="7016943" y="2821994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&lt; 10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17BF525-85CE-4E01-8A9B-5239B5FD70F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645133" y="2547483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ole tekstowe 2">
            <a:extLst>
              <a:ext uri="{FF2B5EF4-FFF2-40B4-BE49-F238E27FC236}">
                <a16:creationId xmlns:a16="http://schemas.microsoft.com/office/drawing/2014/main" id="{DBB184C4-2415-4F1D-B6E2-3715A774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514" y="2622952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" name="Pole tekstowe 2">
            <a:extLst>
              <a:ext uri="{FF2B5EF4-FFF2-40B4-BE49-F238E27FC236}">
                <a16:creationId xmlns:a16="http://schemas.microsoft.com/office/drawing/2014/main" id="{4FD9373B-ECE4-4F49-AC15-36925E20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893" y="2643595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45F7E0-7F70-42DB-BF87-C550DB9A6C74}"/>
              </a:ext>
            </a:extLst>
          </p:cNvPr>
          <p:cNvSpPr/>
          <p:nvPr/>
        </p:nvSpPr>
        <p:spPr>
          <a:xfrm>
            <a:off x="7093267" y="2148334"/>
            <a:ext cx="1103732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: łamany 11">
            <a:extLst>
              <a:ext uri="{FF2B5EF4-FFF2-40B4-BE49-F238E27FC236}">
                <a16:creationId xmlns:a16="http://schemas.microsoft.com/office/drawing/2014/main" id="{69C7B50A-0058-4080-AA21-814245D30483}"/>
              </a:ext>
            </a:extLst>
          </p:cNvPr>
          <p:cNvCxnSpPr>
            <a:cxnSpLocks/>
          </p:cNvCxnSpPr>
          <p:nvPr/>
        </p:nvCxnSpPr>
        <p:spPr>
          <a:xfrm rot="10800000">
            <a:off x="7651906" y="2684738"/>
            <a:ext cx="2814718" cy="2579040"/>
          </a:xfrm>
          <a:prstGeom prst="bentConnector3">
            <a:avLst>
              <a:gd name="adj1" fmla="val 19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2D7B4001-1222-4576-ADBE-2941464665FE}"/>
              </a:ext>
            </a:extLst>
          </p:cNvPr>
          <p:cNvSpPr/>
          <p:nvPr/>
        </p:nvSpPr>
        <p:spPr>
          <a:xfrm>
            <a:off x="6101705" y="3789040"/>
            <a:ext cx="998335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5923AD8F-84D7-4ECF-B5DE-75E234EB7A80}"/>
              </a:ext>
            </a:extLst>
          </p:cNvPr>
          <p:cNvCxnSpPr>
            <a:cxnSpLocks/>
            <a:stCxn id="7" idx="3"/>
            <a:endCxn id="13" idx="0"/>
          </p:cNvCxnSpPr>
          <p:nvPr/>
        </p:nvCxnSpPr>
        <p:spPr>
          <a:xfrm rot="10800000" flipV="1">
            <a:off x="6600873" y="3034950"/>
            <a:ext cx="416070" cy="7540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67323DBF-29FA-4DA7-977E-7646D7BB81FF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8241079" y="3034951"/>
            <a:ext cx="482337" cy="391355"/>
          </a:xfrm>
          <a:prstGeom prst="bentConnector3">
            <a:avLst>
              <a:gd name="adj1" fmla="val 9981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: łamany 15">
            <a:extLst>
              <a:ext uri="{FF2B5EF4-FFF2-40B4-BE49-F238E27FC236}">
                <a16:creationId xmlns:a16="http://schemas.microsoft.com/office/drawing/2014/main" id="{9FC39AE2-2BF9-4CEB-85AF-6F9D9CF80A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79687" y="4776839"/>
            <a:ext cx="114694" cy="8591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B9896BCD-DD29-4343-9026-7BA553ED8200}"/>
              </a:ext>
            </a:extLst>
          </p:cNvPr>
          <p:cNvSpPr/>
          <p:nvPr/>
        </p:nvSpPr>
        <p:spPr>
          <a:xfrm>
            <a:off x="8104080" y="3417781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== 5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CB8B4D4F-F428-4724-9622-EBCF6A343714}"/>
              </a:ext>
            </a:extLst>
          </p:cNvPr>
          <p:cNvCxnSpPr>
            <a:cxnSpLocks/>
            <a:stCxn id="17" idx="0"/>
            <a:endCxn id="19" idx="1"/>
          </p:cNvCxnSpPr>
          <p:nvPr/>
        </p:nvCxnSpPr>
        <p:spPr>
          <a:xfrm>
            <a:off x="9328216" y="3630738"/>
            <a:ext cx="279228" cy="4138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chemat blokowy: dane 18">
            <a:extLst>
              <a:ext uri="{FF2B5EF4-FFF2-40B4-BE49-F238E27FC236}">
                <a16:creationId xmlns:a16="http://schemas.microsoft.com/office/drawing/2014/main" id="{3CC6F66E-B6F7-4D11-A6FC-53D30BFF396D}"/>
              </a:ext>
            </a:extLst>
          </p:cNvPr>
          <p:cNvSpPr/>
          <p:nvPr/>
        </p:nvSpPr>
        <p:spPr>
          <a:xfrm>
            <a:off x="9100774" y="4044623"/>
            <a:ext cx="1013340" cy="39471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5F2387B6-D795-44E0-BC88-FEC106289DF8}"/>
              </a:ext>
            </a:extLst>
          </p:cNvPr>
          <p:cNvCxnSpPr>
            <a:cxnSpLocks/>
          </p:cNvCxnSpPr>
          <p:nvPr/>
        </p:nvCxnSpPr>
        <p:spPr>
          <a:xfrm flipH="1">
            <a:off x="9812194" y="4044621"/>
            <a:ext cx="216024" cy="394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8B923414-9B6F-4C22-9B38-65F2650710D2}"/>
              </a:ext>
            </a:extLst>
          </p:cNvPr>
          <p:cNvCxnSpPr>
            <a:cxnSpLocks/>
          </p:cNvCxnSpPr>
          <p:nvPr/>
        </p:nvCxnSpPr>
        <p:spPr>
          <a:xfrm>
            <a:off x="9607444" y="4439336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le tekstowe 2">
            <a:extLst>
              <a:ext uri="{FF2B5EF4-FFF2-40B4-BE49-F238E27FC236}">
                <a16:creationId xmlns:a16="http://schemas.microsoft.com/office/drawing/2014/main" id="{A6D76D2C-49B3-4A03-92B2-4EC9B2F9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370" y="3223467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" name="Pole tekstowe 2">
            <a:extLst>
              <a:ext uri="{FF2B5EF4-FFF2-40B4-BE49-F238E27FC236}">
                <a16:creationId xmlns:a16="http://schemas.microsoft.com/office/drawing/2014/main" id="{3D68A982-8D91-41DF-90C9-8E15E7C5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982" y="3236976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87D84DBF-2267-4DCB-B80C-C7783FC7C7F6}"/>
              </a:ext>
            </a:extLst>
          </p:cNvPr>
          <p:cNvCxnSpPr>
            <a:cxnSpLocks/>
          </p:cNvCxnSpPr>
          <p:nvPr/>
        </p:nvCxnSpPr>
        <p:spPr>
          <a:xfrm>
            <a:off x="8101200" y="3630737"/>
            <a:ext cx="2511742" cy="1907552"/>
          </a:xfrm>
          <a:prstGeom prst="bentConnector3">
            <a:avLst>
              <a:gd name="adj1" fmla="val -814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28BF29E3-2D4D-4808-9DB4-E2225E8F1FF4}"/>
              </a:ext>
            </a:extLst>
          </p:cNvPr>
          <p:cNvCxnSpPr>
            <a:cxnSpLocks/>
          </p:cNvCxnSpPr>
          <p:nvPr/>
        </p:nvCxnSpPr>
        <p:spPr>
          <a:xfrm rot="10800000">
            <a:off x="7651906" y="2594807"/>
            <a:ext cx="2961036" cy="2936359"/>
          </a:xfrm>
          <a:prstGeom prst="bentConnector3">
            <a:avLst>
              <a:gd name="adj1" fmla="val 14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D33D9201-8B43-474C-8929-C5E63BECC93D}"/>
              </a:ext>
            </a:extLst>
          </p:cNvPr>
          <p:cNvSpPr/>
          <p:nvPr/>
        </p:nvSpPr>
        <p:spPr>
          <a:xfrm>
            <a:off x="8937462" y="4716151"/>
            <a:ext cx="1339963" cy="43523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i + 1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7297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02AF6-B3D8-429D-A501-BF1DA1B2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– przykład III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7DF19E2-B546-48BE-B280-903B4664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69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2D608D5-696C-44C3-B182-C675CD930A05}"/>
              </a:ext>
            </a:extLst>
          </p:cNvPr>
          <p:cNvSpPr txBox="1"/>
          <p:nvPr/>
        </p:nvSpPr>
        <p:spPr>
          <a:xfrm>
            <a:off x="2423592" y="2708920"/>
            <a:ext cx="2959457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Sześciokąt 27">
            <a:extLst>
              <a:ext uri="{FF2B5EF4-FFF2-40B4-BE49-F238E27FC236}">
                <a16:creationId xmlns:a16="http://schemas.microsoft.com/office/drawing/2014/main" id="{8F557E4E-02C5-4C5F-8AEE-346A3BE116BC}"/>
              </a:ext>
            </a:extLst>
          </p:cNvPr>
          <p:cNvSpPr/>
          <p:nvPr/>
        </p:nvSpPr>
        <p:spPr>
          <a:xfrm>
            <a:off x="7035658" y="2880929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&lt; 10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6F836E4B-1934-4B7E-BD87-9F06E47C8C1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7655030" y="2604013"/>
            <a:ext cx="0" cy="27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ole tekstowe 2">
            <a:extLst>
              <a:ext uri="{FF2B5EF4-FFF2-40B4-BE49-F238E27FC236}">
                <a16:creationId xmlns:a16="http://schemas.microsoft.com/office/drawing/2014/main" id="{7B39A5A6-D660-4EE4-96B5-3CF51BE3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411" y="2679482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Pole tekstowe 2">
            <a:extLst>
              <a:ext uri="{FF2B5EF4-FFF2-40B4-BE49-F238E27FC236}">
                <a16:creationId xmlns:a16="http://schemas.microsoft.com/office/drawing/2014/main" id="{1C633E84-00AC-4AB4-B9BC-DEBDF13F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790" y="2700125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941541D-2143-4B68-8E4A-1C540E3E956F}"/>
              </a:ext>
            </a:extLst>
          </p:cNvPr>
          <p:cNvSpPr/>
          <p:nvPr/>
        </p:nvSpPr>
        <p:spPr>
          <a:xfrm>
            <a:off x="7103164" y="2204864"/>
            <a:ext cx="1103732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0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7185580-2091-4A30-9F42-28306F7D4C39}"/>
              </a:ext>
            </a:extLst>
          </p:cNvPr>
          <p:cNvCxnSpPr>
            <a:cxnSpLocks/>
          </p:cNvCxnSpPr>
          <p:nvPr/>
        </p:nvCxnSpPr>
        <p:spPr>
          <a:xfrm rot="10800000">
            <a:off x="7661804" y="2741269"/>
            <a:ext cx="2814717" cy="2502359"/>
          </a:xfrm>
          <a:prstGeom prst="bentConnector3">
            <a:avLst>
              <a:gd name="adj1" fmla="val 14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id="{E3A71665-B815-4D05-BD6A-394AB1081998}"/>
              </a:ext>
            </a:extLst>
          </p:cNvPr>
          <p:cNvSpPr/>
          <p:nvPr/>
        </p:nvSpPr>
        <p:spPr>
          <a:xfrm>
            <a:off x="6111602" y="3845570"/>
            <a:ext cx="998335" cy="39914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28F2F7E7-F521-4562-8579-DC09D49F0EF1}"/>
              </a:ext>
            </a:extLst>
          </p:cNvPr>
          <p:cNvCxnSpPr>
            <a:cxnSpLocks/>
            <a:stCxn id="28" idx="3"/>
            <a:endCxn id="34" idx="0"/>
          </p:cNvCxnSpPr>
          <p:nvPr/>
        </p:nvCxnSpPr>
        <p:spPr>
          <a:xfrm rot="10800000" flipV="1">
            <a:off x="6610770" y="3093886"/>
            <a:ext cx="424888" cy="7516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BB86883C-7E2D-4EBF-B655-0717AE966EE1}"/>
              </a:ext>
            </a:extLst>
          </p:cNvPr>
          <p:cNvCxnSpPr>
            <a:cxnSpLocks/>
            <a:stCxn id="28" idx="0"/>
            <a:endCxn id="40" idx="1"/>
          </p:cNvCxnSpPr>
          <p:nvPr/>
        </p:nvCxnSpPr>
        <p:spPr>
          <a:xfrm>
            <a:off x="8259794" y="3093886"/>
            <a:ext cx="482337" cy="4259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: łamany 36">
            <a:extLst>
              <a:ext uri="{FF2B5EF4-FFF2-40B4-BE49-F238E27FC236}">
                <a16:creationId xmlns:a16="http://schemas.microsoft.com/office/drawing/2014/main" id="{44BD3079-44AD-4EC5-91DB-377756E35014}"/>
              </a:ext>
            </a:extLst>
          </p:cNvPr>
          <p:cNvCxnSpPr>
            <a:cxnSpLocks/>
            <a:stCxn id="46" idx="2"/>
          </p:cNvCxnSpPr>
          <p:nvPr/>
        </p:nvCxnSpPr>
        <p:spPr>
          <a:xfrm rot="16200000" flipH="1">
            <a:off x="10085023" y="4852128"/>
            <a:ext cx="99164" cy="68383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ześciokąt 37">
            <a:extLst>
              <a:ext uri="{FF2B5EF4-FFF2-40B4-BE49-F238E27FC236}">
                <a16:creationId xmlns:a16="http://schemas.microsoft.com/office/drawing/2014/main" id="{DAD58EC5-D37B-425E-AFAE-97777616B938}"/>
              </a:ext>
            </a:extLst>
          </p:cNvPr>
          <p:cNvSpPr/>
          <p:nvPr/>
        </p:nvSpPr>
        <p:spPr>
          <a:xfrm>
            <a:off x="8111805" y="4180792"/>
            <a:ext cx="1224136" cy="425913"/>
          </a:xfrm>
          <a:prstGeom prst="hexagon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== 5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chemat blokowy: dane 39">
            <a:extLst>
              <a:ext uri="{FF2B5EF4-FFF2-40B4-BE49-F238E27FC236}">
                <a16:creationId xmlns:a16="http://schemas.microsoft.com/office/drawing/2014/main" id="{B37B4454-6F51-4C69-B2BD-C010506E451F}"/>
              </a:ext>
            </a:extLst>
          </p:cNvPr>
          <p:cNvSpPr/>
          <p:nvPr/>
        </p:nvSpPr>
        <p:spPr>
          <a:xfrm>
            <a:off x="8235461" y="3519798"/>
            <a:ext cx="1013340" cy="394713"/>
          </a:xfrm>
          <a:prstGeom prst="flowChartInputOutp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1DC61283-5812-49FA-ADBA-CF0B495575B1}"/>
              </a:ext>
            </a:extLst>
          </p:cNvPr>
          <p:cNvCxnSpPr>
            <a:cxnSpLocks/>
          </p:cNvCxnSpPr>
          <p:nvPr/>
        </p:nvCxnSpPr>
        <p:spPr>
          <a:xfrm flipH="1">
            <a:off x="8946881" y="3519796"/>
            <a:ext cx="216024" cy="394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ole tekstowe 2">
            <a:extLst>
              <a:ext uri="{FF2B5EF4-FFF2-40B4-BE49-F238E27FC236}">
                <a16:creationId xmlns:a16="http://schemas.microsoft.com/office/drawing/2014/main" id="{A7EB7E49-C36A-4FD2-B7FD-B1FED125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526" y="4017147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Pole tekstowe 2">
            <a:extLst>
              <a:ext uri="{FF2B5EF4-FFF2-40B4-BE49-F238E27FC236}">
                <a16:creationId xmlns:a16="http://schemas.microsoft.com/office/drawing/2014/main" id="{65AEA076-66E5-468A-B70B-482A27A63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082" y="4023532"/>
            <a:ext cx="269240" cy="253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44" name="Łącznik: łamany 43">
            <a:extLst>
              <a:ext uri="{FF2B5EF4-FFF2-40B4-BE49-F238E27FC236}">
                <a16:creationId xmlns:a16="http://schemas.microsoft.com/office/drawing/2014/main" id="{CAA10E91-C993-4686-B95D-797D5521C18C}"/>
              </a:ext>
            </a:extLst>
          </p:cNvPr>
          <p:cNvCxnSpPr>
            <a:cxnSpLocks/>
          </p:cNvCxnSpPr>
          <p:nvPr/>
        </p:nvCxnSpPr>
        <p:spPr>
          <a:xfrm>
            <a:off x="8108925" y="4393748"/>
            <a:ext cx="2513914" cy="1187257"/>
          </a:xfrm>
          <a:prstGeom prst="bentConnector3">
            <a:avLst>
              <a:gd name="adj1" fmla="val -65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: łamany 44">
            <a:extLst>
              <a:ext uri="{FF2B5EF4-FFF2-40B4-BE49-F238E27FC236}">
                <a16:creationId xmlns:a16="http://schemas.microsoft.com/office/drawing/2014/main" id="{C4E63CA8-A960-4677-A311-7097029854EB}"/>
              </a:ext>
            </a:extLst>
          </p:cNvPr>
          <p:cNvCxnSpPr>
            <a:cxnSpLocks/>
          </p:cNvCxnSpPr>
          <p:nvPr/>
        </p:nvCxnSpPr>
        <p:spPr>
          <a:xfrm rot="10800000">
            <a:off x="7661803" y="2651339"/>
            <a:ext cx="2961036" cy="2929667"/>
          </a:xfrm>
          <a:prstGeom prst="bentConnector3">
            <a:avLst>
              <a:gd name="adj1" fmla="val 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Prostokąt 45">
            <a:extLst>
              <a:ext uri="{FF2B5EF4-FFF2-40B4-BE49-F238E27FC236}">
                <a16:creationId xmlns:a16="http://schemas.microsoft.com/office/drawing/2014/main" id="{BD823401-ED1C-489E-88D5-04CD5C5B4A60}"/>
              </a:ext>
            </a:extLst>
          </p:cNvPr>
          <p:cNvSpPr/>
          <p:nvPr/>
        </p:nvSpPr>
        <p:spPr>
          <a:xfrm>
            <a:off x="9209717" y="4709227"/>
            <a:ext cx="1165943" cy="43523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i + 1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Łącznik prosty ze strzałką 46">
            <a:extLst>
              <a:ext uri="{FF2B5EF4-FFF2-40B4-BE49-F238E27FC236}">
                <a16:creationId xmlns:a16="http://schemas.microsoft.com/office/drawing/2014/main" id="{3D1CBD02-D368-4BC1-B618-A493EE12199F}"/>
              </a:ext>
            </a:extLst>
          </p:cNvPr>
          <p:cNvCxnSpPr>
            <a:cxnSpLocks/>
          </p:cNvCxnSpPr>
          <p:nvPr/>
        </p:nvCxnSpPr>
        <p:spPr>
          <a:xfrm>
            <a:off x="8742131" y="3920096"/>
            <a:ext cx="0" cy="26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Łącznik: łamany 48">
            <a:extLst>
              <a:ext uri="{FF2B5EF4-FFF2-40B4-BE49-F238E27FC236}">
                <a16:creationId xmlns:a16="http://schemas.microsoft.com/office/drawing/2014/main" id="{BB06BBE0-9F86-4256-962D-65C706EEC82B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9327495" y="4387363"/>
            <a:ext cx="465194" cy="3218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518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B7038-0431-48F0-A409-8171685F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Podział związany z paradygmatami programowania:</a:t>
            </a:r>
            <a:br>
              <a:rPr lang="pl-PL" dirty="0"/>
            </a:br>
            <a:r>
              <a:rPr lang="pl-PL" dirty="0"/>
              <a:t>języki programowania strukturalne, obiektowe, funkcyjne, logiczne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744016-27E0-497F-8155-503659E9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EF1FBF-FAD7-435E-8291-FA2DC7137C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5035"/>
          </a:xfrm>
        </p:spPr>
        <p:txBody>
          <a:bodyPr>
            <a:normAutofit/>
          </a:bodyPr>
          <a:lstStyle/>
          <a:p>
            <a:r>
              <a:rPr lang="pl-PL" sz="2400" dirty="0"/>
              <a:t>Języki programowania funkcyjne (funkcjonalne):</a:t>
            </a:r>
          </a:p>
          <a:p>
            <a:pPr lvl="1"/>
            <a:r>
              <a:rPr lang="pl-PL" sz="2000" dirty="0"/>
              <a:t>program rozumiemy jako złożoną funkcję matematyczną, która oblicza pewien wynik na podstawie danych wejściowych;</a:t>
            </a:r>
          </a:p>
          <a:p>
            <a:pPr lvl="1"/>
            <a:r>
              <a:rPr lang="pl-PL" sz="2000" dirty="0"/>
              <a:t>rekurencja zamiast pętli;</a:t>
            </a:r>
          </a:p>
          <a:p>
            <a:pPr lvl="1"/>
            <a:r>
              <a:rPr lang="pl-PL" sz="2000" dirty="0"/>
              <a:t>zastosowania: obliczenia matematyczne, systemy o wysokiej niezawodności (np. finansowe, telekomunikacyjne);</a:t>
            </a:r>
          </a:p>
          <a:p>
            <a:pPr lvl="1"/>
            <a:r>
              <a:rPr lang="pl-PL" sz="2000" dirty="0"/>
              <a:t>przykłady: </a:t>
            </a:r>
            <a:r>
              <a:rPr lang="pl-PL" sz="2000" dirty="0" err="1"/>
              <a:t>Scheme</a:t>
            </a:r>
            <a:r>
              <a:rPr lang="pl-PL" sz="2000" dirty="0"/>
              <a:t>, SML, </a:t>
            </a:r>
            <a:r>
              <a:rPr lang="pl-PL" sz="2000" dirty="0" err="1"/>
              <a:t>Haskell</a:t>
            </a:r>
            <a:r>
              <a:rPr lang="pl-PL" sz="2000" dirty="0"/>
              <a:t>, </a:t>
            </a:r>
            <a:r>
              <a:rPr lang="pl-PL" sz="2000" dirty="0" err="1"/>
              <a:t>Clojure</a:t>
            </a:r>
            <a:r>
              <a:rPr lang="pl-PL" sz="2000" dirty="0"/>
              <a:t>, F#.</a:t>
            </a:r>
          </a:p>
          <a:p>
            <a:pPr marL="274320" lvl="1" indent="0">
              <a:buNone/>
            </a:pPr>
            <a:endParaRPr lang="pl-PL" sz="2200" dirty="0"/>
          </a:p>
          <a:p>
            <a:r>
              <a:rPr lang="pl-PL" sz="2400" dirty="0"/>
              <a:t>Języki programowania logiczne:</a:t>
            </a:r>
          </a:p>
          <a:p>
            <a:pPr lvl="1"/>
            <a:r>
              <a:rPr lang="pl-PL" sz="2000" dirty="0"/>
              <a:t>program składa się z przesłanek i celu;</a:t>
            </a:r>
          </a:p>
          <a:p>
            <a:pPr lvl="1"/>
            <a:r>
              <a:rPr lang="pl-PL" sz="2000" dirty="0"/>
              <a:t>program próbuje udowodnić cel na podstawie przesłanek;</a:t>
            </a:r>
          </a:p>
          <a:p>
            <a:pPr lvl="1"/>
            <a:r>
              <a:rPr lang="pl-PL" sz="2000" dirty="0"/>
              <a:t>zastosowania: systemy ekspertowe, analiza kodu, edukacja (nauka logiki);</a:t>
            </a:r>
          </a:p>
          <a:p>
            <a:pPr lvl="1"/>
            <a:r>
              <a:rPr lang="pl-PL" sz="2000" dirty="0"/>
              <a:t>przykłady: Prolog, ASP, </a:t>
            </a:r>
            <a:r>
              <a:rPr lang="pl-PL" sz="2000" dirty="0" err="1"/>
              <a:t>Datalog</a:t>
            </a:r>
            <a:r>
              <a:rPr lang="pl-PL" sz="2000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34E6A30-394D-4D11-8505-FB097E2E1257}"/>
              </a:ext>
            </a:extLst>
          </p:cNvPr>
          <p:cNvSpPr txBox="1"/>
          <p:nvPr/>
        </p:nvSpPr>
        <p:spPr>
          <a:xfrm>
            <a:off x="609600" y="5984870"/>
            <a:ext cx="11449272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Źródło: </a:t>
            </a:r>
            <a:r>
              <a:rPr lang="pl-PL" sz="1500" i="1" dirty="0">
                <a:latin typeface="Cambria" panose="02040503050406030204" pitchFamily="18" charset="0"/>
                <a:ea typeface="Cambria" panose="02040503050406030204" pitchFamily="18" charset="0"/>
              </a:rPr>
              <a:t>https://wazniak.mimuw.edu.pl/index.php?title=Paradygmaty_programowania/Wykład_15:_Inne_paradygmaty_warte_wspomnienia</a:t>
            </a:r>
          </a:p>
        </p:txBody>
      </p:sp>
    </p:spTree>
    <p:extLst>
      <p:ext uri="{BB962C8B-B14F-4D97-AF65-F5344CB8AC3E}">
        <p14:creationId xmlns:p14="http://schemas.microsoft.com/office/powerpoint/2010/main" val="397215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97AFC6-186D-4086-9350-0682FF39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praktycznego zastosowania instrukcji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br>
              <a:rPr lang="pl-PL" dirty="0"/>
            </a:br>
            <a:endParaRPr lang="pl-PL" sz="105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31881F8-AB8F-45C0-8462-6CA46C6A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70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F665AB-B130-484C-990C-9ECAA0F13D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7999" y="1056796"/>
            <a:ext cx="10972800" cy="1873650"/>
          </a:xfrm>
        </p:spPr>
        <p:txBody>
          <a:bodyPr>
            <a:normAutofit/>
          </a:bodyPr>
          <a:lstStyle/>
          <a:p>
            <a:r>
              <a:rPr lang="pl-PL" dirty="0"/>
              <a:t>Program prosi użytkownika o podanie 5 liczb dodatnich i wypisuje je.</a:t>
            </a:r>
            <a:endParaRPr lang="pl-PL" sz="1000" dirty="0"/>
          </a:p>
          <a:p>
            <a:r>
              <a:rPr lang="pl-PL" dirty="0"/>
              <a:t>Jeśli użytkownik pomyłkowo poda liczbę niedodatnią, to aktualny obieg pętli zostanie przerwany (bez inkrementacji licznika i). </a:t>
            </a:r>
            <a:endParaRPr lang="pl-PL" sz="1100" dirty="0"/>
          </a:p>
          <a:p>
            <a:r>
              <a:rPr lang="pl-PL" dirty="0"/>
              <a:t>Użytkownik będzie miał możliwość powtórzenia liczby w kolejnym obiegu.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6334CE-C1FA-D6C6-AA25-7ED34997999C}"/>
              </a:ext>
            </a:extLst>
          </p:cNvPr>
          <p:cNvSpPr txBox="1"/>
          <p:nvPr/>
        </p:nvSpPr>
        <p:spPr>
          <a:xfrm>
            <a:off x="692703" y="2906910"/>
            <a:ext cx="10806593" cy="33239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5 liczb dodatnich.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'Podaj liczbę dodatnią nr'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i+1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a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'To nie jest liczba dodatnia! Spróbuj jeszcze raz!'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Podałeś liczbę dodatnią: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23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434107-B44B-482F-98D8-727C3145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Pętla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B36BB17-A09C-414C-B327-E1C5995A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868D94-43BD-474E-9A80-C799575F50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864896"/>
          </a:xfrm>
        </p:spPr>
        <p:txBody>
          <a:bodyPr>
            <a:normAutofit/>
          </a:bodyPr>
          <a:lstStyle/>
          <a:p>
            <a:r>
              <a:rPr lang="pl-PL" dirty="0"/>
              <a:t>Pętla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dirty="0"/>
              <a:t> powtarza się </a:t>
            </a:r>
            <a:r>
              <a:rPr lang="pl-PL" u="sng" dirty="0"/>
              <a:t>dla</a:t>
            </a:r>
            <a:r>
              <a:rPr lang="pl-PL" dirty="0"/>
              <a:t> każdej wartości danego obiektu </a:t>
            </a:r>
            <a:r>
              <a:rPr lang="pl-PL" dirty="0" err="1"/>
              <a:t>iterowalnego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Jednym z obiektów </a:t>
            </a:r>
            <a:r>
              <a:rPr lang="pl-PL" dirty="0" err="1"/>
              <a:t>iterowalnych</a:t>
            </a:r>
            <a:r>
              <a:rPr lang="pl-PL" dirty="0"/>
              <a:t> jest zakres (przedział liczbowy)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BEF46CE-FE3A-4C0D-9CC2-062EDD73E276}"/>
              </a:ext>
            </a:extLst>
          </p:cNvPr>
          <p:cNvSpPr txBox="1"/>
          <p:nvPr/>
        </p:nvSpPr>
        <p:spPr>
          <a:xfrm>
            <a:off x="407099" y="3160296"/>
            <a:ext cx="279029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= 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 += 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7FC59DA-2F47-4C1F-9B27-4E39640EEDCB}"/>
              </a:ext>
            </a:extLst>
          </p:cNvPr>
          <p:cNvSpPr txBox="1"/>
          <p:nvPr/>
        </p:nvSpPr>
        <p:spPr>
          <a:xfrm>
            <a:off x="3934205" y="3498852"/>
            <a:ext cx="3744416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68E833D-B630-45AE-ABAD-A431F1335151}"/>
              </a:ext>
            </a:extLst>
          </p:cNvPr>
          <p:cNvSpPr txBox="1"/>
          <p:nvPr/>
        </p:nvSpPr>
        <p:spPr>
          <a:xfrm>
            <a:off x="8432159" y="3498852"/>
            <a:ext cx="344006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Strzałka: w lewo i w prawo 8">
            <a:extLst>
              <a:ext uri="{FF2B5EF4-FFF2-40B4-BE49-F238E27FC236}">
                <a16:creationId xmlns:a16="http://schemas.microsoft.com/office/drawing/2014/main" id="{6FC45410-31F1-4C71-987F-BC5C783FAFC0}"/>
              </a:ext>
            </a:extLst>
          </p:cNvPr>
          <p:cNvSpPr/>
          <p:nvPr/>
        </p:nvSpPr>
        <p:spPr>
          <a:xfrm>
            <a:off x="3214125" y="3739555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lewo i w prawo 9">
            <a:extLst>
              <a:ext uri="{FF2B5EF4-FFF2-40B4-BE49-F238E27FC236}">
                <a16:creationId xmlns:a16="http://schemas.microsoft.com/office/drawing/2014/main" id="{21EA8AC3-9EFF-4229-AB5E-BDCEAB245B4C}"/>
              </a:ext>
            </a:extLst>
          </p:cNvPr>
          <p:cNvSpPr/>
          <p:nvPr/>
        </p:nvSpPr>
        <p:spPr>
          <a:xfrm>
            <a:off x="7695350" y="3739555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489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011D4-C619-4EAD-9C2E-8C5B6103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danych </a:t>
            </a:r>
            <a:r>
              <a:rPr lang="pl-PL" dirty="0" err="1"/>
              <a:t>iterowalne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1352860-F622-4130-AB22-2BFAFEE3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D9877A-1F49-4E3A-956E-6889BEDC69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l-PL" dirty="0"/>
              <a:t> – przedział liczbowy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/>
              <a:t> – tekst</a:t>
            </a:r>
          </a:p>
          <a:p>
            <a:r>
              <a:rPr lang="pl-PL" dirty="0"/>
              <a:t>Kolekcje:</a:t>
            </a:r>
          </a:p>
          <a:p>
            <a:pPr lvl="1"/>
            <a:r>
              <a:rPr lang="pl-PL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pl-PL" sz="2600" dirty="0"/>
              <a:t> – lista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pl-PL" sz="2600" dirty="0"/>
              <a:t> (</a:t>
            </a:r>
            <a:r>
              <a:rPr lang="pl-PL" sz="2600" dirty="0" err="1"/>
              <a:t>dictionary</a:t>
            </a:r>
            <a:r>
              <a:rPr lang="pl-PL" sz="2600" dirty="0"/>
              <a:t>) – słownik</a:t>
            </a:r>
          </a:p>
          <a:p>
            <a:pPr lvl="1"/>
            <a:r>
              <a:rPr lang="pl-PL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tuple</a:t>
            </a:r>
            <a:r>
              <a:rPr lang="pl-PL" sz="2600" dirty="0"/>
              <a:t> – </a:t>
            </a:r>
            <a:r>
              <a:rPr lang="pl-PL" sz="2600" dirty="0" err="1"/>
              <a:t>krotka</a:t>
            </a:r>
            <a:endParaRPr lang="pl-PL" sz="2600" dirty="0"/>
          </a:p>
          <a:p>
            <a:pPr lvl="1"/>
            <a:r>
              <a:rPr lang="pl-PL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pl-PL" sz="2600" dirty="0"/>
              <a:t> – zbiór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Zmienne typu </a:t>
            </a:r>
            <a:r>
              <a:rPr lang="pl-PL" dirty="0" err="1"/>
              <a:t>iterowalnego</a:t>
            </a:r>
            <a:r>
              <a:rPr lang="pl-PL" dirty="0"/>
              <a:t> nazywamy obiektami </a:t>
            </a:r>
            <a:r>
              <a:rPr lang="pl-PL" dirty="0" err="1"/>
              <a:t>iterowalnymi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107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25167-7C3F-C934-5B23-90AF49870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D6B1F-F7A9-2B1B-BDBB-541240FB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wewnątrz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44B4C7-1C4F-93BB-5748-D3E4B0C2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72B2AF-308A-34FB-714D-5A670D5984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300188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Pętla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dirty="0"/>
              <a:t> automatycznie zwiększa licznik na końcu obiegu. </a:t>
            </a:r>
          </a:p>
          <a:p>
            <a:endParaRPr lang="pl-PL" dirty="0"/>
          </a:p>
          <a:p>
            <a:r>
              <a:rPr lang="pl-PL" dirty="0"/>
              <a:t>Zostanie on zwiększony nawet wówczas, gdy zostanie wykonana instrukcja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/>
              <a:t> (przed przejściem do kolejnego obiegu).</a:t>
            </a:r>
          </a:p>
          <a:p>
            <a:endParaRPr lang="pl-PL" sz="2400" dirty="0"/>
          </a:p>
          <a:p>
            <a:r>
              <a:rPr lang="pl-PL" dirty="0"/>
              <a:t>Odpowiada to sytuacji, w której w pętli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/>
              <a:t> tuż przed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dirty="0"/>
              <a:t> zwiększylibyśmy licznik. A więc poniższe dwa programy są równoważne:</a:t>
            </a:r>
          </a:p>
          <a:p>
            <a:endParaRPr lang="pl-PL" sz="24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26686A6-661B-D606-FEBD-F738CB42A26C}"/>
              </a:ext>
            </a:extLst>
          </p:cNvPr>
          <p:cNvSpPr txBox="1"/>
          <p:nvPr/>
        </p:nvSpPr>
        <p:spPr>
          <a:xfrm>
            <a:off x="1919536" y="4297288"/>
            <a:ext cx="340721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623B2E4-F9BA-38CF-C29F-B8B935CFEE1B}"/>
              </a:ext>
            </a:extLst>
          </p:cNvPr>
          <p:cNvSpPr txBox="1"/>
          <p:nvPr/>
        </p:nvSpPr>
        <p:spPr>
          <a:xfrm>
            <a:off x="6816080" y="4076398"/>
            <a:ext cx="2952328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Strzałka: w lewo i w prawo 15">
            <a:extLst>
              <a:ext uri="{FF2B5EF4-FFF2-40B4-BE49-F238E27FC236}">
                <a16:creationId xmlns:a16="http://schemas.microsoft.com/office/drawing/2014/main" id="{BADEE2F0-94B7-D6C3-4B11-A8EFD4589515}"/>
              </a:ext>
            </a:extLst>
          </p:cNvPr>
          <p:cNvSpPr/>
          <p:nvPr/>
        </p:nvSpPr>
        <p:spPr>
          <a:xfrm>
            <a:off x="5326748" y="4724012"/>
            <a:ext cx="1489332" cy="505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9BED2-3102-4C72-A417-7E4D34F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– obiekty typu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029107F-1A5A-4B88-B347-22F0F8A8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74</a:t>
            </a:fld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049961D-B517-40AA-BD18-81AC2626B9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010000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 dla programistów innych języków:</a:t>
            </a:r>
            <a:r>
              <a:rPr lang="pl-PL" dirty="0"/>
              <a:t> </a:t>
            </a:r>
            <a:r>
              <a:rPr lang="pl-PL" u="sng" dirty="0"/>
              <a:t>Listy</a:t>
            </a:r>
            <a:r>
              <a:rPr lang="pl-PL" dirty="0"/>
              <a:t> (ang. </a:t>
            </a:r>
            <a:r>
              <a:rPr lang="pl-PL" dirty="0" err="1"/>
              <a:t>lists</a:t>
            </a:r>
            <a:r>
              <a:rPr lang="pl-PL" dirty="0"/>
              <a:t>) języka </a:t>
            </a:r>
            <a:r>
              <a:rPr lang="pl-PL" dirty="0" err="1"/>
              <a:t>Python</a:t>
            </a:r>
            <a:r>
              <a:rPr lang="pl-PL" dirty="0"/>
              <a:t> odpowiadają </a:t>
            </a:r>
            <a:r>
              <a:rPr lang="pl-PL" u="sng" dirty="0"/>
              <a:t>tablicom</a:t>
            </a:r>
            <a:r>
              <a:rPr lang="pl-PL" dirty="0"/>
              <a:t> znanym z innych języków programowania.</a:t>
            </a:r>
          </a:p>
          <a:p>
            <a:endParaRPr lang="pl-PL" dirty="0"/>
          </a:p>
          <a:p>
            <a:r>
              <a:rPr lang="pl-PL" dirty="0"/>
              <a:t>Listy umożliwiają przechowywanie wielu wartości w jednej zmiennej.</a:t>
            </a:r>
          </a:p>
          <a:p>
            <a:endParaRPr lang="pl-PL" dirty="0"/>
          </a:p>
          <a:p>
            <a:r>
              <a:rPr lang="pl-PL" dirty="0"/>
              <a:t>Każda wartość ma swój indeks (numer pozycji).</a:t>
            </a:r>
          </a:p>
          <a:p>
            <a:endParaRPr lang="pl-PL" dirty="0"/>
          </a:p>
          <a:p>
            <a:r>
              <a:rPr lang="pl-PL" dirty="0"/>
              <a:t>Indeksy są kolejnymi liczbami całkowitymi, </a:t>
            </a:r>
            <a:r>
              <a:rPr lang="pl-PL" u="sng" dirty="0"/>
              <a:t>zaczynającymi się od 0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562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C9735-643A-43CB-AFE7-ADB46F02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– obiekty typu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BDB5ACF-F6D4-4A36-BAB8-5ABEC353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75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1C63655-5850-4206-B681-2311005BF095}"/>
              </a:ext>
            </a:extLst>
          </p:cNvPr>
          <p:cNvSpPr txBox="1"/>
          <p:nvPr/>
        </p:nvSpPr>
        <p:spPr>
          <a:xfrm>
            <a:off x="1469486" y="1241296"/>
            <a:ext cx="9253028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#pusta lista nie zawiera elementów; możemy je później dodać</a:t>
            </a:r>
            <a:endParaRPr lang="pl-PL" sz="2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pusta_lista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</a:p>
          <a:p>
            <a:endParaRPr lang="pl-PL" sz="2000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#dołączenie wartości 8 na koniec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append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#usuniecie elementu o indeksie 2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20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pop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endParaRPr lang="pl-PL" sz="20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#wypisujemy całą listę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dirty="0"/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6A05877D-07EC-4120-9F08-CFAF9E26C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792"/>
              </p:ext>
            </p:extLst>
          </p:nvPr>
        </p:nvGraphicFramePr>
        <p:xfrm>
          <a:off x="6816080" y="1628800"/>
          <a:ext cx="345638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7635288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  <p:graphicFrame>
        <p:nvGraphicFramePr>
          <p:cNvPr id="11" name="Tabela 9">
            <a:extLst>
              <a:ext uri="{FF2B5EF4-FFF2-40B4-BE49-F238E27FC236}">
                <a16:creationId xmlns:a16="http://schemas.microsoft.com/office/drawing/2014/main" id="{7DF0C36F-43DD-4BDB-88FE-A15315C8C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59503"/>
              </p:ext>
            </p:extLst>
          </p:nvPr>
        </p:nvGraphicFramePr>
        <p:xfrm>
          <a:off x="6816080" y="2547023"/>
          <a:ext cx="345638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7635288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  <p:graphicFrame>
        <p:nvGraphicFramePr>
          <p:cNvPr id="12" name="Tabela 9">
            <a:extLst>
              <a:ext uri="{FF2B5EF4-FFF2-40B4-BE49-F238E27FC236}">
                <a16:creationId xmlns:a16="http://schemas.microsoft.com/office/drawing/2014/main" id="{DC3E25E6-F153-4E7F-981C-BA41E520D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46075"/>
              </p:ext>
            </p:extLst>
          </p:nvPr>
        </p:nvGraphicFramePr>
        <p:xfrm>
          <a:off x="6816080" y="3465246"/>
          <a:ext cx="381642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7635288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6749035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  <p:graphicFrame>
        <p:nvGraphicFramePr>
          <p:cNvPr id="13" name="Tabela 9">
            <a:extLst>
              <a:ext uri="{FF2B5EF4-FFF2-40B4-BE49-F238E27FC236}">
                <a16:creationId xmlns:a16="http://schemas.microsoft.com/office/drawing/2014/main" id="{08097F03-626F-40B3-88A0-4A7A9535E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09486"/>
              </p:ext>
            </p:extLst>
          </p:nvPr>
        </p:nvGraphicFramePr>
        <p:xfrm>
          <a:off x="6816079" y="4363645"/>
          <a:ext cx="381642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7635288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6749035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strike="sngStrik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pl-PL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strike="sngStrik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  <p:graphicFrame>
        <p:nvGraphicFramePr>
          <p:cNvPr id="14" name="Tabela 9">
            <a:extLst>
              <a:ext uri="{FF2B5EF4-FFF2-40B4-BE49-F238E27FC236}">
                <a16:creationId xmlns:a16="http://schemas.microsoft.com/office/drawing/2014/main" id="{C1D694D6-B83A-41C8-9EE3-05114C949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23322"/>
              </p:ext>
            </p:extLst>
          </p:nvPr>
        </p:nvGraphicFramePr>
        <p:xfrm>
          <a:off x="6816078" y="5448747"/>
          <a:ext cx="331236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17635288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6749035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873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60071-6B84-45DB-AC28-B6F43D76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– przydatne triki i funkcje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FAAADC-3F25-4E60-9A51-885991A8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06831D-77D0-49AB-BC73-479FFF58C0F6}"/>
              </a:ext>
            </a:extLst>
          </p:cNvPr>
          <p:cNvSpPr txBox="1"/>
          <p:nvPr/>
        </p:nvSpPr>
        <p:spPr>
          <a:xfrm>
            <a:off x="119336" y="1218213"/>
            <a:ext cx="11953328" cy="5062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lista_mieszana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2.6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'abc</a:t>
            </a:r>
            <a:r>
              <a:rPr lang="pl-PL" sz="19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False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#lista z wartościami o różnych typach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lista_mieszana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[-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True </a:t>
            </a:r>
            <a:r>
              <a:rPr lang="pl-PL" sz="18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#indeks -1 oznacza odwołanie się do ostatniego elementu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max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#wyznaczenie największej wartości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min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#wyznaczenie najmniejszej wartości</a:t>
            </a: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len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#zwraca długość listy</a:t>
            </a:r>
          </a:p>
          <a:p>
            <a:r>
              <a:rPr lang="pl-PL" sz="19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sum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#oblicza sumę wszystkich elementów listy</a:t>
            </a:r>
          </a:p>
          <a:p>
            <a:endParaRPr lang="pl-PL" sz="19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insert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#wstawienie do listy wartości 100 na pozycji 2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reverse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#odwrócenie kolejności </a:t>
            </a:r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elementów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sort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#sortowanie w porządku rosnącym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sort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reverse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True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#sortowanie w porządku malejącym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</a:t>
            </a:r>
            <a:r>
              <a:rPr lang="pl-PL" sz="19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remove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19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#usunięcie elementu listy podając jego wartość (nie indeks)</a:t>
            </a:r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#Uwaga: Jeśli w liście jest kilka elementów o takiej samej wartości, usunięty #zostanie tylko pierwszy z nich.</a:t>
            </a:r>
            <a:endParaRPr lang="pl-PL" sz="19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DBBE7F-481B-941B-E030-27725180DD74}"/>
              </a:ext>
            </a:extLst>
          </p:cNvPr>
          <p:cNvSpPr txBox="1"/>
          <p:nvPr/>
        </p:nvSpPr>
        <p:spPr>
          <a:xfrm>
            <a:off x="8544272" y="2204864"/>
            <a:ext cx="3303823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Pytanie: Jak obliczyć średnią arytmetyczną wszystkich elementów listy korzystając z tych funkcji?</a:t>
            </a:r>
          </a:p>
        </p:txBody>
      </p:sp>
    </p:spTree>
    <p:extLst>
      <p:ext uri="{BB962C8B-B14F-4D97-AF65-F5344CB8AC3E}">
        <p14:creationId xmlns:p14="http://schemas.microsoft.com/office/powerpoint/2010/main" val="3417903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60071-6B84-45DB-AC28-B6F43D76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– wizualne przedstawienie działania niektórych funkcji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FAAADC-3F25-4E60-9A51-885991A8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77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1EFCB16-E49A-D4D5-0813-E8D963AB8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1309146"/>
            <a:ext cx="76104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401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60071-6B84-45DB-AC28-B6F43D76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Scalanie list operatorem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FAAADC-3F25-4E60-9A51-885991A8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06831D-77D0-49AB-BC73-479FFF58C0F6}"/>
              </a:ext>
            </a:extLst>
          </p:cNvPr>
          <p:cNvSpPr txBox="1"/>
          <p:nvPr/>
        </p:nvSpPr>
        <p:spPr>
          <a:xfrm>
            <a:off x="1001434" y="1658396"/>
            <a:ext cx="10189132" cy="18312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</a:t>
            </a:r>
            <a:r>
              <a:rPr lang="pl-PL" sz="19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iczby_dodatnie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</a:p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liczby_ujemne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[-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pl-PL" sz="19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19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19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#operator + użyty dla dwóch list powoduje ich scalenie (konkatenację)</a:t>
            </a:r>
          </a:p>
          <a:p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liczby_mieszane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 </a:t>
            </a:r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liczby_ujemne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pl-PL" sz="19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19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liczby_dodatnie</a:t>
            </a:r>
            <a:endParaRPr lang="pl-PL" sz="19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liczby_mieszane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dirty="0">
              <a:highlight>
                <a:srgbClr val="FFFFFF"/>
              </a:highlight>
            </a:endParaRPr>
          </a:p>
        </p:txBody>
      </p:sp>
      <p:graphicFrame>
        <p:nvGraphicFramePr>
          <p:cNvPr id="5" name="Tabela 9">
            <a:extLst>
              <a:ext uri="{FF2B5EF4-FFF2-40B4-BE49-F238E27FC236}">
                <a16:creationId xmlns:a16="http://schemas.microsoft.com/office/drawing/2014/main" id="{5373D158-1D83-4CDF-AD8C-859EF5FBE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23508"/>
              </p:ext>
            </p:extLst>
          </p:nvPr>
        </p:nvGraphicFramePr>
        <p:xfrm>
          <a:off x="3458464" y="4005064"/>
          <a:ext cx="449717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274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70910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464727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  <a:gridCol w="327361">
                  <a:extLst>
                    <a:ext uri="{9D8B030D-6E8A-4147-A177-3AD203B41FA5}">
                      <a16:colId xmlns:a16="http://schemas.microsoft.com/office/drawing/2014/main" val="1176352882"/>
                    </a:ext>
                  </a:extLst>
                </a:gridCol>
                <a:gridCol w="320711">
                  <a:extLst>
                    <a:ext uri="{9D8B030D-6E8A-4147-A177-3AD203B41FA5}">
                      <a16:colId xmlns:a16="http://schemas.microsoft.com/office/drawing/2014/main" val="46749035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7627209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05750296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769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65B37-1564-4A0A-A1E8-F70E8AFF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Wczytywanie listy przy użyciu pętli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88C902-1A73-4EDB-92C3-1974CD60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79</a:t>
            </a:fld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260A21-EA0B-4BC9-95A3-F1C2B49F1A82}"/>
              </a:ext>
            </a:extLst>
          </p:cNvPr>
          <p:cNvSpPr txBox="1"/>
          <p:nvPr/>
        </p:nvSpPr>
        <p:spPr>
          <a:xfrm>
            <a:off x="3071664" y="1287461"/>
            <a:ext cx="6432376" cy="24622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91696F9-C768-9961-8A48-2CBF9D4D1128}"/>
              </a:ext>
            </a:extLst>
          </p:cNvPr>
          <p:cNvSpPr txBox="1"/>
          <p:nvPr/>
        </p:nvSpPr>
        <p:spPr>
          <a:xfrm>
            <a:off x="3145798" y="4005064"/>
            <a:ext cx="6284107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liczbę: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21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64E5D-53B3-48B3-8A57-D196F9FE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Jakim językiem programowania jest </a:t>
            </a:r>
            <a:r>
              <a:rPr lang="pl-PL" dirty="0" err="1"/>
              <a:t>Python</a:t>
            </a:r>
            <a:r>
              <a:rPr lang="pl-PL" dirty="0"/>
              <a:t>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CC04CAC-7F86-4009-8109-F7CFE6F7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0DBEE6-09D2-40B9-A897-60691F56EE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Python</a:t>
            </a:r>
            <a:r>
              <a:rPr lang="pl-PL" dirty="0"/>
              <a:t> jest językiem:</a:t>
            </a:r>
          </a:p>
          <a:p>
            <a:pPr lvl="1"/>
            <a:r>
              <a:rPr lang="pl-PL" dirty="0"/>
              <a:t>wysokiego poziomu;</a:t>
            </a:r>
          </a:p>
          <a:p>
            <a:pPr lvl="1"/>
            <a:r>
              <a:rPr lang="pl-PL" dirty="0"/>
              <a:t>interpretowanym;</a:t>
            </a:r>
          </a:p>
          <a:p>
            <a:pPr lvl="1"/>
            <a:r>
              <a:rPr lang="pl-PL" dirty="0"/>
              <a:t>obiektowym - jednak umożliwia również programowanie strukturalne, którym będziemy się zajmować w przeważającej części tego przedmiotu.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19850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78186-F6F6-49E6-8DC4-47399F4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Używanie wypełnionej listy przy użyciu pętli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/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A653B41-A295-4730-BB3A-20D3734D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80</a:t>
            </a:fld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0A4BC43-CCC5-4799-B2D0-02BB8A10B13B}"/>
              </a:ext>
            </a:extLst>
          </p:cNvPr>
          <p:cNvSpPr txBox="1"/>
          <p:nvPr/>
        </p:nvSpPr>
        <p:spPr>
          <a:xfrm>
            <a:off x="1127448" y="1395184"/>
            <a:ext cx="6096000" cy="47089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Pętla </a:t>
            </a:r>
            <a:r>
              <a:rPr lang="pl-PL" sz="2000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Pętla for: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Pętla for z indeksem: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63A9603-2C5E-6F6A-73C5-5565F11423BC}"/>
              </a:ext>
            </a:extLst>
          </p:cNvPr>
          <p:cNvSpPr txBox="1"/>
          <p:nvPr/>
        </p:nvSpPr>
        <p:spPr>
          <a:xfrm>
            <a:off x="7752184" y="2060848"/>
            <a:ext cx="39604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Program wypisuje wszystkie elementy listy na trzy sposoby.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4A1C81-A021-66F5-8D36-6668B69DE2D3}"/>
              </a:ext>
            </a:extLst>
          </p:cNvPr>
          <p:cNvSpPr txBox="1"/>
          <p:nvPr/>
        </p:nvSpPr>
        <p:spPr>
          <a:xfrm>
            <a:off x="7752183" y="3749674"/>
            <a:ext cx="396044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W trzecim przypadku wypisujemy nie tylko elementy listy, ale również ich indeksy.</a:t>
            </a:r>
          </a:p>
        </p:txBody>
      </p:sp>
    </p:spTree>
    <p:extLst>
      <p:ext uri="{BB962C8B-B14F-4D97-AF65-F5344CB8AC3E}">
        <p14:creationId xmlns:p14="http://schemas.microsoft.com/office/powerpoint/2010/main" val="913082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56A5D8C8-3894-B93C-12F4-141F112DAFAE}"/>
              </a:ext>
            </a:extLst>
          </p:cNvPr>
          <p:cNvSpPr txBox="1"/>
          <p:nvPr/>
        </p:nvSpPr>
        <p:spPr>
          <a:xfrm>
            <a:off x="468269" y="1395184"/>
            <a:ext cx="5378054" cy="47089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+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el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+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l-PL" sz="20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A8E7EC-10CE-4797-514B-E31A2D44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Modyfikowanie wypełnionej listy przy użyciu pętli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/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E4CC42B-0CCD-20DD-53FB-60883627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81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208630-ADD9-A1ED-D0FA-39A8B6A509C9}"/>
              </a:ext>
            </a:extLst>
          </p:cNvPr>
          <p:cNvSpPr txBox="1"/>
          <p:nvPr/>
        </p:nvSpPr>
        <p:spPr>
          <a:xfrm>
            <a:off x="6274340" y="2881744"/>
            <a:ext cx="5577069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Uwaga: Elementów listy (i innych kolekcji) przetwarzanych w pętli </a:t>
            </a:r>
            <a:r>
              <a:rPr lang="pl-PL" sz="24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for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bez użycia indeksu i operatora </a:t>
            </a:r>
            <a:r>
              <a:rPr lang="pl-PL" sz="24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[]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nie można modyfikować. Można je wykorzystywać tylko do odczytu wartości.</a:t>
            </a:r>
          </a:p>
          <a:p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Dlatego ten sposób nie zadziała. Lista nie zostanie zmodyfikowana.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5EAEF43-7A8F-778C-E8F3-BB97CC884103}"/>
              </a:ext>
            </a:extLst>
          </p:cNvPr>
          <p:cNvCxnSpPr>
            <a:cxnSpLocks/>
          </p:cNvCxnSpPr>
          <p:nvPr/>
        </p:nvCxnSpPr>
        <p:spPr>
          <a:xfrm flipH="1" flipV="1">
            <a:off x="2939072" y="4155624"/>
            <a:ext cx="3335268" cy="109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B7CB59D-57A8-0CE1-6D8C-D854B8406F77}"/>
              </a:ext>
            </a:extLst>
          </p:cNvPr>
          <p:cNvCxnSpPr/>
          <p:nvPr/>
        </p:nvCxnSpPr>
        <p:spPr>
          <a:xfrm flipV="1">
            <a:off x="654048" y="3789040"/>
            <a:ext cx="2088232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FF695B4-3F8B-4126-15FC-C753515F6080}"/>
              </a:ext>
            </a:extLst>
          </p:cNvPr>
          <p:cNvCxnSpPr>
            <a:cxnSpLocks/>
          </p:cNvCxnSpPr>
          <p:nvPr/>
        </p:nvCxnSpPr>
        <p:spPr>
          <a:xfrm>
            <a:off x="659555" y="3766612"/>
            <a:ext cx="2088232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2F49F1E-C883-0476-29C6-CB11BA31BF20}"/>
              </a:ext>
            </a:extLst>
          </p:cNvPr>
          <p:cNvSpPr txBox="1"/>
          <p:nvPr/>
        </p:nvSpPr>
        <p:spPr>
          <a:xfrm>
            <a:off x="6274340" y="1429231"/>
            <a:ext cx="55770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Program zwiększa wartość każdego elementu listy o 1 przy użyciu pętli </a:t>
            </a:r>
            <a:r>
              <a:rPr lang="pl-PL" sz="2400" dirty="0" err="1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while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pl-PL" sz="24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for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968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B1DD3-28AF-49B9-9852-B0CE2E84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Zadanie 6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D4799A-98A9-464B-9AD0-8F627ABA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52A365-32B3-40E5-AF8E-ACDEBD3B5E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Napisać program wczytujący liczby całkowite do </a:t>
            </a:r>
            <a:r>
              <a:rPr lang="pl-PL" i="1" dirty="0"/>
              <a:t>n</a:t>
            </a:r>
            <a:r>
              <a:rPr lang="pl-PL" dirty="0"/>
              <a:t>-elementowej listy </a:t>
            </a:r>
            <a:br>
              <a:rPr lang="pl-PL" dirty="0"/>
            </a:br>
            <a:r>
              <a:rPr lang="pl-PL" dirty="0"/>
              <a:t>(</a:t>
            </a:r>
            <a:r>
              <a:rPr lang="pl-PL" i="1" dirty="0"/>
              <a:t>n</a:t>
            </a:r>
            <a:r>
              <a:rPr lang="pl-PL" dirty="0"/>
              <a:t> podajemy na wejściu). Następnie program powinien obliczyć sumę wszystkich elementów listy. Na koniec należy przemnożyć obliczoną sumę przez każdy element listy i zapisać wynik w liście. </a:t>
            </a:r>
          </a:p>
          <a:p>
            <a:r>
              <a:rPr lang="pl-PL" dirty="0"/>
              <a:t>Program powinien wyświetlić obliczoną sumę i zaktualizowaną listę.</a:t>
            </a:r>
          </a:p>
        </p:txBody>
      </p:sp>
    </p:spTree>
    <p:extLst>
      <p:ext uri="{BB962C8B-B14F-4D97-AF65-F5344CB8AC3E}">
        <p14:creationId xmlns:p14="http://schemas.microsoft.com/office/powerpoint/2010/main" val="59751381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D5680-C2A8-421C-AD52-0905DB0F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Używanie napisów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/>
              <a:t>) jak list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AE3BC27-3E04-47C0-8F32-28C0877B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0D0AE1-2D9F-4555-A487-4AD0A24F05E9}"/>
              </a:ext>
            </a:extLst>
          </p:cNvPr>
          <p:cNvSpPr txBox="1"/>
          <p:nvPr/>
        </p:nvSpPr>
        <p:spPr>
          <a:xfrm>
            <a:off x="508484" y="1412776"/>
            <a:ext cx="11175032" cy="47089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#można odczytywać poszczególne litery napisu tak jak elementy listy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#Jaka litera zostanie wypisana?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#nie możemy jednak w ten sposób modyfikować napisu</a:t>
            </a:r>
          </a:p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#ponieważ typ </a:t>
            </a:r>
            <a:r>
              <a:rPr lang="pl-PL" sz="20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jest </a:t>
            </a:r>
            <a:r>
              <a:rPr lang="pl-PL" sz="20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niemutowalny</a:t>
            </a:r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0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immutable</a:t>
            </a:r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#błąd!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#do odczytania napisu litera po literze można skorzystać z pętli for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litera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napis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litera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2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C22C5-4363-4951-9774-B4F37CDE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Używanie napisów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dirty="0"/>
              <a:t>) jak list – edytowanie napisów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50C0184-7D92-4FA0-A8BE-D0C52CA9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6309524-BDD7-405E-8847-4253936200F4}"/>
              </a:ext>
            </a:extLst>
          </p:cNvPr>
          <p:cNvSpPr txBox="1"/>
          <p:nvPr/>
        </p:nvSpPr>
        <p:spPr>
          <a:xfrm>
            <a:off x="263352" y="1700808"/>
            <a:ext cx="11665296" cy="38164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#jeśli chcemy mieć możliwość edytowania napisu (zmiany jego znaków),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#to musimy przekonwertować go na listę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 koniec listę </a:t>
            </a:r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powrotem konwertujemy na napis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napis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22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#jaki napis zostanie wyświetlony?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29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03301-0A7F-420E-990C-B5970E6E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Wybieranie elementów listy lub fragmentów napisu z określonego przedziału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DAFEEBA-2FFD-4928-BC55-84D89CD7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7C4E983-7D62-4B22-ADB0-F3AA8AEC1C99}"/>
              </a:ext>
            </a:extLst>
          </p:cNvPr>
          <p:cNvSpPr txBox="1"/>
          <p:nvPr/>
        </p:nvSpPr>
        <p:spPr>
          <a:xfrm>
            <a:off x="665922" y="1241296"/>
            <a:ext cx="10860156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ptak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kuropatwa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#Wybieramy znaki o indeksach z przedziału [2-6), czyli 2, 3, 4, 5 </a:t>
            </a:r>
          </a:p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przypisujemy je do nowej zmiennej.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#Należy pamiętać, że początek przedziału jest zawsze zamknięty,</a:t>
            </a:r>
          </a:p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koniec otwarty (podobnie jak w funkcji </a:t>
            </a:r>
            <a:r>
              <a:rPr lang="pl-PL" sz="2000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surowiec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ptak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surowiec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#co zostanie wypisane?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#tak samo możemy postąpić z listą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[-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binarne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dodatnie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:] </a:t>
            </a:r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#pominięcie drugiej liczby oznacza „do końca”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ujemne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[: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#pominięcie pierwszej liczby oznacza „od początku”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binarne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dodatnie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ujemne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7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03301-0A7F-420E-990C-B5970E6E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Wybieranie elementów listy z określonego przedziału z krokiem innym niż 1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DAFEEBA-2FFD-4928-BC55-84D89CD7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86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3B9E508-1F5C-FDDE-F6A6-E108238981B7}"/>
              </a:ext>
            </a:extLst>
          </p:cNvPr>
          <p:cNvSpPr txBox="1"/>
          <p:nvPr/>
        </p:nvSpPr>
        <p:spPr>
          <a:xfrm>
            <a:off x="1144391" y="2197893"/>
            <a:ext cx="9903217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#Oprócz przedziału listy, możemy również określić jej #krok po drugim dwukropku. Domyślnie krok wynosi 1.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nieparzyste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parzyste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liczby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nieparzyste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parzyste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5313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D9579-02E3-47D7-815C-E424366C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7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C8E60D3-ED1D-4AD0-9232-C800E69D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EA13B2-1277-4407-A720-BBDEE82382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Napisać program, który wczytuje tekst z konsoli, a następnie zlicza małe </a:t>
            </a:r>
            <a:br>
              <a:rPr lang="pl-PL" dirty="0"/>
            </a:br>
            <a:r>
              <a:rPr lang="pl-PL" dirty="0"/>
              <a:t>i duże litery.</a:t>
            </a:r>
          </a:p>
          <a:p>
            <a:r>
              <a:rPr lang="pl-PL" dirty="0"/>
              <a:t>Program powinien działać dla podstawowego alfabetu angielskiego (nie musi uwzględniać polskich znaków).</a:t>
            </a:r>
          </a:p>
        </p:txBody>
      </p:sp>
    </p:spTree>
    <p:extLst>
      <p:ext uri="{BB962C8B-B14F-4D97-AF65-F5344CB8AC3E}">
        <p14:creationId xmlns:p14="http://schemas.microsoft.com/office/powerpoint/2010/main" val="366542858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5D08F-4555-C02D-41EC-51BB232B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Odwzorowanie list (listy składane)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EFC54F-EAAA-1366-B89D-03FCC22E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6372B7-E9DE-06C6-1F45-A43F9F43B5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777752"/>
          </a:xfrm>
        </p:spPr>
        <p:txBody>
          <a:bodyPr/>
          <a:lstStyle/>
          <a:p>
            <a:r>
              <a:rPr lang="pl-PL" dirty="0"/>
              <a:t>Istnieje pewien szybszy sposób na utworzenie i wypełnienie listy przy użyciu pętli for.</a:t>
            </a:r>
          </a:p>
          <a:p>
            <a:endParaRPr lang="pl-PL" sz="1000" dirty="0"/>
          </a:p>
          <a:p>
            <a:r>
              <a:rPr lang="pl-PL" dirty="0"/>
              <a:t>Jest to tzw. odwzorowanie list (ang. list </a:t>
            </a:r>
            <a:r>
              <a:rPr lang="pl-PL" dirty="0" err="1"/>
              <a:t>comprehension</a:t>
            </a:r>
            <a:r>
              <a:rPr lang="pl-PL" dirty="0"/>
              <a:t>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6A8D9F-E40A-7122-DFAB-2748E35BE72B}"/>
              </a:ext>
            </a:extLst>
          </p:cNvPr>
          <p:cNvSpPr txBox="1"/>
          <p:nvPr/>
        </p:nvSpPr>
        <p:spPr>
          <a:xfrm>
            <a:off x="759456" y="3146553"/>
            <a:ext cx="424847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</a:t>
            </a:r>
            <a:r>
              <a:rPr lang="pl-PL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E1A2ADD-F534-994F-86C6-F4F2E12E6469}"/>
              </a:ext>
            </a:extLst>
          </p:cNvPr>
          <p:cNvSpPr txBox="1"/>
          <p:nvPr/>
        </p:nvSpPr>
        <p:spPr>
          <a:xfrm>
            <a:off x="5735960" y="3455434"/>
            <a:ext cx="60486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 </a:t>
            </a:r>
            <a:r>
              <a:rPr lang="nn-NO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nn-NO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nn-NO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2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n-NO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nn-NO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nn-NO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endParaRPr lang="nn-NO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trzałka: w lewo i w prawo 10">
            <a:extLst>
              <a:ext uri="{FF2B5EF4-FFF2-40B4-BE49-F238E27FC236}">
                <a16:creationId xmlns:a16="http://schemas.microsoft.com/office/drawing/2014/main" id="{FAF13FD0-CF39-F08C-6E1C-CE063A95B440}"/>
              </a:ext>
            </a:extLst>
          </p:cNvPr>
          <p:cNvSpPr/>
          <p:nvPr/>
        </p:nvSpPr>
        <p:spPr>
          <a:xfrm>
            <a:off x="5008499" y="3972033"/>
            <a:ext cx="71951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729BB25-7975-2AF6-6B83-0575D1522FE3}"/>
              </a:ext>
            </a:extLst>
          </p:cNvPr>
          <p:cNvSpPr txBox="1"/>
          <p:nvPr/>
        </p:nvSpPr>
        <p:spPr>
          <a:xfrm>
            <a:off x="451327" y="5723065"/>
            <a:ext cx="4864730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lista utworzona i wypełniona standardowo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81DC5E5-0A42-B5D9-9079-AC88F2AF02A1}"/>
              </a:ext>
            </a:extLst>
          </p:cNvPr>
          <p:cNvSpPr txBox="1"/>
          <p:nvPr/>
        </p:nvSpPr>
        <p:spPr>
          <a:xfrm>
            <a:off x="7748422" y="5720743"/>
            <a:ext cx="2252796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lista odwzorowana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27D6B317-0CCE-E4F3-4AED-047DC75C98E7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V="1">
            <a:off x="2883692" y="5085545"/>
            <a:ext cx="0" cy="637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93A848B-1603-344B-CB91-FDD54E210B7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874820" y="4653441"/>
            <a:ext cx="0" cy="1067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81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5D08F-4555-C02D-41EC-51BB232B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Odwzorowanie list (listy składane)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EFC54F-EAAA-1366-B89D-03FCC22E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89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6372B7-E9DE-06C6-1F45-A43F9F43B5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40768"/>
            <a:ext cx="10972800" cy="5176750"/>
          </a:xfrm>
        </p:spPr>
        <p:txBody>
          <a:bodyPr>
            <a:normAutofit/>
          </a:bodyPr>
          <a:lstStyle/>
          <a:p>
            <a:r>
              <a:rPr lang="pl-PL" sz="2500" dirty="0"/>
              <a:t>Odwzorowanie list może się przydać również w innych sytuacjach, np. jeśli chcemy zmodyfikować elementy listy.</a:t>
            </a:r>
          </a:p>
          <a:p>
            <a:r>
              <a:rPr lang="pl-PL" sz="2500" dirty="0"/>
              <a:t>Poniższy przykład zmniejsza wartość każdego elementu listy o 1.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1" name="Strzałka: w lewo i w prawo 10">
            <a:extLst>
              <a:ext uri="{FF2B5EF4-FFF2-40B4-BE49-F238E27FC236}">
                <a16:creationId xmlns:a16="http://schemas.microsoft.com/office/drawing/2014/main" id="{FAF13FD0-CF39-F08C-6E1C-CE063A95B440}"/>
              </a:ext>
            </a:extLst>
          </p:cNvPr>
          <p:cNvSpPr/>
          <p:nvPr/>
        </p:nvSpPr>
        <p:spPr>
          <a:xfrm>
            <a:off x="5622547" y="3665030"/>
            <a:ext cx="6999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729BB25-7975-2AF6-6B83-0575D1522FE3}"/>
              </a:ext>
            </a:extLst>
          </p:cNvPr>
          <p:cNvSpPr txBox="1"/>
          <p:nvPr/>
        </p:nvSpPr>
        <p:spPr>
          <a:xfrm>
            <a:off x="571043" y="4897156"/>
            <a:ext cx="5051504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lista zmodyfikowana w standardowy sposób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81DC5E5-0A42-B5D9-9079-AC88F2AF02A1}"/>
              </a:ext>
            </a:extLst>
          </p:cNvPr>
          <p:cNvSpPr txBox="1"/>
          <p:nvPr/>
        </p:nvSpPr>
        <p:spPr>
          <a:xfrm>
            <a:off x="6017170" y="4897156"/>
            <a:ext cx="5334281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</a:rPr>
              <a:t>lista zmodyfikowana za pomocą odwzorowania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27D6B317-0CCE-E4F3-4AED-047DC75C98E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096795" y="4678872"/>
            <a:ext cx="0" cy="218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93A848B-1603-344B-CB91-FDD54E210B7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684311" y="4461816"/>
            <a:ext cx="0" cy="435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AA332DA-006A-0EA8-3D75-439C8350F7ED}"/>
              </a:ext>
            </a:extLst>
          </p:cNvPr>
          <p:cNvSpPr txBox="1"/>
          <p:nvPr/>
        </p:nvSpPr>
        <p:spPr>
          <a:xfrm>
            <a:off x="6322535" y="3138377"/>
            <a:ext cx="480568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t-BR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 </a:t>
            </a:r>
            <a:r>
              <a:rPr lang="es-E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s-E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el</a:t>
            </a:r>
            <a:r>
              <a:rPr lang="es-E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el </a:t>
            </a:r>
            <a:r>
              <a:rPr lang="es-E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es-ES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lista</a:t>
            </a:r>
            <a:r>
              <a:rPr lang="es-E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s-ES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6F2E6C5-AC4A-B88B-24F4-C1C4A3633D4E}"/>
              </a:ext>
            </a:extLst>
          </p:cNvPr>
          <p:cNvSpPr txBox="1"/>
          <p:nvPr/>
        </p:nvSpPr>
        <p:spPr>
          <a:xfrm>
            <a:off x="816864" y="2996952"/>
            <a:ext cx="4805683" cy="1681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t-BR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el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enumerate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lista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lista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0252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014BC-CD6B-4369-BFDE-B6440A9B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uczymy się akurat </a:t>
            </a:r>
            <a:r>
              <a:rPr lang="pl-PL" dirty="0" err="1"/>
              <a:t>Pythona</a:t>
            </a:r>
            <a:r>
              <a:rPr lang="pl-PL" dirty="0"/>
              <a:t> na tym przedmiocie?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C5E25D3-B10B-4B51-825E-B25E6BD7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BA9318-472B-490D-B7B8-3CA493D0CA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Jest prosty pod względem składni, ale bardzo rozbudowany pod względem możliwości.</a:t>
            </a:r>
          </a:p>
          <a:p>
            <a:endParaRPr lang="pl-PL" dirty="0"/>
          </a:p>
          <a:p>
            <a:r>
              <a:rPr lang="pl-PL" dirty="0"/>
              <a:t>Jest jednym z najbardziej popularnych i najczęściej używanych języków programowania (w ostatnich latach wygrywa w rankingach popularności lub zajmuje drugie miejsce, zaraz za językiem JavaScript).</a:t>
            </a:r>
          </a:p>
          <a:p>
            <a:endParaRPr lang="pl-PL" dirty="0"/>
          </a:p>
          <a:p>
            <a:r>
              <a:rPr lang="pl-PL" dirty="0"/>
              <a:t>Posiada wiele zaawansowanych modułów (bibliotek) umożliwiających pisanie programów związanych ze sztuczną inteligencją, multimedialnych, matematycznych, statystycznych, finansowych i innych.</a:t>
            </a:r>
          </a:p>
          <a:p>
            <a:endParaRPr lang="pl-PL" dirty="0"/>
          </a:p>
          <a:p>
            <a:r>
              <a:rPr lang="pl-PL" dirty="0"/>
              <a:t>Umożliwia tworzenie aplikacji desktopowych oraz webowych.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568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5D08F-4555-C02D-41EC-51BB232B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Odwzorowanie list – podsumowanie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EFC54F-EAAA-1366-B89D-03FCC22E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90</a:t>
            </a:fld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178A5BF-A672-87AE-552D-1EF6BCE2F17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/>
              <a:t>Odwzorowanie list może skrócić kod i przyspieszyć jego pisanie.</a:t>
            </a:r>
          </a:p>
          <a:p>
            <a:endParaRPr lang="pl-PL" sz="2800" dirty="0"/>
          </a:p>
          <a:p>
            <a:r>
              <a:rPr lang="pl-PL" sz="2800" dirty="0"/>
              <a:t>Oprócz tego, kod wykonuje się szybciej niż w przypadku standardowych pętli. Zaleca się więc używać odwzorowania szczególnie wtedy, gdy przetwarzamy bardzo duże listy (lub inne kolekcje).</a:t>
            </a:r>
          </a:p>
          <a:p>
            <a:endParaRPr lang="pl-PL" sz="2800" dirty="0"/>
          </a:p>
          <a:p>
            <a:r>
              <a:rPr lang="pl-PL" sz="2800" dirty="0"/>
              <a:t>Trzeba się jednak z tą techniką „oswoić”.</a:t>
            </a:r>
          </a:p>
          <a:p>
            <a:endParaRPr lang="pl-PL" sz="2800" dirty="0"/>
          </a:p>
          <a:p>
            <a:r>
              <a:rPr lang="pl-PL" sz="2800" dirty="0"/>
              <a:t>Początkujący programiści mogą używać standardowych sposobów. Najważniejsze, żeby program, który piszemy był dla nas czytelny </a:t>
            </a:r>
            <a:br>
              <a:rPr lang="pl-PL" sz="2800" dirty="0"/>
            </a:br>
            <a:r>
              <a:rPr lang="pl-PL" sz="2800" dirty="0"/>
              <a:t>i zrozumiały.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3152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9DE02-A096-417A-AFBD-453AB8AD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zagnieżdżone (dwuwymiarowe)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90C9D3-569E-4AEA-906E-81D434CB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91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7CF534-18EA-4392-9070-227676D4E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19200"/>
            <a:ext cx="11247040" cy="5018112"/>
          </a:xfrm>
        </p:spPr>
        <p:txBody>
          <a:bodyPr/>
          <a:lstStyle/>
          <a:p>
            <a:r>
              <a:rPr lang="pl-PL" dirty="0"/>
              <a:t>Listy zagnieżdżone (dwuwymiarowe), to listy, których elementy są również listami.</a:t>
            </a:r>
          </a:p>
          <a:p>
            <a:r>
              <a:rPr lang="pl-PL" dirty="0"/>
              <a:t>Do poszczególnych elementów listy 2D odnosimy się podając dwa indeksy (współrzędne elementu).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275300-6EFC-4157-BEDB-AEE811AA39F7}"/>
              </a:ext>
            </a:extLst>
          </p:cNvPr>
          <p:cNvSpPr txBox="1"/>
          <p:nvPr/>
        </p:nvSpPr>
        <p:spPr>
          <a:xfrm>
            <a:off x="407368" y="5325566"/>
            <a:ext cx="10369152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#tworzenie listy 2D – sposób II</a:t>
            </a:r>
            <a:endParaRPr lang="pl-PL" sz="2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lista2D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lang="pt-BR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AB2B404-B9D0-4310-82E7-A2CC38C52EF5}"/>
              </a:ext>
            </a:extLst>
          </p:cNvPr>
          <p:cNvSpPr txBox="1"/>
          <p:nvPr/>
        </p:nvSpPr>
        <p:spPr>
          <a:xfrm>
            <a:off x="407368" y="3182714"/>
            <a:ext cx="7848872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#tworzenie listy 2D – sposób I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wiersz_1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wiersz_2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wiersz_3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wiersz_4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lista2D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wiersz_1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wiersz_2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wiersz_3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wiersz_4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FCAF5D4E-F60E-4D21-A06F-F07B90F9E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60246"/>
              </p:ext>
            </p:extLst>
          </p:nvPr>
        </p:nvGraphicFramePr>
        <p:xfrm>
          <a:off x="8463003" y="3237810"/>
          <a:ext cx="30963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75214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67857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9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05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9DE02-A096-417A-AFBD-453AB8AD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zagnieżdżone (dwuwymiarowe)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90C9D3-569E-4AEA-906E-81D434CB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92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DA26E6C-8976-47A2-A9AE-725990306651}"/>
              </a:ext>
            </a:extLst>
          </p:cNvPr>
          <p:cNvSpPr txBox="1"/>
          <p:nvPr/>
        </p:nvSpPr>
        <p:spPr>
          <a:xfrm>
            <a:off x="947428" y="1241296"/>
            <a:ext cx="10297144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lista2D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t-BR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pt-BR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lang="pt-BR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lista2D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 </a:t>
            </a:r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#jaka liczba zostanie wypisana?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#pętle wypisujące wszystkie elementy listy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wiersz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lista2D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element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wiersz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0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#pętle modyfikujące elementy listy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wiersz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lista2D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element </a:t>
            </a:r>
            <a:r>
              <a:rPr lang="pl-PL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wiersz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lista2D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0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0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lista2D</a:t>
            </a:r>
            <a:r>
              <a:rPr lang="pl-PL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9B00E6-4AEA-8083-F300-53335C99BE4F}"/>
              </a:ext>
            </a:extLst>
          </p:cNvPr>
          <p:cNvSpPr txBox="1"/>
          <p:nvPr/>
        </p:nvSpPr>
        <p:spPr>
          <a:xfrm>
            <a:off x="6528049" y="2924944"/>
            <a:ext cx="460851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Taki zapis powoduje, że na koniec wyświetlanego napisu zostaje wstawiona spacja (zamiast domyślnego znaku przejścia do nowej linii).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4700806-CB35-8639-72DB-8F53A87B3BB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015880" y="3645024"/>
            <a:ext cx="1512169" cy="249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25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9DE02-A096-417A-AFBD-453AB8AD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Listy zagnieżdżone - zastosowania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790C9D3-569E-4AEA-906E-81D434CB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7CF534-18EA-4392-9070-227676D4E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219200"/>
            <a:ext cx="11377264" cy="4946104"/>
          </a:xfrm>
        </p:spPr>
        <p:txBody>
          <a:bodyPr/>
          <a:lstStyle/>
          <a:p>
            <a:r>
              <a:rPr lang="pl-PL" dirty="0"/>
              <a:t>Listy 2D stosujemy np. do przechowywania wartości macierzy (matematyka).</a:t>
            </a:r>
          </a:p>
          <a:p>
            <a:endParaRPr lang="pl-PL" dirty="0"/>
          </a:p>
          <a:p>
            <a:r>
              <a:rPr lang="pl-PL" dirty="0"/>
              <a:t>Innym praktycznym zastosowaniem jest przechowywanie danych pikseli obrazów szarych (programy przetwarzające obrazy).</a:t>
            </a:r>
          </a:p>
          <a:p>
            <a:endParaRPr lang="pl-PL" dirty="0"/>
          </a:p>
          <a:p>
            <a:r>
              <a:rPr lang="pl-PL" dirty="0"/>
              <a:t>Jeśli przetwarzamy obrazy kolorowe, np. 3-kanałowe RGB, to potrzebujemy list trójwymiarowych:</a:t>
            </a:r>
          </a:p>
          <a:p>
            <a:pPr lvl="1"/>
            <a:r>
              <a:rPr lang="pl-PL" dirty="0"/>
              <a:t>I wymiar – wiersz piksela,</a:t>
            </a:r>
          </a:p>
          <a:p>
            <a:pPr lvl="1"/>
            <a:r>
              <a:rPr lang="pl-PL" dirty="0"/>
              <a:t>II wymiar – kolumna piksela,</a:t>
            </a:r>
          </a:p>
          <a:p>
            <a:pPr lvl="1"/>
            <a:r>
              <a:rPr lang="pl-PL" dirty="0"/>
              <a:t>III wymiar – kanał (czerwony, zielony, niebieski).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9416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B1DD3-28AF-49B9-9852-B0CE2E84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Zadanie 8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D4799A-98A9-464B-9AD0-8F627ABA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94</a:t>
            </a:fld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3E52A365-32B3-40E5-AF8E-ACDEBD3B5E3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l-PL" dirty="0"/>
                  <a:t>Napisać program wczytujący z konsoli macierz do dwuwymiarowej listy </a:t>
                </a:r>
                <a:br>
                  <a:rPr lang="pl-PL" dirty="0"/>
                </a:br>
                <a:r>
                  <a:rPr lang="pl-PL" dirty="0"/>
                  <a:t>o wymiarach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dirty="0"/>
                  <a:t> (</a:t>
                </a:r>
                <a:r>
                  <a:rPr lang="pl-PL" i="1" dirty="0"/>
                  <a:t>n</a:t>
                </a:r>
                <a:r>
                  <a:rPr lang="pl-PL" dirty="0"/>
                  <a:t> podajemy na wejściu). Następnie program powinien podnieść do potęgi drugiej wszystkie elementy na przekątnej macierzy (od lewego-górnego do prawego-dolnego rogu), a pozostałe elementy wyzerować.</a:t>
                </a:r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3E52A365-32B3-40E5-AF8E-ACDEBD3B5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3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2128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48E5D8-EB8B-4C9E-9C2C-EE77DA75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Słowniki – obiekty typu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5AB2DBA-3E1E-42CA-A2A2-8502283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7CAA98-39DB-4B71-B265-D28895B4BA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5166320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 dla programistów innych języków:</a:t>
            </a:r>
            <a:r>
              <a:rPr lang="pl-PL" sz="2800" dirty="0"/>
              <a:t> </a:t>
            </a:r>
            <a:r>
              <a:rPr lang="pl-PL" sz="2800" u="sng" dirty="0"/>
              <a:t>Słowniki</a:t>
            </a:r>
            <a:r>
              <a:rPr lang="pl-PL" sz="2800" dirty="0"/>
              <a:t> </a:t>
            </a:r>
            <a:r>
              <a:rPr lang="pl-PL" sz="2800" dirty="0">
                <a:ea typeface="Cambria" panose="02040503050406030204" pitchFamily="18" charset="0"/>
                <a:cs typeface="Courier New" panose="02070309020205020404" pitchFamily="49" charset="0"/>
              </a:rPr>
              <a:t>(ang. </a:t>
            </a:r>
            <a:r>
              <a:rPr lang="pl-PL" sz="2800" dirty="0" err="1">
                <a:ea typeface="Cambria" panose="02040503050406030204" pitchFamily="18" charset="0"/>
                <a:cs typeface="Courier New" panose="02070309020205020404" pitchFamily="49" charset="0"/>
              </a:rPr>
              <a:t>dictionaries</a:t>
            </a:r>
            <a:r>
              <a:rPr lang="pl-PL" sz="2800" dirty="0">
                <a:ea typeface="Cambria" panose="02040503050406030204" pitchFamily="18" charset="0"/>
                <a:cs typeface="Courier New" panose="02070309020205020404" pitchFamily="49" charset="0"/>
              </a:rPr>
              <a:t>) </a:t>
            </a:r>
            <a:r>
              <a:rPr lang="pl-PL" sz="2800" dirty="0"/>
              <a:t>języka </a:t>
            </a:r>
            <a:r>
              <a:rPr lang="pl-PL" sz="2800" dirty="0" err="1"/>
              <a:t>Python</a:t>
            </a:r>
            <a:r>
              <a:rPr lang="pl-PL" sz="2800" dirty="0"/>
              <a:t> odpowiadają </a:t>
            </a:r>
            <a:r>
              <a:rPr lang="pl-PL" sz="2800" u="sng" dirty="0"/>
              <a:t>tablicom asocjacyjnym</a:t>
            </a:r>
            <a:r>
              <a:rPr lang="pl-PL" sz="2800" dirty="0"/>
              <a:t> lub </a:t>
            </a:r>
            <a:r>
              <a:rPr lang="pl-PL" sz="2800" u="sng" dirty="0"/>
              <a:t>mapom</a:t>
            </a:r>
            <a:r>
              <a:rPr lang="pl-PL" sz="2800" dirty="0"/>
              <a:t> znanym </a:t>
            </a:r>
            <a:br>
              <a:rPr lang="pl-PL" sz="2800" dirty="0"/>
            </a:br>
            <a:r>
              <a:rPr lang="pl-PL" sz="2800" dirty="0"/>
              <a:t>z innych języków programowania.</a:t>
            </a:r>
          </a:p>
          <a:p>
            <a:endParaRPr lang="pl-PL" dirty="0"/>
          </a:p>
          <a:p>
            <a:r>
              <a:rPr lang="pl-PL" sz="2800" dirty="0"/>
              <a:t>Słowniki, podobnie jak listy, umożliwiają przechowywanie wielu wartości w jednej zmiennej.</a:t>
            </a:r>
          </a:p>
          <a:p>
            <a:endParaRPr lang="pl-PL" sz="2800" dirty="0"/>
          </a:p>
          <a:p>
            <a:r>
              <a:rPr lang="pl-PL" sz="2800" dirty="0"/>
              <a:t>Każda wartość ma swój indeks.</a:t>
            </a:r>
          </a:p>
          <a:p>
            <a:endParaRPr lang="pl-PL" sz="2800" dirty="0"/>
          </a:p>
          <a:p>
            <a:r>
              <a:rPr lang="pl-PL" sz="2800" dirty="0"/>
              <a:t>Indeksy słowników, w przeciwieństwie do list, nie muszą być liczbami całkowitymi. Mogą być wartościami dowolnego typu podstawowego, czyli np.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/>
              <a:t>,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800" dirty="0"/>
              <a:t>,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2800" dirty="0"/>
              <a:t>.</a:t>
            </a:r>
          </a:p>
          <a:p>
            <a:endParaRPr lang="pl-PL" sz="2800" dirty="0"/>
          </a:p>
          <a:p>
            <a:r>
              <a:rPr lang="pl-PL" sz="2800" dirty="0"/>
              <a:t>Najczęściej stosuje się napisy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pl-PL" sz="2800" dirty="0"/>
              <a:t>) jako indeksy słowników.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329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48854-18AC-4805-8C79-97A4550D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Słowniki – obiekty typu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14FA9DE-D6F1-45B5-9BA2-6DADF2D3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96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DFAD06-14DA-425F-A4A5-C6F1E854DAAB}"/>
              </a:ext>
            </a:extLst>
          </p:cNvPr>
          <p:cNvSpPr txBox="1"/>
          <p:nvPr/>
        </p:nvSpPr>
        <p:spPr>
          <a:xfrm>
            <a:off x="95672" y="1268760"/>
            <a:ext cx="12000656" cy="3477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#pusty słownik nie zawiera elementów; możemy je później dodać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pusty_slownik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#słownik przechowujący nazwy firm (indeksy) i ich lata założenia (wartości)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1975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Sony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1946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Nintendo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1889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#dodanie nowej firmy (metoda </a:t>
            </a:r>
            <a:r>
              <a:rPr lang="pl-PL" b="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nie działa dla słowników)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Valve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1996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#funkcja len zwraca liczbę elementów słownika (tak samo jak w przypadku list)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Liczba firm w bazie: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len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Trudno w to uwierzyć, ale firma Nintendo powstała w roku 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firmy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Nintendo</a:t>
            </a:r>
            <a:r>
              <a:rPr lang="pl-PL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8291D8AB-0332-44BE-ACF4-6225D521D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07907"/>
              </p:ext>
            </p:extLst>
          </p:nvPr>
        </p:nvGraphicFramePr>
        <p:xfrm>
          <a:off x="983432" y="4880635"/>
          <a:ext cx="1007547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58997154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65827906"/>
                    </a:ext>
                  </a:extLst>
                </a:gridCol>
                <a:gridCol w="2114566">
                  <a:extLst>
                    <a:ext uri="{9D8B030D-6E8A-4147-A177-3AD203B41FA5}">
                      <a16:colId xmlns:a16="http://schemas.microsoft.com/office/drawing/2014/main" val="1711302070"/>
                    </a:ext>
                  </a:extLst>
                </a:gridCol>
                <a:gridCol w="1640194">
                  <a:extLst>
                    <a:ext uri="{9D8B030D-6E8A-4147-A177-3AD203B41FA5}">
                      <a16:colId xmlns:a16="http://schemas.microsoft.com/office/drawing/2014/main" val="3326133417"/>
                    </a:ext>
                  </a:extLst>
                </a:gridCol>
                <a:gridCol w="1640194">
                  <a:extLst>
                    <a:ext uri="{9D8B030D-6E8A-4147-A177-3AD203B41FA5}">
                      <a16:colId xmlns:a16="http://schemas.microsoft.com/office/drawing/2014/main" val="244087782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Indeks </a:t>
                      </a:r>
                      <a:b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(nazwa firmy)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Microsoft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endParaRPr lang="pl-PL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Sony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endParaRPr lang="pl-PL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Nintendo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endParaRPr lang="pl-PL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Valve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endParaRPr lang="pl-PL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32614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 </a:t>
                      </a:r>
                      <a:b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l-PL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(rok założenia)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8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70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48854-18AC-4805-8C79-97A4550D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Indeksy (klucze) słowników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14FA9DE-D6F1-45B5-9BA2-6DADF2D3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97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DFAD06-14DA-425F-A4A5-C6F1E854DAAB}"/>
              </a:ext>
            </a:extLst>
          </p:cNvPr>
          <p:cNvSpPr txBox="1"/>
          <p:nvPr/>
        </p:nvSpPr>
        <p:spPr>
          <a:xfrm>
            <a:off x="875420" y="4327053"/>
            <a:ext cx="1044116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'Microsoft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1975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Sony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1946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4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Nintendo</a:t>
            </a:r>
            <a:r>
              <a:rPr lang="pl-PL" sz="2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4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1889</a:t>
            </a:r>
            <a:r>
              <a:rPr lang="pl-PL" sz="2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80331F15-81DB-3BBF-944B-85C05112B0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10972800" cy="2502024"/>
          </a:xfrm>
        </p:spPr>
        <p:txBody>
          <a:bodyPr>
            <a:normAutofit/>
          </a:bodyPr>
          <a:lstStyle/>
          <a:p>
            <a:r>
              <a:rPr lang="pl-PL" sz="2800" dirty="0"/>
              <a:t>Czasami indeksy słowników nazywa się kluczami. Mówi się wtedy, że słownik opisują pary </a:t>
            </a:r>
            <a:r>
              <a:rPr lang="pl-PL" sz="2800" dirty="0" err="1"/>
              <a:t>klucz:wartość</a:t>
            </a:r>
            <a:r>
              <a:rPr lang="pl-PL" sz="2800" dirty="0"/>
              <a:t>.</a:t>
            </a:r>
          </a:p>
          <a:p>
            <a:endParaRPr lang="pl-PL" sz="2800" dirty="0"/>
          </a:p>
          <a:p>
            <a:r>
              <a:rPr lang="pl-PL" sz="2800" dirty="0"/>
              <a:t>Np. w poniższym słowniku kluczem pierwszego elementu jest napis „Microsoft”, natomiast wartością jest 1975.</a:t>
            </a:r>
          </a:p>
        </p:txBody>
      </p:sp>
    </p:spTree>
    <p:extLst>
      <p:ext uri="{BB962C8B-B14F-4D97-AF65-F5344CB8AC3E}">
        <p14:creationId xmlns:p14="http://schemas.microsoft.com/office/powerpoint/2010/main" val="3230526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2274A4-07EF-4EF1-BB22-25F92B07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Wczytywanie słownika przy użyciu pętli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>
                <a:ea typeface="Cambria" panose="02040503050406030204" pitchFamily="18" charset="0"/>
                <a:cs typeface="Courier New" panose="02070309020205020404" pitchFamily="49" charset="0"/>
              </a:rPr>
              <a:t> 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3BDE00D-C26D-4C74-A036-088448C7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2441084-D230-437B-989F-A42F90D98408}"/>
              </a:ext>
            </a:extLst>
          </p:cNvPr>
          <p:cNvSpPr txBox="1"/>
          <p:nvPr/>
        </p:nvSpPr>
        <p:spPr>
          <a:xfrm>
            <a:off x="2279576" y="1253518"/>
            <a:ext cx="7788823" cy="28315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firma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nazwę firmy: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rok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Podaj rok założenia: 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firmy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rok</a:t>
            </a:r>
          </a:p>
          <a:p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i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pl-PL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C0616FE-7EA6-1EBD-8E53-26F28D484592}"/>
              </a:ext>
            </a:extLst>
          </p:cNvPr>
          <p:cNvSpPr txBox="1"/>
          <p:nvPr/>
        </p:nvSpPr>
        <p:spPr>
          <a:xfrm>
            <a:off x="2279576" y="4143488"/>
            <a:ext cx="7788823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200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22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firma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'Podaj nazwę firmy: 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rok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'Podaj rok założenia: '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pl-PL" sz="2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firmy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firma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rok</a:t>
            </a:r>
          </a:p>
        </p:txBody>
      </p:sp>
    </p:spTree>
    <p:extLst>
      <p:ext uri="{BB962C8B-B14F-4D97-AF65-F5344CB8AC3E}">
        <p14:creationId xmlns:p14="http://schemas.microsoft.com/office/powerpoint/2010/main" val="189634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22E90-3CFB-4FF6-AA98-171ED648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Przetwarzanie wypełnionego słownika przy użyciu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C07A5B-31E4-4D3F-8E2D-887D83CF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61ED-300E-4D12-B91C-81E6926C3B6B}" type="slidenum">
              <a:rPr lang="pl-PL" smtClean="0"/>
              <a:pPr/>
              <a:t>99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A1A366-0F23-4798-BC85-3F30F281F7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3073896"/>
          </a:xfrm>
        </p:spPr>
        <p:txBody>
          <a:bodyPr/>
          <a:lstStyle/>
          <a:p>
            <a:r>
              <a:rPr lang="pl-PL" dirty="0"/>
              <a:t>Nie ma możliwości przetworzenia wypełnionego słownika korzystając </a:t>
            </a:r>
            <a:br>
              <a:rPr lang="pl-PL" dirty="0"/>
            </a:br>
            <a:r>
              <a:rPr lang="pl-PL" dirty="0"/>
              <a:t>z pętli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dirty="0"/>
              <a:t>, ponieważ indeksy słowników nie są kolejnymi liczbami całkowitymi.</a:t>
            </a:r>
          </a:p>
          <a:p>
            <a:endParaRPr lang="pl-PL" dirty="0"/>
          </a:p>
          <a:p>
            <a:r>
              <a:rPr lang="pl-PL" dirty="0"/>
              <a:t>Jeśli użyjemy pętli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dirty="0"/>
              <a:t> w standardowy sposób (jak na poniższym przykładzie), to wypisane zostaną jedynie indeksy (nazwy firm), a nie wartości (lata).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0A724B9-6F24-4728-B745-6A9132CFEE55}"/>
              </a:ext>
            </a:extLst>
          </p:cNvPr>
          <p:cNvSpPr txBox="1"/>
          <p:nvPr/>
        </p:nvSpPr>
        <p:spPr>
          <a:xfrm>
            <a:off x="369485" y="4503258"/>
            <a:ext cx="11453029" cy="1708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firmy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1975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Sony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1946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Nintendo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1889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Valve</a:t>
            </a:r>
            <a:r>
              <a:rPr lang="pl-PL" sz="2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2100" b="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1996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21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firma </a:t>
            </a:r>
            <a:r>
              <a:rPr lang="pl-PL" sz="2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firmy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endParaRPr lang="pl-PL" sz="2100" b="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pl-PL" sz="2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l-PL" sz="2100" b="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firma</a:t>
            </a:r>
            <a:r>
              <a:rPr lang="pl-PL" sz="2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pl-PL" sz="21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E4774B3-65A8-1096-AAD0-545FFE8CF71D}"/>
              </a:ext>
            </a:extLst>
          </p:cNvPr>
          <p:cNvSpPr txBox="1"/>
          <p:nvPr/>
        </p:nvSpPr>
        <p:spPr>
          <a:xfrm>
            <a:off x="5605293" y="4981484"/>
            <a:ext cx="4552753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Elementy słownika są przetwarzane w pętli </a:t>
            </a:r>
            <a:r>
              <a:rPr lang="pl-PL" sz="2200" dirty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for</a:t>
            </a: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 w kolejności takiej, </a:t>
            </a:r>
            <a:b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200" dirty="0">
                <a:latin typeface="Cambria" panose="02040503050406030204" pitchFamily="18" charset="0"/>
                <a:ea typeface="Cambria" panose="02040503050406030204" pitchFamily="18" charset="0"/>
              </a:rPr>
              <a:t>w jakiej zostały do niego dodane.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88B386DD-701E-3EDE-36E7-87161CCE648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458464" y="5535482"/>
            <a:ext cx="21468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84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22943</Words>
  <Application>Microsoft Office PowerPoint</Application>
  <PresentationFormat>Panoramiczny</PresentationFormat>
  <Paragraphs>3280</Paragraphs>
  <Slides>233</Slides>
  <Notes>85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233</vt:i4>
      </vt:variant>
    </vt:vector>
  </HeadingPairs>
  <TitlesOfParts>
    <vt:vector size="244" baseType="lpstr">
      <vt:lpstr>Bookman Old Style</vt:lpstr>
      <vt:lpstr>Caladea</vt:lpstr>
      <vt:lpstr>Calibri</vt:lpstr>
      <vt:lpstr>Cambria</vt:lpstr>
      <vt:lpstr>Cambria Math</vt:lpstr>
      <vt:lpstr>Courier New</vt:lpstr>
      <vt:lpstr>Gill Sans MT</vt:lpstr>
      <vt:lpstr>Times New Roman</vt:lpstr>
      <vt:lpstr>Wingdings</vt:lpstr>
      <vt:lpstr>Wingdings 3</vt:lpstr>
      <vt:lpstr>Początek</vt:lpstr>
      <vt:lpstr>Programowanie w języku Python Wykład w ramach przedmiotu „Informatyka” (EE-DI)</vt:lpstr>
      <vt:lpstr>Literatura</vt:lpstr>
      <vt:lpstr>Program, aplikacja komputerowa, programowanie, język programowania</vt:lpstr>
      <vt:lpstr>Rodzaje języków programowania – niskiego i wysokiego poziomu</vt:lpstr>
      <vt:lpstr>Rodzaje języków programowania – kompilowane i interpretowane</vt:lpstr>
      <vt:lpstr>Podział związany z paradygmatami programowania: języki programowania: strukturalne, obiektowe, funkcyjne, logiczne</vt:lpstr>
      <vt:lpstr>Podział związany z paradygmatami programowania: języki programowania strukturalne, obiektowe, funkcyjne, logiczne</vt:lpstr>
      <vt:lpstr>Jakim językiem programowania jest Python?</vt:lpstr>
      <vt:lpstr>Dlaczego uczymy się akurat Pythona na tym przedmiocie?</vt:lpstr>
      <vt:lpstr>Środowisko programistyczne</vt:lpstr>
      <vt:lpstr>Środowiska programistyczne do Pythona dla urządzeń mobilnych</vt:lpstr>
      <vt:lpstr>Instalacja środowiska Pycharm</vt:lpstr>
      <vt:lpstr>Pierwszy program - sprawdzenie wersji Pythona</vt:lpstr>
      <vt:lpstr>Drugi program – funkcja do wypisywania tekstu na konsoli</vt:lpstr>
      <vt:lpstr>Komentarze</vt:lpstr>
      <vt:lpstr>Komentarze wielolinijkowe</vt:lpstr>
      <vt:lpstr>Operatory arytmetyczne</vt:lpstr>
      <vt:lpstr>Operator reszty z dzielenia</vt:lpstr>
      <vt:lpstr>Pierwiastkowanie przy użyciu operatora potęgowania</vt:lpstr>
      <vt:lpstr>Czy operatory arytmetyczne działają z tekstami?</vt:lpstr>
      <vt:lpstr>Podstawowe typy danych</vt:lpstr>
      <vt:lpstr>Jak możemy zapamiętać wartości w języku programowania?</vt:lpstr>
      <vt:lpstr>Jak długo zmienna przechowuje swoją wartość?</vt:lpstr>
      <vt:lpstr>Pierwsze użycie zmiennej</vt:lpstr>
      <vt:lpstr>Zadanie 1</vt:lpstr>
      <vt:lpstr>Zadanie 1</vt:lpstr>
      <vt:lpstr>Zadanie 1</vt:lpstr>
      <vt:lpstr>Operatory arytmetyczne połączone z operatorami przypisania</vt:lpstr>
      <vt:lpstr>Zasady nazywania zmiennych</vt:lpstr>
      <vt:lpstr>Wczytywanie danych z konsoli</vt:lpstr>
      <vt:lpstr>Wczytywanie danych z konsoli</vt:lpstr>
      <vt:lpstr>Dwa podstawowe rodzaje błędów w programowaniu</vt:lpstr>
      <vt:lpstr>Funkcje do rzutowania typów</vt:lpstr>
      <vt:lpstr>Funkcje do rzutowania typów</vt:lpstr>
      <vt:lpstr>Funkcja do sprawdzania typu danych</vt:lpstr>
      <vt:lpstr>Typ operacji dzielenia i operator dzielenia całkowitoliczbowego</vt:lpstr>
      <vt:lpstr>Funkcja do zaokrąglania liczb (round)</vt:lpstr>
      <vt:lpstr>Wartość None</vt:lpstr>
      <vt:lpstr>Znaki specjalne tekstu</vt:lpstr>
      <vt:lpstr>Operatory porównania</vt:lpstr>
      <vt:lpstr>Operatory porównania</vt:lpstr>
      <vt:lpstr>Funkcja rzutowania bool</vt:lpstr>
      <vt:lpstr>Operatory logiczne</vt:lpstr>
      <vt:lpstr>Priorytet operatorów</vt:lpstr>
      <vt:lpstr>Jaki będzie wynik poniższej operacji?</vt:lpstr>
      <vt:lpstr>Operator () do zmiany kolejności wykonywania operacji</vt:lpstr>
      <vt:lpstr>Instrukcja warunkowa if</vt:lpstr>
      <vt:lpstr>Uwaga dla programistów innych języków - wcięcia w języku Python</vt:lpstr>
      <vt:lpstr>Instrukcja warunkowa if</vt:lpstr>
      <vt:lpstr>Instrukcja warunkowa if-else</vt:lpstr>
      <vt:lpstr>Instrukcja warunkowa if-elif-else</vt:lpstr>
      <vt:lpstr>Czym różnią się te dwa programy</vt:lpstr>
      <vt:lpstr>Zadanie 2</vt:lpstr>
      <vt:lpstr>Funkcja exit</vt:lpstr>
      <vt:lpstr>Funkcja exit</vt:lpstr>
      <vt:lpstr>Pierwiastek z liczby ujemnej</vt:lpstr>
      <vt:lpstr>Typ complex – liczby zespolone</vt:lpstr>
      <vt:lpstr>Separator instrukcji - średnik</vt:lpstr>
      <vt:lpstr>Zadanie 3</vt:lpstr>
      <vt:lpstr>Pętle</vt:lpstr>
      <vt:lpstr>Pętla while</vt:lpstr>
      <vt:lpstr>Zadanie 4</vt:lpstr>
      <vt:lpstr>Zadanie 5</vt:lpstr>
      <vt:lpstr>Instrukcja break</vt:lpstr>
      <vt:lpstr>Przykład praktycznego zastosowania instrukcji break</vt:lpstr>
      <vt:lpstr>Instrukcja continue</vt:lpstr>
      <vt:lpstr>Instrukcja continue</vt:lpstr>
      <vt:lpstr>Instrukcja continue – przykład II</vt:lpstr>
      <vt:lpstr>Instrukcja continue – przykład III</vt:lpstr>
      <vt:lpstr>Przykład praktycznego zastosowania instrukcji continue </vt:lpstr>
      <vt:lpstr>Pętla for</vt:lpstr>
      <vt:lpstr>Typy danych iterowalne</vt:lpstr>
      <vt:lpstr>Instrukcja continue wewnątrz pętli for</vt:lpstr>
      <vt:lpstr>Listy – obiekty typu list</vt:lpstr>
      <vt:lpstr>Listy – obiekty typu list</vt:lpstr>
      <vt:lpstr>Listy – przydatne triki i funkcje</vt:lpstr>
      <vt:lpstr>Listy – wizualne przedstawienie działania niektórych funkcji</vt:lpstr>
      <vt:lpstr>Scalanie list operatorem +</vt:lpstr>
      <vt:lpstr>Wczytywanie listy przy użyciu pętli while i for</vt:lpstr>
      <vt:lpstr>Używanie wypełnionej listy przy użyciu pętli while i for</vt:lpstr>
      <vt:lpstr>Modyfikowanie wypełnionej listy przy użyciu pętli while i for</vt:lpstr>
      <vt:lpstr>Zadanie 6</vt:lpstr>
      <vt:lpstr>Używanie napisów (str) jak list</vt:lpstr>
      <vt:lpstr>Używanie napisów (str) jak list – edytowanie napisów</vt:lpstr>
      <vt:lpstr>Wybieranie elementów listy lub fragmentów napisu z określonego przedziału</vt:lpstr>
      <vt:lpstr>Wybieranie elementów listy z określonego przedziału z krokiem innym niż 1</vt:lpstr>
      <vt:lpstr>Zadanie 7</vt:lpstr>
      <vt:lpstr>Odwzorowanie list (listy składane)</vt:lpstr>
      <vt:lpstr>Odwzorowanie list (listy składane)</vt:lpstr>
      <vt:lpstr>Odwzorowanie list – podsumowanie</vt:lpstr>
      <vt:lpstr>Listy zagnieżdżone (dwuwymiarowe)</vt:lpstr>
      <vt:lpstr>Listy zagnieżdżone (dwuwymiarowe)</vt:lpstr>
      <vt:lpstr>Listy zagnieżdżone - zastosowania</vt:lpstr>
      <vt:lpstr>Zadanie 8</vt:lpstr>
      <vt:lpstr>Słowniki – obiekty typu dict</vt:lpstr>
      <vt:lpstr>Słowniki – obiekty typu dict</vt:lpstr>
      <vt:lpstr>Indeksy (klucze) słowników</vt:lpstr>
      <vt:lpstr>Wczytywanie słownika przy użyciu pętli while i for</vt:lpstr>
      <vt:lpstr>Przetwarzanie wypełnionego słownika przy użyciu pętli for</vt:lpstr>
      <vt:lpstr>Przetwarzanie wypełnionego słownika przy użyciu pętli for</vt:lpstr>
      <vt:lpstr>Zadanie 9</vt:lpstr>
      <vt:lpstr>Krotki – obiekty typu tuple</vt:lpstr>
      <vt:lpstr>Krotki – obiekty typu tuple</vt:lpstr>
      <vt:lpstr>Przydatny trik z użyciem krotek – zamiana wartości dwóch zmiennych</vt:lpstr>
      <vt:lpstr>Zbiory – obiekty typu set </vt:lpstr>
      <vt:lpstr>Zbiory – obiekty typu set </vt:lpstr>
      <vt:lpstr>Operacje na zbiorach</vt:lpstr>
      <vt:lpstr>Operacje na zbiorach</vt:lpstr>
      <vt:lpstr>Sprawdzanie, czy podany element występuje w liście, krotce lub zbiorze</vt:lpstr>
      <vt:lpstr>Sprawdzanie, czy podany element występuje w słowniku</vt:lpstr>
      <vt:lpstr>Obiekty iterowalne – mutowalne i niemutowalne</vt:lpstr>
      <vt:lpstr>Kolekcje - podsumowanie</vt:lpstr>
      <vt:lpstr>Definiowanie (tworzenie) własnych funkcji</vt:lpstr>
      <vt:lpstr>Funkcje - składnia</vt:lpstr>
      <vt:lpstr>Funkcje - przykład</vt:lpstr>
      <vt:lpstr>Parametr i argument</vt:lpstr>
      <vt:lpstr>Funkcja niezwracająca wartości - przykład</vt:lpstr>
      <vt:lpstr>Funkcja bezparametrowa - przykład</vt:lpstr>
      <vt:lpstr>Wywołanie funkcji w innej funkcji</vt:lpstr>
      <vt:lpstr>Zadanie 10</vt:lpstr>
      <vt:lpstr>Parametry funkcji z wartością domyślną</vt:lpstr>
      <vt:lpstr>Parametry funkcji z wartością domyślną - przykład</vt:lpstr>
      <vt:lpstr>Parametry funkcji z wartością domyślną - przykład</vt:lpstr>
      <vt:lpstr>Przekazywanie parametrów podczas wywoływania funkcji</vt:lpstr>
      <vt:lpstr>Zmienna liczba parametrów funkcji</vt:lpstr>
      <vt:lpstr>Zmienna liczba parametrów funkcji</vt:lpstr>
      <vt:lpstr>Zmienne globalne</vt:lpstr>
      <vt:lpstr>Zmienne globalne</vt:lpstr>
      <vt:lpstr>Zmienne globalne</vt:lpstr>
      <vt:lpstr>Funkcje rekurencyjne</vt:lpstr>
      <vt:lpstr>Funkcje rekurencyjne - przykład</vt:lpstr>
      <vt:lpstr>Funkcje rekurencyjne – dodatkowe informacje</vt:lpstr>
      <vt:lpstr>Funkcje rekurencyjne – stos</vt:lpstr>
      <vt:lpstr>Funkcje rekurencyjne – dodatkowe informacje</vt:lpstr>
      <vt:lpstr>Zadanie 11</vt:lpstr>
      <vt:lpstr>Przykłady praktycznego wykorzystania rekurencji</vt:lpstr>
      <vt:lpstr>Programowanie obiektowe</vt:lpstr>
      <vt:lpstr>Programowanie obiektowe – przykładowa klasa w pseudokodzie</vt:lpstr>
      <vt:lpstr>Programowanie obiektowe – przykładowa klasa w Pythonie</vt:lpstr>
      <vt:lpstr>Programowanie obiektowe – tworzenie obiektów klas</vt:lpstr>
      <vt:lpstr>Przykładowa klasa Wiadro</vt:lpstr>
      <vt:lpstr>Tworzenie i korzystanie z obiektów klasy Wiadro</vt:lpstr>
      <vt:lpstr>Konstruktor</vt:lpstr>
      <vt:lpstr>Klasa Wiadro z konstruktorem</vt:lpstr>
      <vt:lpstr>Tworzenie i korzystanie z obiektów klasy Wiadro</vt:lpstr>
      <vt:lpstr>WiadroZPokrywa – klasa dziedzicząca po klasie Wiadro</vt:lpstr>
      <vt:lpstr>WiadroZPokrywa – alternatywna, krótsza wersja</vt:lpstr>
      <vt:lpstr>Tworzenie i korzystanie z obiektów klasy WiadroZPokrywa</vt:lpstr>
      <vt:lpstr>Funkcja hasattr</vt:lpstr>
      <vt:lpstr>Funkcja isinstance</vt:lpstr>
      <vt:lpstr>Sprawdzanie, czy obie zmienne reprezentują ten sam obiekt</vt:lpstr>
      <vt:lpstr>Metody magiczne</vt:lpstr>
      <vt:lpstr>Metoda magiczna __str__</vt:lpstr>
      <vt:lpstr>Metody magiczne – przykłady</vt:lpstr>
      <vt:lpstr>Metoda magiczna __add__</vt:lpstr>
      <vt:lpstr>Metody magiczne – przykłady</vt:lpstr>
      <vt:lpstr>Metody magiczne</vt:lpstr>
      <vt:lpstr>Przydatne metody do przetwarzania tekstów –  metody upper, lower i swapcase</vt:lpstr>
      <vt:lpstr>Przykładowe zastosowanie funkcji lower – sprawdzanie tekstów niezależne od wielkości liter</vt:lpstr>
      <vt:lpstr>Przydatne funkcje do przetwarzania tekstów –  metoda find i inne</vt:lpstr>
      <vt:lpstr>match-case – alternatywa dla if-elif-else</vt:lpstr>
      <vt:lpstr>match-case – przykład i porównanie z if-elif-else</vt:lpstr>
      <vt:lpstr>Wyrażenia warunkowe – alternatywna dla standardowych instrukcji warunkowych</vt:lpstr>
      <vt:lpstr>Funkcje wyższego rzędu</vt:lpstr>
      <vt:lpstr>Funkcje lambda</vt:lpstr>
      <vt:lpstr>Funkcje lambda</vt:lpstr>
      <vt:lpstr>Przykład praktycznego wykorzystania funkcji lambda</vt:lpstr>
      <vt:lpstr>Zadanie 12</vt:lpstr>
      <vt:lpstr>Operacje odczytu i zapisu plików – otwieranie pliku</vt:lpstr>
      <vt:lpstr>Operacje odczytu i zapisu plików – zamykanie pliku</vt:lpstr>
      <vt:lpstr>Czytanie z pliku</vt:lpstr>
      <vt:lpstr>Czytanie z pliku przy użyciu pętli for</vt:lpstr>
      <vt:lpstr>Zapis do pliku</vt:lpstr>
      <vt:lpstr>Korzystanie z pliku przy użyciu wyrażenia with</vt:lpstr>
      <vt:lpstr>Inne przydatne metody związane z operacjami na plikach</vt:lpstr>
      <vt:lpstr>Zadanie 13</vt:lpstr>
      <vt:lpstr>Zadanie 13</vt:lpstr>
      <vt:lpstr>Zadanie 14</vt:lpstr>
      <vt:lpstr>Wyjątki</vt:lpstr>
      <vt:lpstr>Wyjątki</vt:lpstr>
      <vt:lpstr>Obsługa (przechwycenie) wyjątków</vt:lpstr>
      <vt:lpstr>Często spotykane typy wyjątków</vt:lpstr>
      <vt:lpstr>Blok finally</vt:lpstr>
      <vt:lpstr>Blok finally</vt:lpstr>
      <vt:lpstr>Kiedy stosować blok finally?</vt:lpstr>
      <vt:lpstr>Samodzielne (nieautomatyczne) zgłaszanie wyjątków</vt:lpstr>
      <vt:lpstr>Samodzielne (nieautomatyczne) zgłaszanie wyjątków</vt:lpstr>
      <vt:lpstr>Czy w Pythonie można zgłaszać wyjątki dowolnego typu  (dowolnej klasy)?</vt:lpstr>
      <vt:lpstr>Zadanie 15</vt:lpstr>
      <vt:lpstr>Moduły</vt:lpstr>
      <vt:lpstr>Moduł matematyczny math</vt:lpstr>
      <vt:lpstr>Moduł matematyczny math</vt:lpstr>
      <vt:lpstr>Drugi sposób importowania modułów</vt:lpstr>
      <vt:lpstr>Trzeci sposób importowania modułów</vt:lpstr>
      <vt:lpstr>Trzeci sposób importowania modułów</vt:lpstr>
      <vt:lpstr>Czwarty sposób importowania modułów</vt:lpstr>
      <vt:lpstr>Kiedy importować cały moduł, a kiedy jego konkretne składniki?</vt:lpstr>
      <vt:lpstr>Moduł generowania liczb pseudolosowych random</vt:lpstr>
      <vt:lpstr>Moduły math i random – inne funkcje</vt:lpstr>
      <vt:lpstr>Moduł pickle do serializacji obiektów</vt:lpstr>
      <vt:lpstr>Moduł pickle do serializacji obiektów</vt:lpstr>
      <vt:lpstr>Moduł NumPy</vt:lpstr>
      <vt:lpstr>Moduł NumPy – podstawowa funkcjonalność</vt:lpstr>
      <vt:lpstr>Moduł NumPy – wstawianie nowego elementu na koniec macierzy</vt:lpstr>
      <vt:lpstr>Moduł NumPy – wybieranie pojedynczych wierszy/kolumn</vt:lpstr>
      <vt:lpstr>Moduł NumPy – odczyt macierzy z plików tekstowych i zapis do plików</vt:lpstr>
      <vt:lpstr>Moduł time</vt:lpstr>
      <vt:lpstr>Moduł matplotlib</vt:lpstr>
      <vt:lpstr>Moduł matplotlib</vt:lpstr>
      <vt:lpstr>Moduł pandas</vt:lpstr>
      <vt:lpstr>Moduł pandas – przetwarzanie arkuszy kalkulacyjnych</vt:lpstr>
      <vt:lpstr>Moduł OpenCV</vt:lpstr>
      <vt:lpstr>Moduł OpenCV</vt:lpstr>
      <vt:lpstr>Moduł OpenCV – wykrywanie krawędzi, odwrócenie kolorów, obrócenie obrazu</vt:lpstr>
      <vt:lpstr>Moduł OpenCV – wykrywanie krawędzi w strumieniu wideo</vt:lpstr>
      <vt:lpstr>Moduł withoutbg</vt:lpstr>
      <vt:lpstr>Moduły tkinter oraz PyQt5 – tworzenie graficznego interfejsu użytkownika</vt:lpstr>
      <vt:lpstr>W Pythonie można nawet tworzyć prostą grafikę 3D – PyOpenGL</vt:lpstr>
      <vt:lpstr>PyOpenGL – rysowanie sześcianu</vt:lpstr>
      <vt:lpstr>PyOpenGL – animacja obracającego się sześcianu</vt:lpstr>
      <vt:lpstr>Inne popularne moduły języka Python</vt:lpstr>
      <vt:lpstr>Instalacja modułów</vt:lpstr>
      <vt:lpstr>Pisanie programu w wielu plikach</vt:lpstr>
      <vt:lpstr>Pisanie programu w wielu plikach</vt:lpstr>
      <vt:lpstr>Pisanie programu w wielu plikach – przykład I</vt:lpstr>
      <vt:lpstr>Pisanie programu w wielu plikach – przykład I</vt:lpstr>
      <vt:lpstr>Pisanie programu w wielu plikach – przykład II</vt:lpstr>
      <vt:lpstr>Pisanie programu w wielu plikach – przykład II</vt:lpstr>
      <vt:lpstr>Tworzenie pliku wykonywalnego programu napisanego w Pythonie</vt:lpstr>
      <vt:lpstr>Tworzenie pliku wykonywalnego – program Pyinstaller</vt:lpstr>
      <vt:lpstr>Tworzenie pliku wykonywalnego – program Pyinstaller</vt:lpstr>
      <vt:lpstr>Uruchamianie programu z pliku .exe</vt:lpstr>
      <vt:lpstr>Tworzenie pliku wykonywalnego bez wyświetlania okna konsoli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2026-02-16T11:43:38Z</dcterms:created>
  <dcterms:modified xsi:type="dcterms:W3CDTF">2026-02-16T11:46:14Z</dcterms:modified>
</cp:coreProperties>
</file>