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37"/>
  </p:notes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8" r:id="rId9"/>
    <p:sldId id="267" r:id="rId10"/>
    <p:sldId id="263" r:id="rId11"/>
    <p:sldId id="279" r:id="rId12"/>
    <p:sldId id="282" r:id="rId13"/>
    <p:sldId id="283" r:id="rId14"/>
    <p:sldId id="284" r:id="rId15"/>
    <p:sldId id="285" r:id="rId16"/>
    <p:sldId id="286" r:id="rId17"/>
    <p:sldId id="280" r:id="rId18"/>
    <p:sldId id="281" r:id="rId19"/>
    <p:sldId id="259" r:id="rId20"/>
    <p:sldId id="269" r:id="rId21"/>
    <p:sldId id="270" r:id="rId22"/>
    <p:sldId id="272" r:id="rId23"/>
    <p:sldId id="273" r:id="rId24"/>
    <p:sldId id="274" r:id="rId25"/>
    <p:sldId id="292" r:id="rId26"/>
    <p:sldId id="275" r:id="rId27"/>
    <p:sldId id="287" r:id="rId28"/>
    <p:sldId id="288" r:id="rId29"/>
    <p:sldId id="289" r:id="rId30"/>
    <p:sldId id="291" r:id="rId31"/>
    <p:sldId id="290" r:id="rId32"/>
    <p:sldId id="271" r:id="rId33"/>
    <p:sldId id="277" r:id="rId34"/>
    <p:sldId id="276" r:id="rId35"/>
    <p:sldId id="278" r:id="rId36"/>
  </p:sldIdLst>
  <p:sldSz cx="12192000" cy="6858000"/>
  <p:notesSz cx="7102475" cy="102314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3A3AB9"/>
    <a:srgbClr val="FF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 jasny 3 — Ak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5" autoAdjust="0"/>
    <p:restoredTop sz="84532" autoAdjust="0"/>
  </p:normalViewPr>
  <p:slideViewPr>
    <p:cSldViewPr snapToGrid="0">
      <p:cViewPr>
        <p:scale>
          <a:sx n="100" d="100"/>
          <a:sy n="100" d="100"/>
        </p:scale>
        <p:origin x="942" y="47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7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093" y="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/>
          <a:lstStyle>
            <a:lvl1pPr algn="r">
              <a:defRPr sz="1300"/>
            </a:lvl1pPr>
          </a:lstStyle>
          <a:p>
            <a:fld id="{221D4C3E-53AF-4EF3-8225-DBBAB328264B}" type="datetimeFigureOut">
              <a:rPr lang="pl-PL" smtClean="0"/>
              <a:pPr/>
              <a:t>13.01.2026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6725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18" tIns="49509" rIns="99018" bIns="4950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18" tIns="49509" rIns="99018" bIns="49509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1809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093" y="9718092"/>
            <a:ext cx="3077739" cy="511572"/>
          </a:xfrm>
          <a:prstGeom prst="rect">
            <a:avLst/>
          </a:prstGeom>
        </p:spPr>
        <p:txBody>
          <a:bodyPr vert="horz" lIns="99018" tIns="49509" rIns="99018" bIns="49509" rtlCol="0" anchor="b"/>
          <a:lstStyle>
            <a:lvl1pPr algn="r">
              <a:defRPr sz="1300"/>
            </a:lvl1pPr>
          </a:lstStyle>
          <a:p>
            <a:fld id="{F5E97C78-6431-4615-8004-2EF10B78256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053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42875" y="768350"/>
            <a:ext cx="6816725" cy="38354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5495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9051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90DD7-102B-2AB9-C4B9-8FF412A63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E078769-D326-37AD-18B7-B2A8B464B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209FA06-88B5-8325-B649-75874804B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1513D59-A001-4496-3F1B-506FC22057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1755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3765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9100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3878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2B409-1378-6CB4-4277-F477B0064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77C5A6F-D6F0-A117-8F80-1BF3CB40D6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AE66732-5A7D-618D-650E-0731B7BC1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91450DB-3049-07C6-16BE-2A68A4694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86329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230C4-5474-6902-F786-8DB48AC4D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F43ABFB-531F-C955-8F96-4FEB8FCCE0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7351162-2BCC-29C2-DDD5-8FB9BE37C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1F2B81-326C-FED3-D2A0-F0736C04C3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3994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1C4E5-BB2D-5C41-474E-3083F270F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DA87F21-F6B1-734D-0311-A911B1325C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9E4DE98-F67A-3194-47E8-E235FCA76D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012C7B3-B8EB-4E66-0342-781DAE415B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0167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9617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378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463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208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333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2216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820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97C78-6431-4615-8004-2EF10B78256D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43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D45053F6-8999-499B-8BEA-0C9BB4019DBD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Prostokąt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Prostokąt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Prostokąt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322F0-C7A5-4A5B-A604-515F83327D4B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FDB10-6B9D-4AA3-8A3E-860C8DE5B0C1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Trójkąt równoramienny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tx1"/>
                </a:solidFill>
                <a:latin typeface="Cambria" pitchFamily="18" charset="0"/>
              </a:defRPr>
            </a:lvl1pPr>
          </a:lstStyle>
          <a:p>
            <a:r>
              <a:rPr kumimoji="0" lang="pl-PL" dirty="0"/>
              <a:t>Kliknij, aby edytować styl</a:t>
            </a:r>
            <a:endParaRPr kumimoji="0" lang="en-US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2177-7C96-459D-9A14-550252B681E2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fld id="{E0CC61ED-300E-4D12-B91C-81E6926C3B6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solidFill>
                  <a:schemeClr val="tx1"/>
                </a:solidFill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 eaLnBrk="1" latinLnBrk="0" hangingPunct="1"/>
            <a:r>
              <a:rPr lang="pl-PL" dirty="0"/>
              <a:t>Kliknij, aby edytować style wzorca tekstu</a:t>
            </a:r>
          </a:p>
          <a:p>
            <a:pPr lvl="1" eaLnBrk="1" latinLnBrk="0" hangingPunct="1"/>
            <a:r>
              <a:rPr lang="pl-PL" dirty="0"/>
              <a:t>Drugi poziom</a:t>
            </a:r>
          </a:p>
          <a:p>
            <a:pPr lvl="2" eaLnBrk="1" latinLnBrk="0" hangingPunct="1"/>
            <a:r>
              <a:rPr lang="pl-PL" dirty="0"/>
              <a:t>Trzeci poziom</a:t>
            </a:r>
          </a:p>
          <a:p>
            <a:pPr lvl="3" eaLnBrk="1" latinLnBrk="0" hangingPunct="1"/>
            <a:r>
              <a:rPr lang="pl-PL" dirty="0"/>
              <a:t>Czwarty poziom</a:t>
            </a:r>
          </a:p>
          <a:p>
            <a:pPr lvl="4" eaLnBrk="1" latinLnBrk="0" hangingPunct="1"/>
            <a:r>
              <a:rPr lang="pl-PL" dirty="0"/>
              <a:t>Piąty poziom</a:t>
            </a:r>
            <a:endParaRPr kumimoji="0"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1629E484-5A2B-49D8-BB5E-6131A3E5FE69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Prostokąt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0E9C5-C6F4-47C4-A395-334BDCC03DF8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AE5-BA59-4AA8-A016-49A940AA3FB8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82EF-88AD-461C-98EC-02590553F3BA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E15E5-5B23-43BC-9B8D-C0563081CDF2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Łącznik prosty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Trójkąt równoramienny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F2FB-615B-4A4A-B48C-35BCDDCBDFDA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ymbol zastępczy zawartości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l-PL" dirty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C6641-EC61-4394-A35A-359A53783BD1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Trójkąt równoramienny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Prostokąt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l-PL" dirty="0"/>
              <a:t>Kliknij, aby edytować styl</a:t>
            </a:r>
            <a:endParaRPr kumimoji="0" lang="en-US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dirty="0"/>
              <a:t>Kliknij, aby edytować style wzorca tekstu</a:t>
            </a:r>
          </a:p>
          <a:p>
            <a:pPr lvl="1" eaLnBrk="1" latinLnBrk="0" hangingPunct="1"/>
            <a:r>
              <a:rPr kumimoji="0" lang="pl-PL" dirty="0"/>
              <a:t>Drugi poziom</a:t>
            </a:r>
          </a:p>
          <a:p>
            <a:pPr lvl="2" eaLnBrk="1" latinLnBrk="0" hangingPunct="1"/>
            <a:r>
              <a:rPr kumimoji="0" lang="pl-PL" dirty="0"/>
              <a:t>Trzeci poziom</a:t>
            </a:r>
          </a:p>
          <a:p>
            <a:pPr lvl="3" eaLnBrk="1" latinLnBrk="0" hangingPunct="1"/>
            <a:r>
              <a:rPr kumimoji="0" lang="pl-PL" dirty="0"/>
              <a:t>Czwarty poziom</a:t>
            </a:r>
          </a:p>
          <a:p>
            <a:pPr lvl="4" eaLnBrk="1" latinLnBrk="0" hangingPunct="1"/>
            <a:r>
              <a:rPr kumimoji="0" lang="pl-PL" dirty="0"/>
              <a:t>Piąty poziom</a:t>
            </a:r>
            <a:endParaRPr kumimoji="0" lang="en-US" dirty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B70D37D-D54A-49CD-A124-C334C8FACEC5}" type="datetime1">
              <a:rPr lang="pl-PL" smtClean="0"/>
              <a:pPr/>
              <a:t>13.01.2026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CC61ED-300E-4D12-B91C-81E6926C3B6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8" name="Łącznik prosty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Łącznik prosty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Trójkąt równoramienny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hf hdr="0" ftr="0" dt="0"/>
  <p:txStyles>
    <p:titleStyle>
      <a:lvl1pPr algn="ctr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atismyip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atismyip.com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atismyip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66428" y="3789040"/>
            <a:ext cx="9182100" cy="936104"/>
          </a:xfrm>
        </p:spPr>
        <p:txBody>
          <a:bodyPr>
            <a:noAutofit/>
          </a:bodyPr>
          <a:lstStyle/>
          <a:p>
            <a:r>
              <a:rPr lang="pl-PL" sz="2400" dirty="0"/>
              <a:t>Sieci komputerowe – wybrane zagadnienia </a:t>
            </a:r>
            <a:br>
              <a:rPr lang="pl-PL" sz="2400"/>
            </a:br>
            <a:r>
              <a:rPr lang="pl-PL" sz="2400"/>
              <a:t>Wykład </a:t>
            </a:r>
            <a:r>
              <a:rPr lang="pl-PL" sz="2400" dirty="0"/>
              <a:t>w ramach przedmiotu „Informatyka” (EE-DI)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87500" y="5124450"/>
            <a:ext cx="9182100" cy="533400"/>
          </a:xfrm>
        </p:spPr>
        <p:txBody>
          <a:bodyPr>
            <a:normAutofit/>
          </a:bodyPr>
          <a:lstStyle/>
          <a:p>
            <a:r>
              <a:rPr lang="pl-PL" sz="2800" dirty="0"/>
              <a:t>Dawid Warchoł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06" y="301626"/>
            <a:ext cx="418147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11" descr="http://docplayer.pl/docs-images/33/15752726/images/1-0.png"/>
          <p:cNvSpPr>
            <a:spLocks noChangeAspect="1" noChangeArrowheads="1"/>
          </p:cNvSpPr>
          <p:nvPr/>
        </p:nvSpPr>
        <p:spPr bwMode="auto">
          <a:xfrm>
            <a:off x="1587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7" name="Picture 13" descr="http://docplayer.pl/docs-images/33/15752726/images/1-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856" y="1817796"/>
            <a:ext cx="1524000" cy="153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1" y="15876"/>
            <a:ext cx="42957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40960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4A14A9-88AF-6DA8-98B1-5E6A133C6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Specjalne adresy IPv4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5B827A80-CA22-7596-CB76-51B5E8FF5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A7AFA93-4407-0BCE-9CF8-DD9D474263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3133" y="1143001"/>
            <a:ext cx="11625733" cy="5213349"/>
          </a:xfrm>
        </p:spPr>
        <p:txBody>
          <a:bodyPr>
            <a:normAutofit lnSpcReduction="10000"/>
          </a:bodyPr>
          <a:lstStyle/>
          <a:p>
            <a:r>
              <a:rPr lang="pl-PL" dirty="0"/>
              <a:t>Istnieje kilka adresów IPv4 specjalnego przeznaczenia. Oto trzy najważniejsze:</a:t>
            </a:r>
          </a:p>
          <a:p>
            <a:pPr lvl="1"/>
            <a:r>
              <a:rPr lang="pl-PL" dirty="0"/>
              <a:t>127.0.0.1 – adres pętli zwrotnej (</a:t>
            </a:r>
            <a:r>
              <a:rPr lang="pl-PL" dirty="0" err="1"/>
              <a:t>loopback</a:t>
            </a:r>
            <a:r>
              <a:rPr lang="pl-PL" dirty="0"/>
              <a:t>). </a:t>
            </a:r>
          </a:p>
          <a:p>
            <a:pPr lvl="2"/>
            <a:r>
              <a:rPr lang="pl-PL" sz="2100" dirty="0"/>
              <a:t>Umożliwia komunikację hosta z samym sobą.</a:t>
            </a:r>
          </a:p>
          <a:p>
            <a:pPr lvl="2"/>
            <a:r>
              <a:rPr lang="pl-PL" sz="2100" dirty="0"/>
              <a:t>Za jego pomocą można np. odwołać się do serwera bazodanowego działającego na tym samym komputerze, z którego chcemy obsługiwać bazę.</a:t>
            </a:r>
          </a:p>
          <a:p>
            <a:pPr lvl="2"/>
            <a:r>
              <a:rPr lang="pl-PL" sz="2100" dirty="0"/>
              <a:t>Taki adres można zastąpić słowem </a:t>
            </a:r>
            <a:r>
              <a:rPr lang="pl-PL" sz="2100" i="1" dirty="0" err="1"/>
              <a:t>localhost</a:t>
            </a:r>
            <a:r>
              <a:rPr lang="pl-PL" sz="2100" dirty="0"/>
              <a:t>.</a:t>
            </a:r>
          </a:p>
          <a:p>
            <a:pPr lvl="1"/>
            <a:r>
              <a:rPr lang="pl-PL" dirty="0"/>
              <a:t>0.0.0.0 – adres nieokreślony.</a:t>
            </a:r>
          </a:p>
          <a:p>
            <a:pPr lvl="2"/>
            <a:r>
              <a:rPr lang="pl-PL" dirty="0"/>
              <a:t>Może oznaczać brak adresu lub nasłuchiwanie ze wszystkich hostów.</a:t>
            </a:r>
          </a:p>
          <a:p>
            <a:pPr lvl="1"/>
            <a:r>
              <a:rPr lang="pl-PL" dirty="0"/>
              <a:t>Adres rozgłoszeniowy (broadcast).</a:t>
            </a:r>
          </a:p>
          <a:p>
            <a:pPr lvl="2"/>
            <a:r>
              <a:rPr lang="pl-PL" sz="2100" dirty="0"/>
              <a:t>Jest to ostatni adres możliwy do utworzenia w danej sieci.</a:t>
            </a:r>
          </a:p>
          <a:p>
            <a:pPr lvl="2"/>
            <a:r>
              <a:rPr lang="pl-PL" sz="2100" dirty="0"/>
              <a:t>Tworzy się go ustawiając wszystkie bity dotyczące hosta na jedynki.</a:t>
            </a:r>
          </a:p>
          <a:p>
            <a:pPr lvl="2"/>
            <a:r>
              <a:rPr lang="pl-PL" sz="2100" dirty="0"/>
              <a:t>Umożliwia rozgłaszanie, czyli wysyłanie danych do wszystkich komputerów w sieci, bez podawania ich konkretnych adresów.</a:t>
            </a:r>
          </a:p>
          <a:p>
            <a:pPr lvl="2"/>
            <a:r>
              <a:rPr lang="pl-PL" sz="2100" dirty="0"/>
              <a:t>Przykład adresu broadcast: 192.168.255.255 (11000000.10101000.11111111.11111111</a:t>
            </a:r>
            <a:r>
              <a:rPr lang="pl-PL" sz="1600" dirty="0"/>
              <a:t>(2)</a:t>
            </a:r>
            <a:r>
              <a:rPr lang="pl-PL" sz="2100" dirty="0"/>
              <a:t>)</a:t>
            </a:r>
          </a:p>
          <a:p>
            <a:pPr lvl="2"/>
            <a:endParaRPr lang="pl-PL" dirty="0"/>
          </a:p>
          <a:p>
            <a:pPr lvl="2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29245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82CB66-BCED-8D1E-007E-D659C74AA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1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A13E0D91-E8E2-BC20-BE09-048A576ED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D7E9B27-DB33-2CA5-E6BB-73BB166E91B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Mając dany adres IP: 192.168.145.56 oraz maskę podsieci: 255.255.224.0, wyznacz adres sieci oraz adres rozgłoszeniowy w postaci dziesiątkowej. Oblicz również maksymalną możliwą liczbę hostów danej sieci. Należy zapisać obliczenia związane z zamianą systemów liczbowych oraz wyznaczeniem liczby hostów.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u="sng" dirty="0"/>
              <a:t>UWAGA: Tego typu zadanie będzie na końcowym zaliczeniu wykładu.</a:t>
            </a:r>
          </a:p>
        </p:txBody>
      </p:sp>
    </p:spTree>
    <p:extLst>
      <p:ext uri="{BB962C8B-B14F-4D97-AF65-F5344CB8AC3E}">
        <p14:creationId xmlns:p14="http://schemas.microsoft.com/office/powerpoint/2010/main" val="123372961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65894C-1A9D-7A60-347D-A5D221FD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1 – rozwiązanie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D656905-6250-2275-2EDF-AC75ADCC9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12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9701C95-AC3A-A3C7-685D-B6DB088904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Krok I: Zapisanie adresu IP i maski podsieci w systemie dwójkowym: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IP:    11000000.10101000.10010001.00111000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MASKA: 11111111.11111111.11100000.00000000</a:t>
            </a: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Krok II: Wykonanie operacji logicznej AND na każdym bicie IP </a:t>
            </a:r>
            <a:b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</a:br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i odpowiadającym mu bicie maski.</a:t>
            </a:r>
          </a:p>
          <a:p>
            <a:pPr lvl="1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Innymi słowy, przepisanie wszystkich bitów IP na lewo od granicy maski (zaznaczonej czerwoną linią) i wyzerowanie wszystkich bitów na prawo od granicy maski.</a:t>
            </a:r>
          </a:p>
          <a:p>
            <a:pPr lvl="2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Uwaga: bity IP i maski muszą być do siebie dopasowane (wyrównane w poziomie).</a:t>
            </a:r>
          </a:p>
          <a:p>
            <a:pPr lvl="1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Wynik tej operacji (AND) jest adresem sieci:</a:t>
            </a:r>
          </a:p>
          <a:p>
            <a:pPr marL="274320" lvl="1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11000000.10101000.100</a:t>
            </a:r>
            <a:r>
              <a:rPr lang="pl-PL" sz="2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00000.00000000</a:t>
            </a:r>
          </a:p>
          <a:p>
            <a:pPr lvl="1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Zgodnie z treścią zadania musimy go zapisać w postaci dziesiątkowej:</a:t>
            </a:r>
          </a:p>
          <a:p>
            <a:pPr marL="274320" lvl="1" indent="0">
              <a:buNone/>
            </a:pPr>
            <a:r>
              <a:rPr lang="pl-PL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  </a:t>
            </a:r>
            <a:r>
              <a:rPr lang="pl-PL" sz="2600" u="sng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192.168.128.0</a:t>
            </a:r>
          </a:p>
          <a:p>
            <a:pPr lvl="1"/>
            <a:endParaRPr lang="pl-PL" dirty="0">
              <a:ea typeface="Cambria" panose="02040503050406030204" pitchFamily="18" charset="0"/>
              <a:cs typeface="Courier New" panose="02070309020205020404" pitchFamily="49" charset="0"/>
            </a:endParaRP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225C5CA5-04C0-310A-429E-B19D8DFC6214}"/>
              </a:ext>
            </a:extLst>
          </p:cNvPr>
          <p:cNvCxnSpPr/>
          <p:nvPr/>
        </p:nvCxnSpPr>
        <p:spPr>
          <a:xfrm>
            <a:off x="6459032" y="1623706"/>
            <a:ext cx="0" cy="864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Prostokąt 8">
            <a:extLst>
              <a:ext uri="{FF2B5EF4-FFF2-40B4-BE49-F238E27FC236}">
                <a16:creationId xmlns:a16="http://schemas.microsoft.com/office/drawing/2014/main" id="{FD5F0763-D2BA-DFB1-493A-F8A5020AA336}"/>
              </a:ext>
            </a:extLst>
          </p:cNvPr>
          <p:cNvSpPr/>
          <p:nvPr/>
        </p:nvSpPr>
        <p:spPr>
          <a:xfrm>
            <a:off x="1236223" y="5767452"/>
            <a:ext cx="2718157" cy="4324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82838393-3631-07C0-FB69-288531802F06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3954380" y="5983670"/>
            <a:ext cx="625468" cy="19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FCE4745-4FBA-6C78-72EE-FAF169EBE645}"/>
              </a:ext>
            </a:extLst>
          </p:cNvPr>
          <p:cNvSpPr txBox="1"/>
          <p:nvPr/>
        </p:nvSpPr>
        <p:spPr>
          <a:xfrm>
            <a:off x="4579848" y="5767452"/>
            <a:ext cx="6145208" cy="4462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pl-PL" sz="2300" dirty="0">
                <a:latin typeface="Cambria" panose="02040503050406030204" pitchFamily="18" charset="0"/>
                <a:ea typeface="Cambria" panose="02040503050406030204" pitchFamily="18" charset="0"/>
              </a:rPr>
              <a:t>Adres sieci – pierwszy (z trzech) wynik zadania</a:t>
            </a:r>
          </a:p>
        </p:txBody>
      </p:sp>
    </p:spTree>
    <p:extLst>
      <p:ext uri="{BB962C8B-B14F-4D97-AF65-F5344CB8AC3E}">
        <p14:creationId xmlns:p14="http://schemas.microsoft.com/office/powerpoint/2010/main" val="474511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56406D-EC48-99D3-7269-D1D1D183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1 – rozwiązanie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9276790-CC8B-B2DA-1FD1-4F6DF48DE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13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1F5CB31-F095-E4DF-3ABD-ED7112A09F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5355" y="1219200"/>
            <a:ext cx="11137045" cy="4937760"/>
          </a:xfrm>
        </p:spPr>
        <p:txBody>
          <a:bodyPr/>
          <a:lstStyle/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IP:    11000000.10101000.10010001.00111000</a:t>
            </a:r>
          </a:p>
          <a:p>
            <a:pPr marL="0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MASKA: 11111111.11111111.11100000.00000000</a:t>
            </a:r>
          </a:p>
          <a:p>
            <a:r>
              <a:rPr lang="pl-PL" dirty="0"/>
              <a:t>Krok III: Wszystkie bity IP na prawo od granicy maski należy zamienić na jedynki:</a:t>
            </a:r>
          </a:p>
          <a:p>
            <a:pPr lvl="1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Wynik tej operacji jest adresem rozgłoszeniowym:</a:t>
            </a:r>
          </a:p>
          <a:p>
            <a:pPr marL="274320" lvl="1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11000000.10101000.100</a:t>
            </a:r>
            <a:r>
              <a:rPr lang="pl-PL" sz="2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11111.11111111</a:t>
            </a:r>
          </a:p>
          <a:p>
            <a:pPr lvl="1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Zgodnie z treścią zadania musimy go zapisać w postaci dziesiątkowej:</a:t>
            </a:r>
          </a:p>
          <a:p>
            <a:pPr marL="274320" lvl="1" indent="0">
              <a:buNone/>
            </a:pPr>
            <a:r>
              <a:rPr lang="pl-PL" sz="2600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  </a:t>
            </a:r>
            <a:r>
              <a:rPr lang="pl-PL" sz="2600" u="sng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192.168.159.255</a:t>
            </a:r>
          </a:p>
          <a:p>
            <a:endParaRPr lang="pl-PL" dirty="0"/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EBD26749-B1EE-E0FF-43A9-83FC50879FB5}"/>
              </a:ext>
            </a:extLst>
          </p:cNvPr>
          <p:cNvCxnSpPr/>
          <p:nvPr/>
        </p:nvCxnSpPr>
        <p:spPr>
          <a:xfrm>
            <a:off x="6097377" y="1219200"/>
            <a:ext cx="0" cy="864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Prostokąt 5">
            <a:extLst>
              <a:ext uri="{FF2B5EF4-FFF2-40B4-BE49-F238E27FC236}">
                <a16:creationId xmlns:a16="http://schemas.microsoft.com/office/drawing/2014/main" id="{DDD85211-2927-9BD5-553D-83BB4EB71430}"/>
              </a:ext>
            </a:extLst>
          </p:cNvPr>
          <p:cNvSpPr/>
          <p:nvPr/>
        </p:nvSpPr>
        <p:spPr>
          <a:xfrm>
            <a:off x="1162122" y="4333149"/>
            <a:ext cx="3073220" cy="4324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E9F248DF-FEDD-81CD-B50C-0DD97DF23D7E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4249828" y="4551272"/>
            <a:ext cx="393241" cy="50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F5A35C8E-264D-69C5-3251-AA884FBF11C4}"/>
              </a:ext>
            </a:extLst>
          </p:cNvPr>
          <p:cNvSpPr txBox="1"/>
          <p:nvPr/>
        </p:nvSpPr>
        <p:spPr>
          <a:xfrm>
            <a:off x="4643069" y="4333149"/>
            <a:ext cx="7035667" cy="4462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sz="2300" dirty="0">
                <a:latin typeface="Cambria" panose="02040503050406030204" pitchFamily="18" charset="0"/>
                <a:ea typeface="Cambria" panose="02040503050406030204" pitchFamily="18" charset="0"/>
              </a:rPr>
              <a:t>Adres rozgłoszeniowy – drugi (z trzech) wynik zadania</a:t>
            </a:r>
          </a:p>
        </p:txBody>
      </p:sp>
    </p:spTree>
    <p:extLst>
      <p:ext uri="{BB962C8B-B14F-4D97-AF65-F5344CB8AC3E}">
        <p14:creationId xmlns:p14="http://schemas.microsoft.com/office/powerpoint/2010/main" val="18854578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94062-A288-0CFC-8769-F372D610B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AF7FA7-8A5E-CFB0-B24D-F0B97A1B1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1 – rozwiązanie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A038F9E7-334F-E0BE-A0FA-A87F4EA75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14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924541F4-737A-59C3-7A20-605FB416BBD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09600" y="1094437"/>
                <a:ext cx="10972800" cy="526191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pl-PL" sz="2300" dirty="0"/>
                  <a:t>Krok IV: Pozostała nam jeszcze do wyznaczenia maksymalna możliwa liczba hostów danej sieci.</a:t>
                </a:r>
              </a:p>
              <a:p>
                <a:r>
                  <a:rPr lang="pl-PL" sz="2300" dirty="0"/>
                  <a:t>Jest ona zawsze równa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sz="23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3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pl-PL" sz="2300" b="1" i="1" smtClean="0">
                            <a:latin typeface="Cambria Math" panose="02040503050406030204" pitchFamily="18" charset="0"/>
                          </a:rPr>
                          <m:t>𝒏𝒛𝒎</m:t>
                        </m:r>
                      </m:sup>
                    </m:sSup>
                  </m:oMath>
                </a14:m>
                <a:r>
                  <a:rPr lang="pl-PL" sz="2300" b="1" dirty="0"/>
                  <a:t>-2</a:t>
                </a:r>
                <a:r>
                  <a:rPr lang="pl-PL" sz="2300" dirty="0"/>
                  <a:t>,</a:t>
                </a:r>
              </a:p>
              <a:p>
                <a:pPr marL="0" indent="0">
                  <a:buNone/>
                </a:pPr>
                <a:r>
                  <a:rPr lang="pl-PL" sz="2300" dirty="0"/>
                  <a:t>    gdzie </a:t>
                </a:r>
                <a:r>
                  <a:rPr lang="pl-PL" sz="2300" i="1" dirty="0" err="1"/>
                  <a:t>nzm</a:t>
                </a:r>
                <a:r>
                  <a:rPr lang="pl-PL" sz="2300" dirty="0"/>
                  <a:t> jest liczbą zer w masce podsieci (</a:t>
                </a:r>
                <a:r>
                  <a:rPr lang="pl-PL" sz="2300" b="1" dirty="0" err="1"/>
                  <a:t>n</a:t>
                </a:r>
                <a:r>
                  <a:rPr lang="pl-PL" sz="2300" dirty="0" err="1"/>
                  <a:t>umber</a:t>
                </a:r>
                <a:r>
                  <a:rPr lang="pl-PL" sz="2300" dirty="0"/>
                  <a:t> of </a:t>
                </a:r>
                <a:r>
                  <a:rPr lang="pl-PL" sz="2300" b="1" dirty="0" err="1"/>
                  <a:t>z</a:t>
                </a:r>
                <a:r>
                  <a:rPr lang="pl-PL" sz="2300" dirty="0" err="1"/>
                  <a:t>eros</a:t>
                </a:r>
                <a:r>
                  <a:rPr lang="pl-PL" sz="2300" dirty="0"/>
                  <a:t> in </a:t>
                </a:r>
                <a:r>
                  <a:rPr lang="pl-PL" sz="2300" b="1" dirty="0" err="1"/>
                  <a:t>m</a:t>
                </a:r>
                <a:r>
                  <a:rPr lang="pl-PL" sz="2300" dirty="0" err="1"/>
                  <a:t>ask</a:t>
                </a:r>
                <a:r>
                  <a:rPr lang="pl-PL" sz="2300" dirty="0"/>
                  <a:t>).</a:t>
                </a:r>
              </a:p>
              <a:p>
                <a:r>
                  <a:rPr lang="pl-PL" sz="2300" dirty="0"/>
                  <a:t>W naszym przypadku </a:t>
                </a:r>
                <a:r>
                  <a:rPr lang="pl-PL" sz="2300" i="1" dirty="0" err="1"/>
                  <a:t>nzm</a:t>
                </a:r>
                <a:r>
                  <a:rPr lang="pl-PL" sz="2300" dirty="0"/>
                  <a:t> jest równe 13.</a:t>
                </a:r>
              </a:p>
              <a:p>
                <a:r>
                  <a:rPr lang="pl-PL" sz="2300" dirty="0"/>
                  <a:t>A więc obliczamy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sz="2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3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sup>
                    </m:sSup>
                    <m:r>
                      <a:rPr lang="pl-PL" sz="23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pl-PL" sz="23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l-PL" sz="2300" dirty="0"/>
                  <a:t> </a:t>
                </a:r>
                <a:r>
                  <a:rPr lang="pl-PL" sz="2300" u="sng" dirty="0"/>
                  <a:t>8190</a:t>
                </a:r>
                <a:r>
                  <a:rPr lang="pl-PL" sz="2300" dirty="0"/>
                  <a:t>.</a:t>
                </a:r>
              </a:p>
              <a:p>
                <a:endParaRPr lang="pl-PL" sz="2300" u="sng" dirty="0"/>
              </a:p>
              <a:p>
                <a:endParaRPr lang="pl-PL" sz="2300" u="sng" dirty="0"/>
              </a:p>
              <a:p>
                <a:r>
                  <a:rPr lang="pl-PL" sz="2300" dirty="0"/>
                  <a:t>Pytanie: Skąd wynika ten wzór?</a:t>
                </a:r>
              </a:p>
              <a:p>
                <a:r>
                  <a:rPr lang="pl-PL" sz="2300" dirty="0"/>
                  <a:t>Odpowiedź: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pl-PL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sz="2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sz="2200" i="1">
                            <a:latin typeface="Cambria Math" panose="02040503050406030204" pitchFamily="18" charset="0"/>
                          </a:rPr>
                          <m:t>𝑛𝑧𝑚</m:t>
                        </m:r>
                      </m:sup>
                    </m:sSup>
                  </m:oMath>
                </a14:m>
                <a:r>
                  <a:rPr lang="pl-PL" sz="2200" dirty="0"/>
                  <a:t> oznacza liczbę wszystkich możliwych kombinacji, które można zapisać na tylu bitach, ile jest przeznaczonych na host (prawa strona maski);</a:t>
                </a:r>
              </a:p>
              <a:p>
                <a:pPr lvl="1"/>
                <a:r>
                  <a:rPr lang="pl-PL" sz="2200" dirty="0"/>
                  <a:t>Od całości odejmujemy 2 ze względu na to, że adresem hosta nie mogą być same zera (adres sieci) ani same jedynki (adres rozgłoszeniowy).</a:t>
                </a:r>
              </a:p>
              <a:p>
                <a:pPr lvl="1"/>
                <a:endParaRPr lang="pl-PL" sz="2200" dirty="0"/>
              </a:p>
              <a:p>
                <a:pPr lvl="1"/>
                <a:endParaRPr lang="pl-PL" sz="2200" dirty="0"/>
              </a:p>
              <a:p>
                <a:pPr lvl="1"/>
                <a:endParaRPr lang="pl-PL" sz="2200" dirty="0"/>
              </a:p>
              <a:p>
                <a:pPr lvl="1"/>
                <a:endParaRPr lang="pl-PL" u="sng" dirty="0"/>
              </a:p>
            </p:txBody>
          </p:sp>
        </mc:Choice>
        <mc:Fallback xmlns="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924541F4-737A-59C3-7A20-605FB416BB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09600" y="1094437"/>
                <a:ext cx="10972800" cy="5261914"/>
              </a:xfrm>
              <a:blipFill>
                <a:blip r:embed="rId2"/>
                <a:stretch>
                  <a:fillRect l="-333" t="-1622" r="-556" b="-92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rostokąt 8">
            <a:extLst>
              <a:ext uri="{FF2B5EF4-FFF2-40B4-BE49-F238E27FC236}">
                <a16:creationId xmlns:a16="http://schemas.microsoft.com/office/drawing/2014/main" id="{42088DA4-8B13-4289-7316-8E46552D8225}"/>
              </a:ext>
            </a:extLst>
          </p:cNvPr>
          <p:cNvSpPr/>
          <p:nvPr/>
        </p:nvSpPr>
        <p:spPr>
          <a:xfrm>
            <a:off x="4470837" y="3024625"/>
            <a:ext cx="732227" cy="323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cxnSp>
        <p:nvCxnSpPr>
          <p:cNvPr id="10" name="Łącznik prosty ze strzałką 9">
            <a:extLst>
              <a:ext uri="{FF2B5EF4-FFF2-40B4-BE49-F238E27FC236}">
                <a16:creationId xmlns:a16="http://schemas.microsoft.com/office/drawing/2014/main" id="{846C309D-8272-6257-05E7-790F09D825DF}"/>
              </a:ext>
            </a:extLst>
          </p:cNvPr>
          <p:cNvCxnSpPr>
            <a:cxnSpLocks/>
          </p:cNvCxnSpPr>
          <p:nvPr/>
        </p:nvCxnSpPr>
        <p:spPr>
          <a:xfrm>
            <a:off x="5203064" y="3277673"/>
            <a:ext cx="42071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D8838FA-862A-3897-895D-F30A45E46406}"/>
              </a:ext>
            </a:extLst>
          </p:cNvPr>
          <p:cNvSpPr txBox="1"/>
          <p:nvPr/>
        </p:nvSpPr>
        <p:spPr>
          <a:xfrm>
            <a:off x="5623774" y="3028890"/>
            <a:ext cx="5486400" cy="800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l-PL" sz="2300" dirty="0">
                <a:latin typeface="Cambria" panose="02040503050406030204" pitchFamily="18" charset="0"/>
                <a:ea typeface="Cambria" panose="02040503050406030204" pitchFamily="18" charset="0"/>
              </a:rPr>
              <a:t>Maksymalna możliwa liczba hostów sieci – trzeci (z trzech) wynik zadania.</a:t>
            </a:r>
          </a:p>
        </p:txBody>
      </p:sp>
    </p:spTree>
    <p:extLst>
      <p:ext uri="{BB962C8B-B14F-4D97-AF65-F5344CB8AC3E}">
        <p14:creationId xmlns:p14="http://schemas.microsoft.com/office/powerpoint/2010/main" val="20691949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F27C9-3E2A-A0B1-35AE-50B7A70FA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298079-6AD6-3004-34AA-FEF9D7757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1 – rozwiązanie – przydatny trik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B6E8B62-6349-471A-CA2C-3D1CC970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15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56B0C6A-4B7C-353A-D469-97C47F6550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2962" y="1094436"/>
            <a:ext cx="11546076" cy="5261914"/>
          </a:xfrm>
        </p:spPr>
        <p:txBody>
          <a:bodyPr>
            <a:normAutofit lnSpcReduction="10000"/>
          </a:bodyPr>
          <a:lstStyle/>
          <a:p>
            <a:r>
              <a:rPr lang="pl-PL" sz="2400" dirty="0"/>
              <a:t>Tak naprawdę na początku zadania nie musimy zapisywać wszystkich liczb (bajtów) adresu IP oraz maski w systemie dwójkowym.</a:t>
            </a:r>
          </a:p>
          <a:p>
            <a:r>
              <a:rPr lang="pl-PL" sz="2400" dirty="0"/>
              <a:t>Wystarczy zapisać dwójkowo jedynie tą liczbę maski, w której następuje granica (inna liczba niż 0 i 255) i odpowiadającą jej liczbę adresu IP. W naszym przypadku jest to trzecia liczba.</a:t>
            </a:r>
          </a:p>
          <a:p>
            <a:pPr marL="0" indent="0">
              <a:buNone/>
            </a:pPr>
            <a:r>
              <a:rPr lang="pl-P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IP:    192.168.10010001.56</a:t>
            </a:r>
          </a:p>
          <a:p>
            <a:pPr marL="0" indent="0">
              <a:buNone/>
            </a:pPr>
            <a:r>
              <a:rPr lang="pl-P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MASKA: 255.255.11100000.0</a:t>
            </a:r>
          </a:p>
          <a:p>
            <a:r>
              <a:rPr lang="pl-PL" sz="2400" dirty="0">
                <a:ea typeface="Cambria" panose="02040503050406030204" pitchFamily="18" charset="0"/>
                <a:cs typeface="Courier New" panose="02070309020205020404" pitchFamily="49" charset="0"/>
              </a:rPr>
              <a:t>Dalsze obliczenia również się skrócą, ponieważ nie będziemy musieli z powrotem konwertować wszystkich liczb dwójkowych na system dziesiątkowy (jedynie trzecią).</a:t>
            </a:r>
          </a:p>
          <a:p>
            <a:pPr lvl="1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Adres sieci:</a:t>
            </a:r>
          </a:p>
          <a:p>
            <a:pPr marL="274320" lvl="1" indent="0">
              <a:buNone/>
            </a:pP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192.168.100</a:t>
            </a:r>
            <a:r>
              <a:rPr lang="pl-PL" sz="2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</a:t>
            </a:r>
            <a:r>
              <a:rPr lang="pl-PL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  <a:r>
              <a:rPr lang="pl-PL" sz="2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.0 = </a:t>
            </a:r>
            <a:r>
              <a:rPr lang="pl-PL" sz="2600" u="sng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192.168.128.0</a:t>
            </a:r>
            <a:endParaRPr lang="pl-PL" sz="2600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Adres rozgłoszeniowy:</a:t>
            </a:r>
          </a:p>
          <a:p>
            <a:pPr marL="274320" lvl="1" indent="0">
              <a:buNone/>
            </a:pPr>
            <a:r>
              <a:rPr lang="pl-PL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  </a:t>
            </a:r>
            <a:r>
              <a:rPr lang="pl-PL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192.168.100</a:t>
            </a:r>
            <a:r>
              <a:rPr lang="pl-PL" sz="2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11111</a:t>
            </a:r>
            <a:r>
              <a:rPr lang="pl-PL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  <a:r>
              <a:rPr lang="pl-PL" sz="26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.255 = </a:t>
            </a:r>
            <a:r>
              <a:rPr lang="pl-PL" sz="2600" u="sng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192.168.159.255</a:t>
            </a:r>
          </a:p>
          <a:p>
            <a:pPr marL="0" indent="0">
              <a:buNone/>
            </a:pP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2500" dirty="0"/>
          </a:p>
          <a:p>
            <a:pPr lvl="1"/>
            <a:endParaRPr lang="pl-PL" u="sng" dirty="0"/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A804B24D-834B-6F43-B5EC-B79A7DDF05FF}"/>
              </a:ext>
            </a:extLst>
          </p:cNvPr>
          <p:cNvCxnSpPr/>
          <p:nvPr/>
        </p:nvCxnSpPr>
        <p:spPr>
          <a:xfrm>
            <a:off x="3884813" y="2861297"/>
            <a:ext cx="0" cy="864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2165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D80D29-A414-E9E9-6AD6-676362501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Co w przypadku, gdy granica jest umiejscowiona między liczbami?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CD5E5D6-3B56-D6CE-10B4-81A3C584A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16</a:t>
            </a:fld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CD5C4D60-018B-F692-DCB2-281D3A06538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l-PL" dirty="0"/>
                  <a:t>Jeśli granica w masce podsieci jest umiejscowiona między liczbami, a nie wewnątrz liczby, to mamy bardzo prostą sytuację.</a:t>
                </a:r>
              </a:p>
              <a:p>
                <a:r>
                  <a:rPr lang="pl-PL" dirty="0"/>
                  <a:t>Nie trzeba w ogóle zamieniać liczb na system dwójkowy, robić podziałów, ani wykonywać operacji AND.</a:t>
                </a:r>
              </a:p>
              <a:p>
                <a:r>
                  <a:rPr lang="pl-PL" dirty="0"/>
                  <a:t>Przykład:</a:t>
                </a:r>
              </a:p>
              <a:p>
                <a:pPr lvl="1"/>
                <a:r>
                  <a:rPr lang="pl-PL" dirty="0"/>
                  <a:t>IP: 192.168.85.23</a:t>
                </a:r>
              </a:p>
              <a:p>
                <a:pPr lvl="1"/>
                <a:r>
                  <a:rPr lang="pl-PL" dirty="0"/>
                  <a:t>Maska: 255.255.0.0</a:t>
                </a:r>
              </a:p>
              <a:p>
                <a:r>
                  <a:rPr lang="pl-PL" dirty="0"/>
                  <a:t>Rozwiązanie:</a:t>
                </a:r>
              </a:p>
              <a:p>
                <a:pPr lvl="1"/>
                <a:r>
                  <a:rPr lang="pl-PL" dirty="0"/>
                  <a:t>Adres sieci: </a:t>
                </a:r>
                <a:r>
                  <a:rPr lang="pl-PL" u="sng" dirty="0"/>
                  <a:t>192.168.0.0</a:t>
                </a:r>
              </a:p>
              <a:p>
                <a:pPr lvl="1"/>
                <a:r>
                  <a:rPr lang="pl-PL" dirty="0"/>
                  <a:t>Adres rozgłoszeniowy: </a:t>
                </a:r>
                <a:r>
                  <a:rPr lang="pl-PL" u="sng" dirty="0"/>
                  <a:t>192.168.255.255</a:t>
                </a:r>
              </a:p>
              <a:p>
                <a:pPr lvl="1"/>
                <a:r>
                  <a:rPr lang="pl-PL" dirty="0"/>
                  <a:t>Maksymalna możliwa liczba hostów: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l-PL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pl-PL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pl-PL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pl-PL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l-PL" dirty="0"/>
                  <a:t> </a:t>
                </a:r>
                <a:r>
                  <a:rPr lang="pl-PL" u="sng" dirty="0"/>
                  <a:t>65 534</a:t>
                </a:r>
                <a:endParaRPr lang="pl-PL" dirty="0"/>
              </a:p>
            </p:txBody>
          </p:sp>
        </mc:Choice>
        <mc:Fallback xmlns="">
          <p:sp>
            <p:nvSpPr>
              <p:cNvPr id="4" name="Symbol zastępczy zawartości 3">
                <a:extLst>
                  <a:ext uri="{FF2B5EF4-FFF2-40B4-BE49-F238E27FC236}">
                    <a16:creationId xmlns:a16="http://schemas.microsoft.com/office/drawing/2014/main" id="{CD5C4D60-018B-F692-DCB2-281D3A0653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500" t="-111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04188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AD571-E086-FF90-08D7-CF0CC9BAD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A6B9A8-4CE8-3B14-61EF-701D78B76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2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B1BCD260-8D99-EDBC-24FF-266772AD0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17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3321E35-A040-15E1-A77E-6F1F12017F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2480" y="1262506"/>
            <a:ext cx="11247040" cy="493776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Mając dany adres IP: 224.204.135.56 oraz maskę podsieci: 255.255.225.240, wyznacz adres sieci oraz adres rozgłoszeniowy w postaci dziesiątkowej. Oblicz również maksymalną możliwą liczbę hostów danej sieci. Należy zapisać obliczenia związane z zamianą systemów liczbowych oraz wyznaczeniem liczby hostów.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Zadanie jest do samodzielnej realizacji.</a:t>
            </a:r>
          </a:p>
          <a:p>
            <a:r>
              <a:rPr lang="pl-PL" dirty="0"/>
              <a:t>Rozwiązanie krok po kroku nie zostanie więc zaprezentowane, ale wyniki końcowe można odczytać na następnym slajdzie.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71761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6EF6CA-A833-AE52-CC8D-F3ED0A5F8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2 – wyniki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0FD436D-4EC7-EB6A-2109-FF299C0B8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AF2D43D-B1AB-5E03-362B-A6AC54885DE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Adres sieci: 224.204.135.48</a:t>
            </a:r>
          </a:p>
          <a:p>
            <a:r>
              <a:rPr lang="pl-PL" dirty="0"/>
              <a:t>Adres rozgłoszeniowy: 224.204.135.63</a:t>
            </a:r>
          </a:p>
          <a:p>
            <a:r>
              <a:rPr lang="pl-PL" dirty="0"/>
              <a:t>Maksymalna możliwa liczba hostów: 14</a:t>
            </a:r>
          </a:p>
        </p:txBody>
      </p:sp>
    </p:spTree>
    <p:extLst>
      <p:ext uri="{BB962C8B-B14F-4D97-AF65-F5344CB8AC3E}">
        <p14:creationId xmlns:p14="http://schemas.microsoft.com/office/powerpoint/2010/main" val="377793889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az 17">
            <a:extLst>
              <a:ext uri="{FF2B5EF4-FFF2-40B4-BE49-F238E27FC236}">
                <a16:creationId xmlns:a16="http://schemas.microsoft.com/office/drawing/2014/main" id="{77E06F45-18EB-4902-2CA7-03F8BA28D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52" y="1198926"/>
            <a:ext cx="6388000" cy="510149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8E7C9537-9B2D-EA35-5520-2CC0B6EB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Jak sprawdzić adres IP i maskę przypisaną do interfejsu sieciowego (karty sieciowej w komputerze) w systemie Windows?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AA55F3C-1E2E-D8DD-443B-4AD5422B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19</a:t>
            </a:fld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6443F20B-27AD-6CC7-02C4-C24FCA1BAB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5272" y="2725874"/>
            <a:ext cx="5161040" cy="2126332"/>
          </a:xfrm>
          <a:prstGeom prst="rect">
            <a:avLst/>
          </a:prstGeom>
        </p:spPr>
      </p:pic>
      <p:sp>
        <p:nvSpPr>
          <p:cNvPr id="10" name="Prostokąt 9">
            <a:extLst>
              <a:ext uri="{FF2B5EF4-FFF2-40B4-BE49-F238E27FC236}">
                <a16:creationId xmlns:a16="http://schemas.microsoft.com/office/drawing/2014/main" id="{B451E021-6CFE-113F-A0C3-5B3365394FA3}"/>
              </a:ext>
            </a:extLst>
          </p:cNvPr>
          <p:cNvSpPr/>
          <p:nvPr/>
        </p:nvSpPr>
        <p:spPr>
          <a:xfrm>
            <a:off x="3647728" y="3717032"/>
            <a:ext cx="1872208" cy="27107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F6295B1-E307-BE86-5AA2-09C192D7B730}"/>
              </a:ext>
            </a:extLst>
          </p:cNvPr>
          <p:cNvSpPr/>
          <p:nvPr/>
        </p:nvSpPr>
        <p:spPr>
          <a:xfrm>
            <a:off x="7104112" y="4005064"/>
            <a:ext cx="3816424" cy="2880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A7ACA17-79CF-7E0C-4957-6EE9960EEB27}"/>
              </a:ext>
            </a:extLst>
          </p:cNvPr>
          <p:cNvSpPr txBox="1"/>
          <p:nvPr/>
        </p:nvSpPr>
        <p:spPr>
          <a:xfrm>
            <a:off x="7968208" y="2295954"/>
            <a:ext cx="31742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200" dirty="0">
                <a:latin typeface="Cambria" panose="02040503050406030204" pitchFamily="18" charset="0"/>
                <a:ea typeface="Cambria" panose="02040503050406030204" pitchFamily="18" charset="0"/>
              </a:rPr>
              <a:t>Wiersz polecenia (CMD):</a:t>
            </a:r>
          </a:p>
        </p:txBody>
      </p:sp>
    </p:spTree>
    <p:extLst>
      <p:ext uri="{BB962C8B-B14F-4D97-AF65-F5344CB8AC3E}">
        <p14:creationId xmlns:p14="http://schemas.microsoft.com/office/powerpoint/2010/main" val="374975984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3DCD8B-02E0-DBC5-C0EC-0A51C23B2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 materiału na temat sieci komputerowych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DE5EC38-97A0-E0AC-0D5C-AA2A8B04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F7576C9-5938-294A-6AE0-454D8B3366B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Zagadnienia związane z sieciami komputerowymi były lub będą dość obszernie omawiane w ramach przedmiotu Technologie Informacyjne.</a:t>
            </a:r>
          </a:p>
          <a:p>
            <a:endParaRPr lang="pl-PL" dirty="0"/>
          </a:p>
          <a:p>
            <a:r>
              <a:rPr lang="pl-PL" dirty="0"/>
              <a:t>W związku z tym na niniejszym wykładzie nie będzie obszernego omówienia tematyki sieci komputerowych (struktury sieci, protokoły itd.).</a:t>
            </a:r>
          </a:p>
          <a:p>
            <a:endParaRPr lang="pl-PL" dirty="0"/>
          </a:p>
          <a:p>
            <a:r>
              <a:rPr lang="pl-PL" dirty="0"/>
              <a:t>Skupimy się głównie na problemie adresacji IP.</a:t>
            </a:r>
          </a:p>
          <a:p>
            <a:endParaRPr lang="pl-PL" dirty="0"/>
          </a:p>
          <a:p>
            <a:r>
              <a:rPr lang="pl-PL" dirty="0"/>
              <a:t>Kilka zagadnień lub podstawowych definicji może się powtórzyć na obu przedmiotach, ale główna część tego wykładu będzie stanowić uzupełnienie materiału z TI i pomoże zrozumieć w praktyce zagadnienie adresacji IP.</a:t>
            </a:r>
          </a:p>
        </p:txBody>
      </p:sp>
    </p:spTree>
    <p:extLst>
      <p:ext uri="{BB962C8B-B14F-4D97-AF65-F5344CB8AC3E}">
        <p14:creationId xmlns:p14="http://schemas.microsoft.com/office/powerpoint/2010/main" val="1388170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404B45-5C51-1A88-C6EF-0065D318E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Jak sprawdzić adres IP i maskę przypisaną do interfejsu sieciowego (karty sieciowej w komputerze) w systemach Linux i </a:t>
            </a:r>
            <a:r>
              <a:rPr lang="pl-PL" dirty="0" err="1"/>
              <a:t>macOS</a:t>
            </a:r>
            <a:r>
              <a:rPr lang="pl-PL" dirty="0"/>
              <a:t>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90FD3E1-E33A-D634-E115-C720B8940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20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1574CDD-62B2-EBBE-0175-8960D33B113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W systemach Linux i </a:t>
            </a:r>
            <a:r>
              <a:rPr lang="pl-PL" dirty="0" err="1"/>
              <a:t>macOS</a:t>
            </a:r>
            <a:r>
              <a:rPr lang="pl-PL" dirty="0"/>
              <a:t> adres IP oraz maskę podsieci możemy sprawdzić poleceniem </a:t>
            </a:r>
            <a:r>
              <a:rPr lang="pl-PL" i="1" dirty="0" err="1"/>
              <a:t>ifconfig</a:t>
            </a:r>
            <a:r>
              <a:rPr lang="pl-PL" dirty="0"/>
              <a:t> lub </a:t>
            </a:r>
            <a:r>
              <a:rPr lang="pl-PL" i="1" dirty="0" err="1"/>
              <a:t>ip</a:t>
            </a:r>
            <a:r>
              <a:rPr lang="pl-PL" i="1" dirty="0"/>
              <a:t> </a:t>
            </a:r>
            <a:r>
              <a:rPr lang="pl-PL" i="1" dirty="0" err="1"/>
              <a:t>addr</a:t>
            </a:r>
            <a:r>
              <a:rPr lang="pl-PL" dirty="0"/>
              <a:t> wpisując go w konsoli systemowej (wierszu poleceń).</a:t>
            </a:r>
          </a:p>
          <a:p>
            <a:endParaRPr lang="pl-PL" dirty="0"/>
          </a:p>
          <a:p>
            <a:r>
              <a:rPr lang="pl-PL" dirty="0"/>
              <a:t>UWAGA: Nazwy tych poleceń w Windows i Linux/</a:t>
            </a:r>
            <a:r>
              <a:rPr lang="pl-PL" dirty="0" err="1"/>
              <a:t>macOS</a:t>
            </a:r>
            <a:r>
              <a:rPr lang="pl-PL" dirty="0"/>
              <a:t> są podobne, ale nie identyczne. Windows: </a:t>
            </a:r>
            <a:r>
              <a:rPr lang="pl-PL" i="1" dirty="0" err="1"/>
              <a:t>ipconfig</a:t>
            </a:r>
            <a:r>
              <a:rPr lang="pl-PL" dirty="0"/>
              <a:t>, Linux/</a:t>
            </a:r>
            <a:r>
              <a:rPr lang="pl-PL" dirty="0" err="1"/>
              <a:t>macOS</a:t>
            </a:r>
            <a:r>
              <a:rPr lang="pl-PL" dirty="0"/>
              <a:t>: </a:t>
            </a:r>
            <a:r>
              <a:rPr lang="pl-PL" i="1" dirty="0" err="1"/>
              <a:t>ifconfig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52825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0203E4-B3EF-D3C6-B31A-0AEFAD615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Brama domyślna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2B431FA-9DA0-E78D-65A3-FC830DB8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21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2510A2E-A241-DB78-3A6B-23FF321D9D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08484" y="1210903"/>
            <a:ext cx="11175032" cy="5018112"/>
          </a:xfrm>
        </p:spPr>
        <p:txBody>
          <a:bodyPr>
            <a:normAutofit/>
          </a:bodyPr>
          <a:lstStyle/>
          <a:p>
            <a:r>
              <a:rPr lang="pl-PL" dirty="0"/>
              <a:t>Odczytując adres IP i maskę podsieci możemy zauważyć również dodatkowy adres IP oznaczony jako brama domyślna (ang. </a:t>
            </a:r>
            <a:r>
              <a:rPr lang="pl-PL" dirty="0" err="1"/>
              <a:t>default</a:t>
            </a:r>
            <a:r>
              <a:rPr lang="pl-PL" dirty="0"/>
              <a:t> </a:t>
            </a:r>
            <a:r>
              <a:rPr lang="pl-PL" dirty="0" err="1"/>
              <a:t>gateway</a:t>
            </a:r>
            <a:r>
              <a:rPr lang="pl-PL" dirty="0"/>
              <a:t>).</a:t>
            </a:r>
          </a:p>
          <a:p>
            <a:endParaRPr lang="pl-PL" dirty="0"/>
          </a:p>
          <a:p>
            <a:r>
              <a:rPr lang="pl-PL" dirty="0"/>
              <a:t>Brama domyślna to adres urządzenia, które służy jako "wyjście" z sieci lokalnej do innych sieci, najczęściej do Internetu.</a:t>
            </a:r>
          </a:p>
          <a:p>
            <a:endParaRPr lang="pl-PL" dirty="0"/>
          </a:p>
          <a:p>
            <a:r>
              <a:rPr lang="pl-PL" dirty="0"/>
              <a:t>Najczęściej rolę bramy domyślnej pełni router.</a:t>
            </a:r>
          </a:p>
          <a:p>
            <a:endParaRPr lang="pl-PL" dirty="0"/>
          </a:p>
          <a:p>
            <a:r>
              <a:rPr lang="pl-PL" dirty="0"/>
              <a:t>Gdy komputer próbuje połączyć się z adresem IP, który nie należy do jego sieci lokalnej, wysyła pakiety właśnie do bramy domyślnej. Router przekazuje je dalej – na zewnątrz sieci.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86123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94FB52-DA72-FCF7-0403-EAB20A08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Ręczna (nieautomatyczna) konfiguracja sieci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97E6974-AE5C-4C47-AD1E-C09C1696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22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09124A9-411F-CB7D-CB6C-01DC727728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44850" y="1108650"/>
            <a:ext cx="11086508" cy="5247699"/>
          </a:xfrm>
        </p:spPr>
        <p:txBody>
          <a:bodyPr>
            <a:normAutofit lnSpcReduction="10000"/>
          </a:bodyPr>
          <a:lstStyle/>
          <a:p>
            <a:r>
              <a:rPr lang="pl-PL" sz="2500" dirty="0"/>
              <a:t>Tworząc nową sieć lub podłączając nowego hosta do sieci zazwyczaj następuje automatyczna konfiguracja.</a:t>
            </a:r>
          </a:p>
          <a:p>
            <a:r>
              <a:rPr lang="pl-PL" sz="2500" dirty="0"/>
              <a:t>Odpowiada za to serwer DHCP (</a:t>
            </a:r>
            <a:r>
              <a:rPr lang="pl-PL" sz="2500" dirty="0" err="1"/>
              <a:t>Dynamic</a:t>
            </a:r>
            <a:r>
              <a:rPr lang="pl-PL" sz="2500" dirty="0"/>
              <a:t> Host </a:t>
            </a:r>
            <a:r>
              <a:rPr lang="pl-PL" sz="2500" dirty="0" err="1"/>
              <a:t>Configuration</a:t>
            </a:r>
            <a:r>
              <a:rPr lang="pl-PL" sz="2500" dirty="0"/>
              <a:t> </a:t>
            </a:r>
            <a:r>
              <a:rPr lang="pl-PL" sz="2500" dirty="0" err="1"/>
              <a:t>Protocol</a:t>
            </a:r>
            <a:r>
              <a:rPr lang="pl-PL" sz="2500" dirty="0"/>
              <a:t>).</a:t>
            </a:r>
          </a:p>
          <a:p>
            <a:r>
              <a:rPr lang="pl-PL" sz="2500" dirty="0"/>
              <a:t>Czasami zachodzi potrzeba ręcznego skonfigurowania sieci. Może to być konieczne np. gdy:</a:t>
            </a:r>
          </a:p>
          <a:p>
            <a:pPr lvl="1"/>
            <a:r>
              <a:rPr lang="pl-PL" sz="2400" dirty="0"/>
              <a:t>podłączamy urządzenie, które ma być zawsze dostępne pod tym samym adresem,  np. drukarka, kamera sieciowa itp. (DHCP może przydzielić inny adres po ponownym połączeniu urządzenia do tej samej sieci);</a:t>
            </a:r>
          </a:p>
          <a:p>
            <a:pPr lvl="1"/>
            <a:r>
              <a:rPr lang="pl-PL" sz="2400" dirty="0"/>
              <a:t>tworzymy małą, lokalną sieć bez Internetu, np. łącząc bezpośrednio dwa komputery kablem sieciowym;</a:t>
            </a:r>
          </a:p>
          <a:p>
            <a:pPr lvl="1"/>
            <a:r>
              <a:rPr lang="pl-PL" sz="2400" dirty="0"/>
              <a:t>chcemy skomunikować urządzenia (np. mikrokomputery) z prostym systemem bez GUI (graficznego interfejsu użytkownika);</a:t>
            </a:r>
          </a:p>
          <a:p>
            <a:pPr lvl="1"/>
            <a:r>
              <a:rPr lang="pl-PL" sz="2400" dirty="0"/>
              <a:t>z jakiegoś powodu nie jest dostępny serwer DHPC (np. administrator sieci wyłączył go w routerze przez pomyłkę).</a:t>
            </a:r>
          </a:p>
          <a:p>
            <a:pPr lvl="1"/>
            <a:endParaRPr lang="pl-PL" dirty="0"/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6201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8749DD-8873-CC6E-1ADE-0DDD146C0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Jak skonfigurować sieć (ustawić adres IP, maskę podsieci i bramę domyślną) w systemie Windows?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C8E3BA0-DD35-60E7-3C76-D3AE68C3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23</a:t>
            </a:fld>
            <a:endParaRPr lang="pl-PL" dirty="0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DB3B3F78-6DD2-2A1D-4F99-9EE5D069C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460" y="1196752"/>
            <a:ext cx="9721080" cy="508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50472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90E806-7BBA-5F93-C178-068C542B2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Jak skonfigurować sieć (ustawić adres IP, maskę podsieci i bramę domyślną) w systemach Linux i </a:t>
            </a:r>
            <a:r>
              <a:rPr lang="pl-PL" dirty="0" err="1"/>
              <a:t>macOS</a:t>
            </a:r>
            <a:r>
              <a:rPr lang="pl-PL" dirty="0"/>
              <a:t>?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7CB5D2C-B4BD-74AF-7751-B062F42F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24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B601CB1-2C7A-2C44-CB24-EA3BCDAF19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066010"/>
            <a:ext cx="10972800" cy="5290340"/>
          </a:xfrm>
        </p:spPr>
        <p:txBody>
          <a:bodyPr>
            <a:normAutofit/>
          </a:bodyPr>
          <a:lstStyle/>
          <a:p>
            <a:r>
              <a:rPr lang="pl-PL" dirty="0"/>
              <a:t>W systemach Linux i </a:t>
            </a:r>
            <a:r>
              <a:rPr lang="pl-PL" dirty="0" err="1"/>
              <a:t>macOS</a:t>
            </a:r>
            <a:r>
              <a:rPr lang="pl-PL" dirty="0"/>
              <a:t> możemy dokonać konfiguracji w konsoli systemowej za pomocą polecenia </a:t>
            </a:r>
            <a:r>
              <a:rPr lang="pl-PL" i="1" dirty="0" err="1"/>
              <a:t>ifconfig</a:t>
            </a:r>
            <a:r>
              <a:rPr lang="pl-PL" dirty="0"/>
              <a:t> (klasyczny sposób) lub </a:t>
            </a:r>
            <a:br>
              <a:rPr lang="pl-PL" dirty="0"/>
            </a:br>
            <a:r>
              <a:rPr lang="pl-PL" i="1" dirty="0" err="1"/>
              <a:t>ip</a:t>
            </a:r>
            <a:r>
              <a:rPr lang="pl-PL" i="1" dirty="0"/>
              <a:t> </a:t>
            </a:r>
            <a:r>
              <a:rPr lang="pl-PL" i="1" dirty="0" err="1"/>
              <a:t>addr</a:t>
            </a:r>
            <a:r>
              <a:rPr lang="pl-PL" i="1" dirty="0"/>
              <a:t> </a:t>
            </a:r>
            <a:r>
              <a:rPr lang="pl-PL" i="1" dirty="0" err="1"/>
              <a:t>add</a:t>
            </a:r>
            <a:r>
              <a:rPr lang="pl-PL" dirty="0"/>
              <a:t> (bardziej </a:t>
            </a:r>
            <a:r>
              <a:rPr lang="pl-PL" dirty="0" err="1"/>
              <a:t>nowoczeny</a:t>
            </a:r>
            <a:r>
              <a:rPr lang="pl-PL" dirty="0"/>
              <a:t> sposób).</a:t>
            </a:r>
          </a:p>
          <a:p>
            <a:r>
              <a:rPr lang="pl-PL" dirty="0"/>
              <a:t>Przykład z </a:t>
            </a:r>
            <a:r>
              <a:rPr lang="pl-PL" i="1" dirty="0" err="1"/>
              <a:t>ifcofig</a:t>
            </a:r>
            <a:r>
              <a:rPr lang="pl-PL" dirty="0"/>
              <a:t>:</a:t>
            </a:r>
            <a:endParaRPr lang="en-US" dirty="0"/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ifconfig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eth0 192.168.1.10 netmask 255.255.255.0 up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route add default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192.168.1.1</a:t>
            </a: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Przykład z </a:t>
            </a:r>
            <a:r>
              <a:rPr lang="pl-PL" i="1" dirty="0" err="1">
                <a:ea typeface="Cambria" panose="02040503050406030204" pitchFamily="18" charset="0"/>
                <a:cs typeface="Courier New" panose="02070309020205020404" pitchFamily="49" charset="0"/>
              </a:rPr>
              <a:t>ip</a:t>
            </a:r>
            <a:r>
              <a:rPr lang="pl-PL" i="1" dirty="0">
                <a:ea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pl-PL" i="1" dirty="0" err="1">
                <a:ea typeface="Cambria" panose="02040503050406030204" pitchFamily="18" charset="0"/>
                <a:cs typeface="Courier New" panose="02070309020205020404" pitchFamily="49" charset="0"/>
              </a:rPr>
              <a:t>addr</a:t>
            </a:r>
            <a:r>
              <a:rPr lang="pl-PL" i="1" dirty="0">
                <a:ea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pl-PL" i="1" dirty="0" err="1">
                <a:ea typeface="Cambria" panose="02040503050406030204" pitchFamily="18" charset="0"/>
                <a:cs typeface="Courier New" panose="02070309020205020404" pitchFamily="49" charset="0"/>
              </a:rPr>
              <a:t>add</a:t>
            </a:r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:</a:t>
            </a:r>
            <a:endParaRPr lang="en-US" dirty="0"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add 192.168.1.10/24 dev eth0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link set eth0 up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route add default via 192.168.1.1</a:t>
            </a: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400" i="1" dirty="0">
                <a:ea typeface="Cambria" panose="02040503050406030204" pitchFamily="18" charset="0"/>
                <a:cs typeface="Courier New" panose="02070309020205020404" pitchFamily="49" charset="0"/>
              </a:rPr>
              <a:t>eth0</a:t>
            </a:r>
            <a:r>
              <a:rPr lang="pl-PL" sz="2400" dirty="0">
                <a:ea typeface="Cambria" panose="02040503050406030204" pitchFamily="18" charset="0"/>
                <a:cs typeface="Courier New" panose="02070309020205020404" pitchFamily="49" charset="0"/>
              </a:rPr>
              <a:t> oznacza nazwę interfejsu sieciowego (w tym przypadku Ethernet, czyli sieć przewodowa).</a:t>
            </a:r>
          </a:p>
          <a:p>
            <a:pPr marL="0" indent="0">
              <a:buNone/>
            </a:pP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8915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4F897-B5D0-0E87-5D2B-9CEBAC276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348701-42E8-C94E-86C7-FC56283E9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Jak skonfigurować sieć lokalną – ogólne zasady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5B8CEF27-65F4-A8FB-CFE4-31F911B60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25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A73F495-64EB-6F51-CC76-DEF0EBBA73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/>
          </a:bodyPr>
          <a:lstStyle/>
          <a:p>
            <a:r>
              <a:rPr lang="pl-PL" dirty="0"/>
              <a:t>Należy ustalić adres IP i maskę podsieci w taki sposób, aby:</a:t>
            </a:r>
          </a:p>
          <a:p>
            <a:pPr lvl="1"/>
            <a:r>
              <a:rPr lang="pl-PL" sz="2600" dirty="0"/>
              <a:t>bity należące do adresu sieci we wszystkich komputerach były takie same;</a:t>
            </a:r>
          </a:p>
          <a:p>
            <a:pPr lvl="1"/>
            <a:r>
              <a:rPr lang="pl-PL" sz="2600" dirty="0">
                <a:ea typeface="Cambria" panose="02040503050406030204" pitchFamily="18" charset="0"/>
                <a:cs typeface="Courier New" panose="02070309020205020404" pitchFamily="49" charset="0"/>
              </a:rPr>
              <a:t>Bity odpowiadające hostowi były różne (uwaga: nie może być kilku urządzeń o tym samym adresie IP w sieci).</a:t>
            </a:r>
          </a:p>
          <a:p>
            <a:pPr marL="274320" lvl="1" indent="0">
              <a:buNone/>
            </a:pPr>
            <a:endParaRPr lang="pl-PL" sz="2100" dirty="0"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3403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849348-C1AD-E340-DFEB-DE5FF8C5C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Serwer DNS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9F7DB224-837E-4E14-B76E-9C73AA2EE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26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765B955-FA24-5623-5699-2E47DCB94A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075486"/>
            <a:ext cx="10972800" cy="5233834"/>
          </a:xfrm>
        </p:spPr>
        <p:txBody>
          <a:bodyPr>
            <a:normAutofit fontScale="92500"/>
          </a:bodyPr>
          <a:lstStyle/>
          <a:p>
            <a:r>
              <a:rPr lang="pl-PL" dirty="0"/>
              <a:t>Na slajdzie dotyczącym konfiguracji sieci w systemie Windows można było zauważyć pole oznaczone jako serwer DNS.</a:t>
            </a:r>
          </a:p>
          <a:p>
            <a:r>
              <a:rPr lang="pl-PL" dirty="0"/>
              <a:t>DNS (ang. </a:t>
            </a:r>
            <a:r>
              <a:rPr lang="pl-PL" dirty="0" err="1"/>
              <a:t>Domain</a:t>
            </a:r>
            <a:r>
              <a:rPr lang="pl-PL" dirty="0"/>
              <a:t> </a:t>
            </a:r>
            <a:r>
              <a:rPr lang="pl-PL" dirty="0" err="1"/>
              <a:t>Name</a:t>
            </a:r>
            <a:r>
              <a:rPr lang="pl-PL" dirty="0"/>
              <a:t> System) jest serwerem, którego głównym zadaniem jest tłumaczenie nazw stron internetowych.</a:t>
            </a:r>
          </a:p>
          <a:p>
            <a:r>
              <a:rPr lang="pl-PL" dirty="0"/>
              <a:t>System musi znać adres tego serwera, aby był wiedział, jakie adresy IP odpowiadają wpisywanym nazwom symbolicznym (np. serwer portalu Wirtualna Polska, www.wp.pl, ma adres 212.77.100.83).</a:t>
            </a:r>
          </a:p>
          <a:p>
            <a:r>
              <a:rPr lang="pl-PL" dirty="0"/>
              <a:t>Jeśli konfigurujemy połączenie sieciowe ręcznie i nie korzystamy z DHCP, to musimy podać adres serwera DNS. Nie zostanie on automatycznie znaleziony.</a:t>
            </a:r>
          </a:p>
          <a:p>
            <a:r>
              <a:rPr lang="pl-PL" dirty="0"/>
              <a:t>Gdybyśmy tego nie zrobili, to wchodząc na strony internetowe musielibyśmy podawać ich adresy IP zamiast nazw symbolicznych.</a:t>
            </a:r>
          </a:p>
          <a:p>
            <a:r>
              <a:rPr lang="pl-PL" dirty="0"/>
              <a:t>Najpopularniejsze serwery DNS mają adresy 8.8.8.8 (Google) i 1.1.1.1 (</a:t>
            </a:r>
            <a:r>
              <a:rPr lang="pl-PL" dirty="0" err="1"/>
              <a:t>Cloudflare</a:t>
            </a:r>
            <a:r>
              <a:rPr lang="pl-PL" dirty="0"/>
              <a:t>).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69602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C394F5-9E10-5E6B-F5B0-6DD44E164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Sprawdzenie połączenia między hostami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2504028-DFE9-3C8C-6670-917658928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27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7B80DF3-522F-7EA8-16AF-AD2AA17492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19199"/>
            <a:ext cx="10972800" cy="5096319"/>
          </a:xfrm>
        </p:spPr>
        <p:txBody>
          <a:bodyPr/>
          <a:lstStyle/>
          <a:p>
            <a:r>
              <a:rPr lang="pl-PL" dirty="0"/>
              <a:t>Jeśli chcemy sprawdzić, czy host o określonym adresie IP jest osiągalny </a:t>
            </a:r>
            <a:br>
              <a:rPr lang="pl-PL" dirty="0"/>
            </a:br>
            <a:r>
              <a:rPr lang="pl-PL" dirty="0"/>
              <a:t>w sieci (lokalnej lub globalnej – Internet), to możemy skorzystać </a:t>
            </a:r>
            <a:br>
              <a:rPr lang="pl-PL" dirty="0"/>
            </a:br>
            <a:r>
              <a:rPr lang="pl-PL" dirty="0"/>
              <a:t>z polecenia </a:t>
            </a:r>
            <a:r>
              <a:rPr lang="pl-PL" i="1" dirty="0"/>
              <a:t>ping</a:t>
            </a:r>
            <a:r>
              <a:rPr lang="pl-PL" dirty="0"/>
              <a:t> dostępnego w systemach Windows, Linux i </a:t>
            </a:r>
            <a:r>
              <a:rPr lang="pl-PL" dirty="0" err="1"/>
              <a:t>macOS</a:t>
            </a:r>
            <a:r>
              <a:rPr lang="pl-PL" dirty="0"/>
              <a:t>.</a:t>
            </a:r>
          </a:p>
          <a:p>
            <a:r>
              <a:rPr lang="pl-PL" dirty="0"/>
              <a:t>Np. aby sprawdzić, czy mamy połączenie z komputerem o adresie </a:t>
            </a:r>
            <a:r>
              <a:rPr lang="en-US" dirty="0">
                <a:ea typeface="Cambria" panose="02040503050406030204" pitchFamily="18" charset="0"/>
                <a:cs typeface="Courier New" panose="02070309020205020404" pitchFamily="49" charset="0"/>
              </a:rPr>
              <a:t>192.168.1.10</a:t>
            </a:r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, należy wpisać w wierszu poleceń:</a:t>
            </a:r>
            <a:endParaRPr lang="pl-PL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ping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192.168.1.10</a:t>
            </a:r>
            <a:endParaRPr lang="pl-PL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800" dirty="0">
                <a:ea typeface="Cambria" panose="02040503050406030204" pitchFamily="18" charset="0"/>
                <a:cs typeface="Courier New" panose="02070309020205020404" pitchFamily="49" charset="0"/>
              </a:rPr>
              <a:t>Jeśli udało się nawiązać połączenie, to w systemie Windows otrzymamy cztery komunikaty podobne do tego: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Reply from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192.168.1.10</a:t>
            </a:r>
            <a:r>
              <a:rPr lang="en-US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: bytes=32 time=19ms TTL=112</a:t>
            </a:r>
            <a:endParaRPr lang="pl-PL" dirty="0">
              <a:latin typeface="Courier New" panose="02070309020205020404" pitchFamily="49" charset="0"/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Jeśli nie udało się nawiązać połączenia, to otrzymamy komunikat:</a:t>
            </a:r>
          </a:p>
          <a:p>
            <a:pPr marL="0" indent="0">
              <a:buNone/>
            </a:pPr>
            <a:r>
              <a:rPr lang="pl-PL" dirty="0" err="1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Request</a:t>
            </a:r>
            <a:r>
              <a:rPr lang="pl-PL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pl-PL" dirty="0" err="1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timed</a:t>
            </a:r>
            <a:r>
              <a:rPr lang="pl-PL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 out.</a:t>
            </a:r>
          </a:p>
        </p:txBody>
      </p:sp>
    </p:spTree>
    <p:extLst>
      <p:ext uri="{BB962C8B-B14F-4D97-AF65-F5344CB8AC3E}">
        <p14:creationId xmlns:p14="http://schemas.microsoft.com/office/powerpoint/2010/main" val="22838290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354FF2-6EBF-BDDA-24A0-A82ABE9BB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interpretować odpowiedzi uzyskane z polecenia </a:t>
            </a:r>
            <a:r>
              <a:rPr lang="pl-PL" i="1" dirty="0"/>
              <a:t>ping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7C55E5B-654D-03FF-76A7-AF1EE30EB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28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53CEDCB-C6C1-6321-E271-643DC02EFA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1413" y="1143000"/>
            <a:ext cx="11249173" cy="51440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Reply from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192.168.1.10</a:t>
            </a:r>
            <a:r>
              <a:rPr lang="en-US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: bytes=32 time=19ms TTL=112</a:t>
            </a:r>
            <a:endParaRPr lang="pl-PL" dirty="0">
              <a:latin typeface="Courier New" panose="02070309020205020404" pitchFamily="49" charset="0"/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r>
              <a:rPr lang="pl-PL" dirty="0"/>
              <a:t>Ping wysyła tzw. pakiety ICMP Echo </a:t>
            </a:r>
            <a:r>
              <a:rPr lang="pl-PL" dirty="0" err="1"/>
              <a:t>Request</a:t>
            </a:r>
            <a:r>
              <a:rPr lang="pl-PL" dirty="0"/>
              <a:t> do hosta docelowego. </a:t>
            </a:r>
            <a:br>
              <a:rPr lang="pl-PL" dirty="0"/>
            </a:br>
            <a:r>
              <a:rPr lang="pl-PL" dirty="0"/>
              <a:t>W systemie Windows wysyłane są pakiety o rozmiarze 32 B (plus dodatkowe 8 B nagłówka).</a:t>
            </a:r>
          </a:p>
          <a:p>
            <a:r>
              <a:rPr lang="pl-PL" dirty="0"/>
              <a:t>W odpowiedzi:</a:t>
            </a:r>
          </a:p>
          <a:p>
            <a:pPr lvl="1"/>
            <a:r>
              <a:rPr lang="pl-PL" dirty="0" err="1"/>
              <a:t>bytes</a:t>
            </a:r>
            <a:r>
              <a:rPr lang="pl-PL" dirty="0"/>
              <a:t> – liczba bajtów pakietu, które odesłał host docelowy i które wróciły do naszego urządzenia.</a:t>
            </a:r>
          </a:p>
          <a:p>
            <a:pPr lvl="1"/>
            <a:r>
              <a:rPr lang="pl-PL" dirty="0" err="1"/>
              <a:t>time</a:t>
            </a:r>
            <a:r>
              <a:rPr lang="pl-PL" dirty="0"/>
              <a:t> – czas odpowiedzi (zwany również opóźnieniem lub latencją) w milisekundach, liczony od momentu wysłania pakietu do momentu odebrania pakietu zwrotnego. </a:t>
            </a:r>
          </a:p>
          <a:p>
            <a:pPr lvl="1"/>
            <a:r>
              <a:rPr lang="pl-PL" dirty="0"/>
              <a:t>TTL (Time To Live) – długość „życia” pakietu. Ta wartość zmniejsza się o 1 za każdym razem, kiedy pakiet wysłany przez host docelowy przechodzi przez host pośredni (ruter). Gdy dojdzie do 0, pakiet zostaje natychmiast odrzucony, a do nadawcy wysyłany jest komunikat o błędzie. Zapobiega to krążeniu pakietu </a:t>
            </a:r>
            <a:br>
              <a:rPr lang="pl-PL" dirty="0"/>
            </a:br>
            <a:r>
              <a:rPr lang="pl-PL" dirty="0"/>
              <a:t>w nieskończoność.</a:t>
            </a:r>
          </a:p>
        </p:txBody>
      </p:sp>
    </p:spTree>
    <p:extLst>
      <p:ext uri="{BB962C8B-B14F-4D97-AF65-F5344CB8AC3E}">
        <p14:creationId xmlns:p14="http://schemas.microsoft.com/office/powerpoint/2010/main" val="1813229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EF266E-9ED1-7F6B-9D61-F4924C77B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Dodatkowe informacje na temat TTL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A55095A-DA86-D2E6-96F6-8989BCF74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29</a:t>
            </a:fld>
            <a:endParaRPr lang="pl-PL" dirty="0"/>
          </a:p>
        </p:txBody>
      </p:sp>
      <p:sp>
        <p:nvSpPr>
          <p:cNvPr id="5" name="Symbol zastępczy zawartości 3">
            <a:extLst>
              <a:ext uri="{FF2B5EF4-FFF2-40B4-BE49-F238E27FC236}">
                <a16:creationId xmlns:a16="http://schemas.microsoft.com/office/drawing/2014/main" id="{73CD190A-25F6-C77D-F4A4-BBCE37708A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Reply from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192.168.1.10</a:t>
            </a:r>
            <a:r>
              <a:rPr lang="en-US" dirty="0"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: bytes=32 time=19ms TTL=112</a:t>
            </a:r>
            <a:endParaRPr lang="pl-PL" dirty="0">
              <a:latin typeface="Courier New" panose="02070309020205020404" pitchFamily="49" charset="0"/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l-PL" dirty="0">
              <a:latin typeface="Courier New" panose="02070309020205020404" pitchFamily="49" charset="0"/>
              <a:ea typeface="Cambria" panose="02040503050406030204" pitchFamily="18" charset="0"/>
              <a:cs typeface="Courier New" panose="02070309020205020404" pitchFamily="49" charset="0"/>
            </a:endParaRPr>
          </a:p>
          <a:p>
            <a:r>
              <a:rPr lang="pl-PL" dirty="0"/>
              <a:t>System Windows ustawia domyślnie TTL na 128, Linux i </a:t>
            </a:r>
            <a:r>
              <a:rPr lang="pl-PL" dirty="0" err="1"/>
              <a:t>macOS</a:t>
            </a:r>
            <a:r>
              <a:rPr lang="pl-PL" dirty="0"/>
              <a:t> na 64, niektóre urządzenia sieciowe (np. Cisco, </a:t>
            </a:r>
            <a:r>
              <a:rPr lang="pl-PL" dirty="0" err="1"/>
              <a:t>Juniper</a:t>
            </a:r>
            <a:r>
              <a:rPr lang="pl-PL" dirty="0"/>
              <a:t>) na 256.</a:t>
            </a:r>
          </a:p>
          <a:p>
            <a:endParaRPr lang="pl-PL" dirty="0"/>
          </a:p>
          <a:p>
            <a:r>
              <a:rPr lang="pl-PL" dirty="0"/>
              <a:t>W naszym przykładzie otrzymaliśmy wartość niewiele mniejszą niż 128. Oznacza to, że prawdopodobnie host, z którym się połączyliśmy pracuje </a:t>
            </a:r>
            <a:br>
              <a:rPr lang="pl-PL" dirty="0"/>
            </a:br>
            <a:r>
              <a:rPr lang="pl-PL" dirty="0"/>
              <a:t>w systemie Windows i pakiet, który został do nas odesłany przeszedł przez 128-112=</a:t>
            </a:r>
            <a:r>
              <a:rPr lang="pl-PL" u="sng" dirty="0"/>
              <a:t>16</a:t>
            </a:r>
            <a:r>
              <a:rPr lang="pl-PL" dirty="0"/>
              <a:t> ruterów.</a:t>
            </a: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3580987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200C9B-10B7-A972-EBD6-087BC342D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Sieć komputerowa i host – definicje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94995DE3-F6F6-2DC5-2553-00542DE5C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A7C99D6-809C-07A8-46C3-2A074DAEFE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340768"/>
            <a:ext cx="10972800" cy="4816192"/>
          </a:xfrm>
        </p:spPr>
        <p:txBody>
          <a:bodyPr/>
          <a:lstStyle/>
          <a:p>
            <a:r>
              <a:rPr lang="pl-PL" dirty="0"/>
              <a:t>Sieć komputerowa jest </a:t>
            </a:r>
            <a:r>
              <a:rPr lang="pl-PL" b="1" dirty="0"/>
              <a:t>zbiorem komputerów i innych urządzeń </a:t>
            </a:r>
            <a:r>
              <a:rPr lang="pl-PL" dirty="0"/>
              <a:t>(smartfony, drukarki, konsole do gier, serwery, routery itp.), które są ze sobą połączone (przewodowo lub bezprzewodowo) w celu </a:t>
            </a:r>
            <a:r>
              <a:rPr lang="pl-PL" b="1" dirty="0"/>
              <a:t>wymiany danych i współdzielenia zasobów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dirty="0"/>
              <a:t>Urządzenia w sieci, które mogą wysyłać i odbierać dane, są nazywa </a:t>
            </a:r>
            <a:r>
              <a:rPr lang="pl-PL" b="1" dirty="0"/>
              <a:t>hostami</a:t>
            </a:r>
            <a:r>
              <a:rPr lang="pl-PL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59631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58792C-B5DE-3005-64F9-E6B29F898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/>
              <a:t>ping</a:t>
            </a:r>
            <a:r>
              <a:rPr lang="pl-PL" dirty="0"/>
              <a:t> w systemach Linux i </a:t>
            </a:r>
            <a:r>
              <a:rPr lang="pl-PL" dirty="0" err="1"/>
              <a:t>macOS</a:t>
            </a:r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7C2FD9A-71FA-0A10-B465-E76215434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30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FDDCB9E-2531-B991-5C07-922D8D7A3D1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Polecenie </a:t>
            </a:r>
            <a:r>
              <a:rPr lang="pl-PL" i="1" dirty="0"/>
              <a:t>ping</a:t>
            </a:r>
            <a:r>
              <a:rPr lang="pl-PL" dirty="0"/>
              <a:t> w systemach Linux i </a:t>
            </a:r>
            <a:r>
              <a:rPr lang="pl-PL" dirty="0" err="1"/>
              <a:t>macOS</a:t>
            </a:r>
            <a:r>
              <a:rPr lang="pl-PL" dirty="0"/>
              <a:t> działa bardzo podobnie.</a:t>
            </a:r>
          </a:p>
          <a:p>
            <a:endParaRPr lang="pl-PL" dirty="0"/>
          </a:p>
          <a:p>
            <a:r>
              <a:rPr lang="pl-PL" dirty="0"/>
              <a:t>Główną różnicą jest wielkość wysyłanego pakietu. W Linuksie i </a:t>
            </a:r>
            <a:r>
              <a:rPr lang="pl-PL" dirty="0" err="1"/>
              <a:t>macOS</a:t>
            </a:r>
            <a:r>
              <a:rPr lang="pl-PL" dirty="0"/>
              <a:t> domyślnie jest to 64 B (a nie 32 B jak w Windowsie).</a:t>
            </a:r>
          </a:p>
          <a:p>
            <a:endParaRPr lang="pl-PL" dirty="0"/>
          </a:p>
          <a:p>
            <a:r>
              <a:rPr lang="pl-PL" dirty="0"/>
              <a:t>Różni się też ilość wysyłanych pakietów. W Windowsie </a:t>
            </a:r>
            <a:r>
              <a:rPr lang="pl-PL" i="1" dirty="0"/>
              <a:t>ping</a:t>
            </a:r>
            <a:r>
              <a:rPr lang="pl-PL" dirty="0"/>
              <a:t> wysyła domyślnie 4 pakiety i kończy działanie, a w Linuksie/</a:t>
            </a:r>
            <a:r>
              <a:rPr lang="pl-PL" dirty="0" err="1"/>
              <a:t>macOS</a:t>
            </a:r>
            <a:r>
              <a:rPr lang="pl-PL" dirty="0"/>
              <a:t> działa dopóki użytkownik nie przerwie programu (skrótem </a:t>
            </a:r>
            <a:r>
              <a:rPr lang="pl-PL" dirty="0" err="1"/>
              <a:t>Ctrl+C</a:t>
            </a:r>
            <a:r>
              <a:rPr lang="pl-PL" dirty="0"/>
              <a:t>).</a:t>
            </a:r>
          </a:p>
          <a:p>
            <a:endParaRPr lang="pl-PL" dirty="0"/>
          </a:p>
          <a:p>
            <a:r>
              <a:rPr lang="pl-PL" dirty="0"/>
              <a:t>Komunikaty zwrotne mają trochę inny format, ale nie ma większych różnic.</a:t>
            </a:r>
          </a:p>
        </p:txBody>
      </p:sp>
    </p:spTree>
    <p:extLst>
      <p:ext uri="{BB962C8B-B14F-4D97-AF65-F5344CB8AC3E}">
        <p14:creationId xmlns:p14="http://schemas.microsoft.com/office/powerpoint/2010/main" val="15997564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E62552-C1B5-3C5C-FDA0-70B464227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Zadanie 3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AABEA41D-3B98-D225-AFC2-73823758E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31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04FFF7B-A0CC-DF7F-8E58-E83217DF7F4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Spróbuj „</a:t>
            </a:r>
            <a:r>
              <a:rPr lang="pl-PL" dirty="0" err="1"/>
              <a:t>zapingować</a:t>
            </a:r>
            <a:r>
              <a:rPr lang="pl-PL" dirty="0"/>
              <a:t>” do serwera oficjalnej strony Linuksa: linux.org </a:t>
            </a:r>
            <a:br>
              <a:rPr lang="pl-PL" dirty="0"/>
            </a:br>
            <a:r>
              <a:rPr lang="pl-PL" dirty="0"/>
              <a:t>i sprawdź komunikaty odpowiedzi (w szczególności TTL).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Podpowiedź: można wpisać adres symboliczny hosta zamiast adresu IP.</a:t>
            </a:r>
          </a:p>
        </p:txBody>
      </p:sp>
    </p:spTree>
    <p:extLst>
      <p:ext uri="{BB962C8B-B14F-4D97-AF65-F5344CB8AC3E}">
        <p14:creationId xmlns:p14="http://schemas.microsoft.com/office/powerpoint/2010/main" val="3983018381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72D697-B10E-DF3A-43FE-4FD7A5D38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Sprawdzanie adresu IP przez zewnętrzne strony internetowe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E6DB5E3-C82B-492D-F71D-5BA094646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32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B5C15E3-701D-0160-0480-C3E704C3E5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Adres IP swojego komputera można również odczytać ze stron typu </a:t>
            </a:r>
            <a:r>
              <a:rPr lang="pl-PL" i="1" dirty="0">
                <a:hlinkClick r:id="rId3"/>
              </a:rPr>
              <a:t>www.whatismyip.com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dirty="0"/>
              <a:t>Gdybyśmy ten adres porównali z adresem odczytanym w systemie operacyjnym, to prawie zawsze okaże się, że adresy są inne. Dlaczego?</a:t>
            </a:r>
          </a:p>
          <a:p>
            <a:endParaRPr lang="pl-PL" dirty="0"/>
          </a:p>
          <a:p>
            <a:r>
              <a:rPr lang="pl-PL" dirty="0"/>
              <a:t>Adres odczytany w systemie, to adres prywatny (lokalny), używany w sieci lokalnej. Można się nim komunikować z innymi urządzeniami, które połączyły się z naszą siecią (np. przez WI-FI).</a:t>
            </a:r>
          </a:p>
          <a:p>
            <a:endParaRPr lang="pl-PL" dirty="0"/>
          </a:p>
          <a:p>
            <a:r>
              <a:rPr lang="pl-PL" dirty="0"/>
              <a:t>Adres ze stron typu </a:t>
            </a:r>
            <a:r>
              <a:rPr lang="pl-PL" i="1" dirty="0">
                <a:hlinkClick r:id="rId3"/>
              </a:rPr>
              <a:t>www.whatismyip.com</a:t>
            </a:r>
            <a:r>
              <a:rPr lang="pl-PL" dirty="0"/>
              <a:t>, to adres publiczny, przypisany przez dostawcę Internetu. Za jego pomocą możemy się komunikować </a:t>
            </a:r>
            <a:br>
              <a:rPr lang="pl-PL" dirty="0"/>
            </a:br>
            <a:r>
              <a:rPr lang="pl-PL" dirty="0"/>
              <a:t>w Internecie.</a:t>
            </a:r>
          </a:p>
        </p:txBody>
      </p:sp>
    </p:spTree>
    <p:extLst>
      <p:ext uri="{BB962C8B-B14F-4D97-AF65-F5344CB8AC3E}">
        <p14:creationId xmlns:p14="http://schemas.microsoft.com/office/powerpoint/2010/main" val="35721603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B2219-899C-EEAD-6EAB-B8F0208CF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AFCB77-8D1E-A65F-67B4-75664AE60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Sprawdzanie adresu IP przez zewnętrzne strony internetowe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A35BF2B-D4EB-E4B6-A232-5D3AE503A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33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A599278-5C1D-519D-9769-97EA460037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Najczęściej wszystkie komputery w sieci lokalnej pokazują ten sam adres IP na </a:t>
            </a:r>
            <a:r>
              <a:rPr lang="pl-PL" i="1" dirty="0">
                <a:hlinkClick r:id="rId3"/>
              </a:rPr>
              <a:t>www.whatismyip.com</a:t>
            </a:r>
            <a:r>
              <a:rPr lang="pl-PL" dirty="0"/>
              <a:t>, czyli mają przypisany ten sam adres publiczny.</a:t>
            </a:r>
          </a:p>
          <a:p>
            <a:endParaRPr lang="pl-PL" dirty="0"/>
          </a:p>
          <a:p>
            <a:r>
              <a:rPr lang="pl-PL" dirty="0"/>
              <a:t>Umożliwia to mechanizm zwany NAT (Network </a:t>
            </a:r>
            <a:r>
              <a:rPr lang="pl-PL" dirty="0" err="1"/>
              <a:t>Address</a:t>
            </a:r>
            <a:r>
              <a:rPr lang="pl-PL" dirty="0"/>
              <a:t> </a:t>
            </a:r>
            <a:r>
              <a:rPr lang="pl-PL" dirty="0" err="1"/>
              <a:t>Translation</a:t>
            </a:r>
            <a:r>
              <a:rPr lang="pl-PL" dirty="0"/>
              <a:t>), który zwykle jest stosowany w routerach.</a:t>
            </a:r>
          </a:p>
          <a:p>
            <a:endParaRPr lang="pl-PL" dirty="0"/>
          </a:p>
          <a:p>
            <a:r>
              <a:rPr lang="pl-PL" dirty="0"/>
              <a:t>Pełni on rolę takiej recepcjonistki, która komunikuje wszystkich pracowników ze firmy światem zewnętrznym.</a:t>
            </a:r>
          </a:p>
          <a:p>
            <a:r>
              <a:rPr lang="pl-PL" dirty="0"/>
              <a:t>Każdy pracownik firmy (</a:t>
            </a:r>
            <a:r>
              <a:rPr lang="pl-PL" b="1" dirty="0"/>
              <a:t>host w sieci lokalnej</a:t>
            </a:r>
            <a:r>
              <a:rPr lang="pl-PL" dirty="0"/>
              <a:t>) ma na biurku telefon stacjonarny z numerem wewnętrznym (</a:t>
            </a:r>
            <a:r>
              <a:rPr lang="pl-PL" b="1" dirty="0"/>
              <a:t>prywatne IP</a:t>
            </a:r>
            <a:r>
              <a:rPr lang="pl-PL" dirty="0"/>
              <a:t>).</a:t>
            </a:r>
          </a:p>
          <a:p>
            <a:r>
              <a:rPr lang="pl-PL" dirty="0"/>
              <a:t>Jeśli dzwoni ktoś spoza firmy (</a:t>
            </a:r>
            <a:r>
              <a:rPr lang="pl-PL" b="1" dirty="0"/>
              <a:t>z</a:t>
            </a:r>
            <a:r>
              <a:rPr lang="pl-PL" dirty="0"/>
              <a:t> </a:t>
            </a:r>
            <a:r>
              <a:rPr lang="pl-PL" b="1" dirty="0"/>
              <a:t>Internetu</a:t>
            </a:r>
            <a:r>
              <a:rPr lang="pl-PL" dirty="0"/>
              <a:t>), to recepcjonistka (</a:t>
            </a:r>
            <a:r>
              <a:rPr lang="pl-PL" b="1" dirty="0"/>
              <a:t>NAT</a:t>
            </a:r>
            <a:r>
              <a:rPr lang="pl-PL" dirty="0"/>
              <a:t>) odbiera telefon z numeru firmy dostępnego publicznie (</a:t>
            </a:r>
            <a:r>
              <a:rPr lang="pl-PL" b="1" dirty="0"/>
              <a:t>publiczne IP</a:t>
            </a:r>
            <a:r>
              <a:rPr lang="pl-PL"/>
              <a:t>) </a:t>
            </a:r>
            <a:br>
              <a:rPr lang="pl-PL"/>
            </a:br>
            <a:r>
              <a:rPr lang="pl-PL"/>
              <a:t>i </a:t>
            </a:r>
            <a:r>
              <a:rPr lang="pl-PL" dirty="0"/>
              <a:t>przekazuje połączenie pracownikowi.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04610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8712A-98A8-F9DE-6B77-669E15A47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D34B33-54E3-7AB0-DC14-93BACFF53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Sprawdzanie adresu IP przez zewnętrzne strony internetowe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206B2FE4-CF1A-E925-4836-07863DAAF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34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BA7787F-7B96-A67C-D513-7DAFCC949C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Czy jest możliwa sytuacja, w której adres IP w systemie oraz na stronie typu </a:t>
            </a:r>
            <a:r>
              <a:rPr lang="pl-PL" dirty="0">
                <a:hlinkClick r:id="rId3"/>
              </a:rPr>
              <a:t>www.whatismyip.com</a:t>
            </a:r>
            <a:r>
              <a:rPr lang="pl-PL" dirty="0"/>
              <a:t> będzie identyczny?</a:t>
            </a:r>
          </a:p>
          <a:p>
            <a:endParaRPr lang="pl-PL" dirty="0"/>
          </a:p>
          <a:p>
            <a:r>
              <a:rPr lang="pl-PL" dirty="0"/>
              <a:t>Tak, jest możliwa, ale w szczególnych przypadkach: kiedy komputer jest bezpośrednio podłączony do Internetu bez routera z </a:t>
            </a:r>
            <a:r>
              <a:rPr lang="pl-PL" dirty="0" err="1"/>
              <a:t>NATem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dirty="0"/>
              <a:t>Możemy w swoim urządzeniu przypisać bezpośrednio adres IP publiczny </a:t>
            </a:r>
            <a:br>
              <a:rPr lang="pl-PL" dirty="0"/>
            </a:br>
            <a:r>
              <a:rPr lang="pl-PL" dirty="0"/>
              <a:t>i pomijać adresy prywatne (NAT). Jest to jednak możliwe tylko wtedy, gdy dostawca Internetu udostępni nam publiczny adres IP.</a:t>
            </a:r>
          </a:p>
          <a:p>
            <a:endParaRPr lang="pl-PL" dirty="0"/>
          </a:p>
          <a:p>
            <a:r>
              <a:rPr lang="pl-PL" dirty="0"/>
              <a:t>Jest to przydatne np. wtedy, gdy chcemy postawić stronę internetową bezpośrednio na naszym komputerze (zrobić z niego serwer), bez korzystania </a:t>
            </a:r>
            <a:br>
              <a:rPr lang="pl-PL" dirty="0"/>
            </a:br>
            <a:r>
              <a:rPr lang="pl-PL" dirty="0"/>
              <a:t>z zewnętrznych serwerów, </a:t>
            </a:r>
            <a:r>
              <a:rPr lang="pl-PL" dirty="0" err="1"/>
              <a:t>VPNów</a:t>
            </a:r>
            <a:r>
              <a:rPr lang="pl-PL" dirty="0"/>
              <a:t>, czy tunelowania (które mają wiele ograniczeń i powodują opóźnienia).</a:t>
            </a:r>
          </a:p>
        </p:txBody>
      </p:sp>
    </p:spTree>
    <p:extLst>
      <p:ext uri="{BB962C8B-B14F-4D97-AF65-F5344CB8AC3E}">
        <p14:creationId xmlns:p14="http://schemas.microsoft.com/office/powerpoint/2010/main" val="2395653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58A17-1E24-4A30-F2E5-2F88E2422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9D8144-F5E9-9079-C9C8-AA78E8B8E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Publiczny adres IP – bezpieczeństwo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20F1141-CEFC-87CB-CDA2-5312FE9FC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35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DD0764A-FC84-6ECD-F887-8FFF767E255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5087590"/>
          </a:xfrm>
        </p:spPr>
        <p:txBody>
          <a:bodyPr>
            <a:normAutofit/>
          </a:bodyPr>
          <a:lstStyle/>
          <a:p>
            <a:r>
              <a:rPr lang="pl-PL" dirty="0"/>
              <a:t>Używając publicznego adresu IP (z pominięciem </a:t>
            </a:r>
            <a:r>
              <a:rPr lang="pl-PL" dirty="0" err="1"/>
              <a:t>NATu</a:t>
            </a:r>
            <a:r>
              <a:rPr lang="pl-PL" dirty="0"/>
              <a:t> i adresów prywatnych) należy mieć koniecznie włączoną zaporę sieciową </a:t>
            </a:r>
            <a:br>
              <a:rPr lang="pl-PL" dirty="0"/>
            </a:br>
            <a:r>
              <a:rPr lang="pl-PL" dirty="0"/>
              <a:t>(ang. firewall) i aktualne oprogramowanie (przede wszystkim system operacyjny)!</a:t>
            </a:r>
          </a:p>
          <a:p>
            <a:endParaRPr lang="pl-PL" dirty="0"/>
          </a:p>
          <a:p>
            <a:r>
              <a:rPr lang="pl-PL" dirty="0"/>
              <a:t>W przeciwnym wypadku zostaniemy ofiarą ataku </a:t>
            </a:r>
            <a:r>
              <a:rPr lang="pl-PL" dirty="0" err="1"/>
              <a:t>hakerskiego</a:t>
            </a:r>
            <a:r>
              <a:rPr lang="pl-PL" dirty="0"/>
              <a:t> dosłownie w kilka minut.</a:t>
            </a:r>
          </a:p>
        </p:txBody>
      </p:sp>
    </p:spTree>
    <p:extLst>
      <p:ext uri="{BB962C8B-B14F-4D97-AF65-F5344CB8AC3E}">
        <p14:creationId xmlns:p14="http://schemas.microsoft.com/office/powerpoint/2010/main" val="32727922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23D977-31CA-FD04-A21B-90EEFAB3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Adres IP – definicja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3FFCE49-A179-D124-C88E-C006CCE5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8CF82D7-FE1E-1229-4BFD-5BF9C63BF6D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Adres IP (Internet </a:t>
            </a:r>
            <a:r>
              <a:rPr lang="pl-PL" dirty="0" err="1"/>
              <a:t>Protocol</a:t>
            </a:r>
            <a:r>
              <a:rPr lang="pl-PL" dirty="0"/>
              <a:t> </a:t>
            </a:r>
            <a:r>
              <a:rPr lang="pl-PL" dirty="0" err="1"/>
              <a:t>Address</a:t>
            </a:r>
            <a:r>
              <a:rPr lang="pl-PL" dirty="0"/>
              <a:t>) to unikatowy identyfikator przypisany każdemu urządzeniu w sieci komputerowej (hostowi) opartej na protokole IP. </a:t>
            </a:r>
          </a:p>
          <a:p>
            <a:endParaRPr lang="pl-PL" dirty="0"/>
          </a:p>
          <a:p>
            <a:r>
              <a:rPr lang="pl-PL" dirty="0"/>
              <a:t>IP służy do identyfikowania i adresowania hostów, dzięki czemu mogą się one ze sobą komunikować.</a:t>
            </a:r>
          </a:p>
          <a:p>
            <a:endParaRPr lang="pl-PL" dirty="0"/>
          </a:p>
          <a:p>
            <a:r>
              <a:rPr lang="pl-PL" dirty="0"/>
              <a:t>Istnieje sześć wersji IP, ale tylko dwie przyjęły się i weszły do powszechnego użycia: IPv4 oraz IPv6.</a:t>
            </a:r>
          </a:p>
        </p:txBody>
      </p:sp>
    </p:spTree>
    <p:extLst>
      <p:ext uri="{BB962C8B-B14F-4D97-AF65-F5344CB8AC3E}">
        <p14:creationId xmlns:p14="http://schemas.microsoft.com/office/powerpoint/2010/main" val="3550029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E742BC-DCC9-DEE0-11D8-DFDC1269D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IPv4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4E80A3D-1146-F05F-93A4-77AB3BB1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A5B2218-A74D-F3E1-A918-2E39A2242E6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sz="2800" dirty="0"/>
              <a:t>Przykładowy adres IPv4: </a:t>
            </a:r>
            <a:r>
              <a:rPr lang="pl-PL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192.168.1.10</a:t>
            </a:r>
          </a:p>
          <a:p>
            <a:endParaRPr lang="pl-PL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800" dirty="0"/>
              <a:t>Adres IPv4 jest 32-bitowy. Składa się z czterech liczb (zazwyczaj zapisywanych w systemie dziesiątkowym) z zakresu 0-255, oddzielonych kropką.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191016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FED9C9-7CC5-7503-01D9-838A757AA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IPv6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F7C2D18-8E38-16C9-FD5A-CDEA96DA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4CBFEC1-D82E-5A3C-C53C-7FAFB4B7E3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8495" y="1228676"/>
            <a:ext cx="11343930" cy="4937760"/>
          </a:xfrm>
        </p:spPr>
        <p:txBody>
          <a:bodyPr/>
          <a:lstStyle/>
          <a:p>
            <a:r>
              <a:rPr lang="pl-PL" dirty="0"/>
              <a:t>Przykładowy adres IPv6: 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2001:db8:85a3:0:0:8a2e:370:7334</a:t>
            </a:r>
          </a:p>
          <a:p>
            <a:endParaRPr lang="pl-PL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dirty="0"/>
              <a:t>Adres IPv6 jest 128-bitowy. składa się z ośmiu liczb (zazwyczaj zapisywanych w systemie szesnastkowym) z zakresu 0-65535</a:t>
            </a:r>
            <a:r>
              <a:rPr lang="pl-PL" sz="2000" dirty="0"/>
              <a:t>(10)</a:t>
            </a:r>
            <a:r>
              <a:rPr lang="pl-PL" dirty="0"/>
              <a:t>, czyli 0-ffff</a:t>
            </a:r>
            <a:r>
              <a:rPr lang="pl-PL" sz="2000" dirty="0"/>
              <a:t>(16)</a:t>
            </a:r>
            <a:r>
              <a:rPr lang="pl-PL" dirty="0"/>
              <a:t>. </a:t>
            </a:r>
          </a:p>
          <a:p>
            <a:r>
              <a:rPr lang="pl-PL" dirty="0"/>
              <a:t>Liczby są oddzielone dwukropkiem.</a:t>
            </a:r>
          </a:p>
          <a:p>
            <a:r>
              <a:rPr lang="pl-PL" dirty="0"/>
              <a:t>Jeden, dowolny ciąg sąsiadujących liczb, które mają wartość zero, można zastąpić ciągiem 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pl-PL" dirty="0"/>
              <a:t>. </a:t>
            </a:r>
          </a:p>
          <a:p>
            <a:r>
              <a:rPr lang="pl-PL" dirty="0"/>
              <a:t>Przykładowo, adres: 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2001:db8:85a3:0:0:8a2e:370:7334</a:t>
            </a:r>
            <a:r>
              <a:rPr lang="pl-PL" dirty="0"/>
              <a:t> można zapisać jako: </a:t>
            </a:r>
            <a:r>
              <a:rPr lang="pl-PL" dirty="0">
                <a:latin typeface="Courier New" panose="02070309020205020404" pitchFamily="49" charset="0"/>
                <a:cs typeface="Courier New" panose="02070309020205020404" pitchFamily="49" charset="0"/>
              </a:rPr>
              <a:t>2001:db8:85a3::8a2e:370:7334</a:t>
            </a:r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.</a:t>
            </a:r>
          </a:p>
          <a:p>
            <a:r>
              <a:rPr lang="pl-PL" dirty="0">
                <a:ea typeface="Cambria" panose="02040503050406030204" pitchFamily="18" charset="0"/>
                <a:cs typeface="Courier New" panose="02070309020205020404" pitchFamily="49" charset="0"/>
              </a:rPr>
              <a:t>Można tak zrobić tylko raz w całym adresie.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78654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13DA34-C333-0AFE-61B8-332E776A8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Podsieć, maska podsieci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6370EE1-1333-8A5B-A87A-98AA92FE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E9932CB-F628-CE2C-9EFC-4385004E1B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Sieci komputerowe możemy dzielić na mniejsze segmenty (tzw. podsieci).</a:t>
            </a:r>
          </a:p>
          <a:p>
            <a:r>
              <a:rPr lang="pl-PL" dirty="0"/>
              <a:t>Taki podział wykonuje się za pomocą maski podsieci.</a:t>
            </a:r>
          </a:p>
          <a:p>
            <a:r>
              <a:rPr lang="pl-PL" dirty="0"/>
              <a:t>Maska podsieci ma format podobny do adresu IP; w protokole IPv4 składa się z czterech liczb z zakresu 0-255 oddzielonych kropką.</a:t>
            </a:r>
          </a:p>
          <a:p>
            <a:r>
              <a:rPr lang="pl-PL" dirty="0"/>
              <a:t>Jeśli zapiszemy te liczby w systemie dwójkowym, to zawsze na początku będą same jedynki, a potem same zera.</a:t>
            </a:r>
          </a:p>
          <a:p>
            <a:r>
              <a:rPr lang="pl-PL" dirty="0"/>
              <a:t>Przykłady masek podsieci:</a:t>
            </a:r>
          </a:p>
          <a:p>
            <a:pPr lvl="1"/>
            <a:r>
              <a:rPr lang="pl-PL" dirty="0"/>
              <a:t>255.255.255.0 (11111111.11111111.11111111.00000000</a:t>
            </a:r>
            <a:r>
              <a:rPr lang="pl-PL" sz="1800" dirty="0"/>
              <a:t>(2)</a:t>
            </a:r>
            <a:r>
              <a:rPr lang="pl-PL" dirty="0"/>
              <a:t>)</a:t>
            </a:r>
          </a:p>
          <a:p>
            <a:pPr lvl="1"/>
            <a:r>
              <a:rPr lang="pl-PL" dirty="0"/>
              <a:t>255.255.255.192 (11111111.11111111.11111111.11000000</a:t>
            </a:r>
            <a:r>
              <a:rPr lang="pl-PL" sz="1800" dirty="0"/>
              <a:t>(2)</a:t>
            </a:r>
            <a:r>
              <a:rPr lang="pl-PL" dirty="0"/>
              <a:t>)</a:t>
            </a:r>
          </a:p>
          <a:p>
            <a:pPr lvl="1"/>
            <a:r>
              <a:rPr lang="pl-PL" dirty="0"/>
              <a:t>255.255.240.0 (11111111.11111111.11110000.00000000</a:t>
            </a:r>
            <a:r>
              <a:rPr lang="pl-PL" sz="1800" dirty="0"/>
              <a:t>(2)</a:t>
            </a:r>
            <a:r>
              <a:rPr lang="pl-PL" dirty="0"/>
              <a:t>)</a:t>
            </a: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2176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654A96-9935-5048-BE8C-2BE007819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Maska podsieci – alternatywny zapis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A32A3574-DE7C-EC1C-382D-15DC271AA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C53A4C3-4561-1C2D-90ED-4841158F639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4468" y="1268760"/>
            <a:ext cx="11463064" cy="4937760"/>
          </a:xfrm>
        </p:spPr>
        <p:txBody>
          <a:bodyPr>
            <a:normAutofit/>
          </a:bodyPr>
          <a:lstStyle/>
          <a:p>
            <a:r>
              <a:rPr lang="pl-PL" sz="2500" dirty="0"/>
              <a:t>Maskę podsieci czasami zapisuje się w skrótowy sposób, podając jedynie liczbę </a:t>
            </a:r>
            <a:br>
              <a:rPr lang="pl-PL" sz="2500" dirty="0"/>
            </a:br>
            <a:r>
              <a:rPr lang="pl-PL" sz="2500" dirty="0"/>
              <a:t>z przedziału 0-32 na końcu adresu IP po znaku ukośnika.</a:t>
            </a:r>
          </a:p>
          <a:p>
            <a:r>
              <a:rPr lang="pl-PL" sz="2500" dirty="0"/>
              <a:t>Przykładowo, jeśli mamy adres IP: </a:t>
            </a:r>
          </a:p>
          <a:p>
            <a:pPr marL="0" indent="0">
              <a:buNone/>
            </a:pPr>
            <a:r>
              <a:rPr lang="pl-PL" sz="2500" dirty="0"/>
              <a:t>192.168.1.0 </a:t>
            </a:r>
          </a:p>
          <a:p>
            <a:pPr marL="0" indent="0">
              <a:buNone/>
            </a:pPr>
            <a:r>
              <a:rPr lang="pl-PL" sz="2500" dirty="0"/>
              <a:t>i maskę podsieci:</a:t>
            </a:r>
          </a:p>
          <a:p>
            <a:pPr marL="0" indent="0">
              <a:buNone/>
            </a:pPr>
            <a:r>
              <a:rPr lang="pl-PL" sz="2500" dirty="0"/>
              <a:t>255.255.0.0,</a:t>
            </a:r>
          </a:p>
          <a:p>
            <a:pPr marL="0" indent="0">
              <a:buNone/>
            </a:pPr>
            <a:r>
              <a:rPr lang="pl-PL" sz="2500" dirty="0"/>
              <a:t>to adres wraz z maską możemy zapisać w formie:</a:t>
            </a:r>
          </a:p>
          <a:p>
            <a:pPr marL="0" indent="0">
              <a:buNone/>
            </a:pPr>
            <a:r>
              <a:rPr lang="pl-PL" sz="2500" b="1" dirty="0"/>
              <a:t>192.168.1.0/16</a:t>
            </a:r>
          </a:p>
          <a:p>
            <a:pPr marL="0" indent="0">
              <a:buNone/>
            </a:pPr>
            <a:r>
              <a:rPr lang="pl-PL" sz="2500" dirty="0"/>
              <a:t>ponieważ 255.255.0.0 to dwójkowo 11111111.11111111.0000000.00000000</a:t>
            </a:r>
            <a:r>
              <a:rPr lang="pl-PL" sz="2000" dirty="0"/>
              <a:t>(2),</a:t>
            </a:r>
          </a:p>
          <a:p>
            <a:pPr marL="0" indent="0">
              <a:buNone/>
            </a:pPr>
            <a:r>
              <a:rPr lang="pl-PL" sz="2500" dirty="0"/>
              <a:t>a więc jest łącznie 16 jedynek w masce.</a:t>
            </a:r>
          </a:p>
        </p:txBody>
      </p:sp>
    </p:spTree>
    <p:extLst>
      <p:ext uri="{BB962C8B-B14F-4D97-AF65-F5344CB8AC3E}">
        <p14:creationId xmlns:p14="http://schemas.microsoft.com/office/powerpoint/2010/main" val="42429157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3AB56D-5AB7-9114-3B05-99C87A0C2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 sieci przy użyciu maski podsieci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50CA51A6-1267-99C6-FA48-70744EFB2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C61ED-300E-4D12-B91C-81E6926C3B6B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1AF84CF-7347-26AB-0D06-EBA10D9868C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10972800" cy="521335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Jedynki w masce podsieci oznaczają bity odpowiadające adresowi sieci (podsieci)</a:t>
            </a:r>
          </a:p>
          <a:p>
            <a:r>
              <a:rPr lang="pl-PL" dirty="0"/>
              <a:t>Zera oznaczają bity, które odpowiadają adresowi hosta w tej sieci.</a:t>
            </a:r>
          </a:p>
          <a:p>
            <a:r>
              <a:rPr lang="pl-PL" dirty="0"/>
              <a:t>Przykładowo, jeśli mamy adres IP:</a:t>
            </a:r>
          </a:p>
          <a:p>
            <a:pPr marL="0" indent="0">
              <a:buNone/>
            </a:pPr>
            <a:r>
              <a:rPr lang="pl-PL" dirty="0"/>
              <a:t>192.168.1.0</a:t>
            </a:r>
          </a:p>
          <a:p>
            <a:pPr marL="0" indent="0">
              <a:buNone/>
            </a:pPr>
            <a:r>
              <a:rPr lang="pl-PL" dirty="0"/>
              <a:t>i maskę podsieci:</a:t>
            </a:r>
          </a:p>
          <a:p>
            <a:pPr marL="0" indent="0">
              <a:buNone/>
            </a:pPr>
            <a:r>
              <a:rPr lang="pl-PL" dirty="0"/>
              <a:t>255.255.255.0,</a:t>
            </a:r>
          </a:p>
          <a:p>
            <a:pPr marL="0" indent="0">
              <a:buNone/>
            </a:pPr>
            <a:r>
              <a:rPr lang="pl-PL" dirty="0"/>
              <a:t>to pierwsze trzy liczby całe liczby adresu IP odpowiadają adresowi sieci, natomiast ostatnia, czwarta, liczba odpowiada adresowi hosta.</a:t>
            </a:r>
          </a:p>
          <a:p>
            <a:r>
              <a:rPr lang="pl-PL" dirty="0"/>
              <a:t>Jeśli jedynki w masce kończą się w środku liczby, a nie na jej końcu, to wydzielanie adresu sieci jest nieco bardziej skomplikowane. </a:t>
            </a:r>
          </a:p>
          <a:p>
            <a:r>
              <a:rPr lang="pl-PL" dirty="0"/>
              <a:t>Takim przypadkiem zajmiemy się tym za chwilę, w ramach zadań.</a:t>
            </a:r>
          </a:p>
        </p:txBody>
      </p:sp>
    </p:spTree>
    <p:extLst>
      <p:ext uri="{BB962C8B-B14F-4D97-AF65-F5344CB8AC3E}">
        <p14:creationId xmlns:p14="http://schemas.microsoft.com/office/powerpoint/2010/main" val="2478902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czątek">
  <a:themeElements>
    <a:clrScheme name="Począte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ocząte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ocząte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2943</Words>
  <Application>Microsoft Office PowerPoint</Application>
  <PresentationFormat>Panoramiczny</PresentationFormat>
  <Paragraphs>306</Paragraphs>
  <Slides>35</Slides>
  <Notes>17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44" baseType="lpstr">
      <vt:lpstr>Bookman Old Style</vt:lpstr>
      <vt:lpstr>Calibri</vt:lpstr>
      <vt:lpstr>Cambria</vt:lpstr>
      <vt:lpstr>Cambria Math</vt:lpstr>
      <vt:lpstr>Courier New</vt:lpstr>
      <vt:lpstr>Gill Sans MT</vt:lpstr>
      <vt:lpstr>Wingdings</vt:lpstr>
      <vt:lpstr>Wingdings 3</vt:lpstr>
      <vt:lpstr>Początek</vt:lpstr>
      <vt:lpstr>Sieci komputerowe – wybrane zagadnienia  Wykład w ramach przedmiotu „Informatyka” (EE-DI)</vt:lpstr>
      <vt:lpstr>Zakres materiału na temat sieci komputerowych</vt:lpstr>
      <vt:lpstr>Sieć komputerowa i host – definicje</vt:lpstr>
      <vt:lpstr>Adres IP – definicja</vt:lpstr>
      <vt:lpstr>IPv4</vt:lpstr>
      <vt:lpstr>IPv6</vt:lpstr>
      <vt:lpstr>Podsieć, maska podsieci</vt:lpstr>
      <vt:lpstr>Maska podsieci – alternatywny zapis</vt:lpstr>
      <vt:lpstr>Podział sieci przy użyciu maski podsieci</vt:lpstr>
      <vt:lpstr>Specjalne adresy IPv4</vt:lpstr>
      <vt:lpstr>Zadanie 1</vt:lpstr>
      <vt:lpstr>Zadanie 1 – rozwiązanie</vt:lpstr>
      <vt:lpstr>Zadanie 1 – rozwiązanie</vt:lpstr>
      <vt:lpstr>Zadanie 1 – rozwiązanie</vt:lpstr>
      <vt:lpstr>Zadanie 1 – rozwiązanie – przydatny trik</vt:lpstr>
      <vt:lpstr>Co w przypadku, gdy granica jest umiejscowiona między liczbami?</vt:lpstr>
      <vt:lpstr>Zadanie 2</vt:lpstr>
      <vt:lpstr>Zadanie 2 – wyniki</vt:lpstr>
      <vt:lpstr>Jak sprawdzić adres IP i maskę przypisaną do interfejsu sieciowego (karty sieciowej w komputerze) w systemie Windows?</vt:lpstr>
      <vt:lpstr>Jak sprawdzić adres IP i maskę przypisaną do interfejsu sieciowego (karty sieciowej w komputerze) w systemach Linux i macOS?</vt:lpstr>
      <vt:lpstr>Brama domyślna</vt:lpstr>
      <vt:lpstr>Ręczna (nieautomatyczna) konfiguracja sieci</vt:lpstr>
      <vt:lpstr>Jak skonfigurować sieć (ustawić adres IP, maskę podsieci i bramę domyślną) w systemie Windows?</vt:lpstr>
      <vt:lpstr>Jak skonfigurować sieć (ustawić adres IP, maskę podsieci i bramę domyślną) w systemach Linux i macOS?</vt:lpstr>
      <vt:lpstr>Jak skonfigurować sieć lokalną – ogólne zasady</vt:lpstr>
      <vt:lpstr>Serwer DNS</vt:lpstr>
      <vt:lpstr>Sprawdzenie połączenia między hostami</vt:lpstr>
      <vt:lpstr>Jak interpretować odpowiedzi uzyskane z polecenia ping</vt:lpstr>
      <vt:lpstr>Dodatkowe informacje na temat TTL</vt:lpstr>
      <vt:lpstr>ping w systemach Linux i macOS</vt:lpstr>
      <vt:lpstr>Zadanie 3</vt:lpstr>
      <vt:lpstr>Sprawdzanie adresu IP przez zewnętrzne strony internetowe</vt:lpstr>
      <vt:lpstr>Sprawdzanie adresu IP przez zewnętrzne strony internetowe</vt:lpstr>
      <vt:lpstr>Sprawdzanie adresu IP przez zewnętrzne strony internetowe</vt:lpstr>
      <vt:lpstr>Publiczny adres IP – bezpieczeństwo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Dawid Warchoł</cp:lastModifiedBy>
  <cp:revision>2</cp:revision>
  <dcterms:created xsi:type="dcterms:W3CDTF">2026-01-13T18:52:20Z</dcterms:created>
  <dcterms:modified xsi:type="dcterms:W3CDTF">2026-01-13T18:53:33Z</dcterms:modified>
</cp:coreProperties>
</file>